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678" autoAdjust="0"/>
    <p:restoredTop sz="74686" autoAdjust="0"/>
  </p:normalViewPr>
  <p:slideViewPr>
    <p:cSldViewPr snapToObjects="1">
      <p:cViewPr varScale="1">
        <p:scale>
          <a:sx n="53" d="100"/>
          <a:sy n="53" d="100"/>
        </p:scale>
        <p:origin x="-17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7A939-C3D3-43DA-B17C-971F43AAB28A}" type="datetimeFigureOut">
              <a:rPr lang="en-US" smtClean="0"/>
              <a:t>6/1/2012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2883B2-F0E0-44FD-A520-EAF9511062C8}"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a:t>
            </a:r>
            <a:r>
              <a:rPr lang="en-CA" baseline="0" dirty="0" smtClean="0"/>
              <a:t>design concept for the film gate is to sandwich the film between a base plate and a pressure plate. To minimize wear and tear of the film, slots are cut in both plates so only the side edges of the film is in contact. The pressure plate is also spring loaded for a secure press on the film. This design is fairly easy to machine but it is missing any side to side alignment. With film that is this old it is very likely for the film to miss-align by more than thousand of an inch.</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12</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second design improves on the first design by adding</a:t>
            </a:r>
            <a:r>
              <a:rPr lang="en-CA" baseline="0" dirty="0" smtClean="0"/>
              <a:t> a side plate for the side alignment of the film. Similar to the pressure plate on top, the side plate is spring actuated and can be adjusted by turning the screws. The issues with this concept is that the side plate is in contact with the base plate so if there is a gap between the two the film might catch on the device and damage the film. Since the side plate is in a single piece there is also the possibility of the alignment at one end of the gate interfering with the other end.</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13</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a:t>
            </a:r>
            <a:r>
              <a:rPr lang="en-CA" baseline="0" dirty="0" smtClean="0"/>
              <a:t> the third design attempts were made to fix the issues presented in the second design. The side plate is now split into two for a more flexible and independent alignment. An extra slot is also cut into the base plate for the side plate to overlap, leaving no gaps for the film to catch. This design is the safest in terms of film handling and machine </a:t>
            </a:r>
            <a:r>
              <a:rPr lang="en-CA" baseline="0" dirty="0" err="1" smtClean="0"/>
              <a:t>tolerancing</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14</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are two ways to mount the frame</a:t>
            </a:r>
            <a:r>
              <a:rPr lang="en-CA" baseline="0" dirty="0" smtClean="0"/>
              <a:t> components. The first is the parallel method as shown before with the camera mount on top. Another concept is to mount it upright so the camera can be mounted at the side. The benefits of the upright method is that it gives you better camera adjustments. However this design is very dependent on the components and it is not very flexible for changes. Therefore the parallel mounting is preferred for the first prototype.</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15</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preferred type of light source is LEDs because of its longer lifespan and</a:t>
            </a:r>
            <a:r>
              <a:rPr lang="en-CA" baseline="0" dirty="0" smtClean="0"/>
              <a:t> low heat output that will last for the long durations of the film transport. They are easily obtainable from flashlight and all needs is a light filter.</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16</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choice of</a:t>
            </a:r>
            <a:r>
              <a:rPr lang="en-CA" baseline="0" dirty="0" smtClean="0"/>
              <a:t> micro controller for the control system is the </a:t>
            </a:r>
            <a:r>
              <a:rPr lang="en-CA" baseline="0" dirty="0" err="1" smtClean="0"/>
              <a:t>Arduino</a:t>
            </a:r>
            <a:r>
              <a:rPr lang="en-CA" baseline="0" dirty="0" smtClean="0"/>
              <a:t> Uno due to its ease of implementation, large supporting library and most importantly our past experience with the controller because of the time it would take to get used to a new controller.</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17</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18</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7</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8</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9</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FA2883B2-F0E0-44FD-A520-EAF9511062C8}" type="slidenum">
              <a:rPr lang="en-CA" smtClean="0"/>
              <a:t>10</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purpose of a film gate is to align and center the film while the image being projected through a hole in the film gate. In most projectors the film gate also advances the film using a claw mechanism driven</a:t>
            </a:r>
            <a:r>
              <a:rPr lang="en-CA" baseline="0" dirty="0" smtClean="0"/>
              <a:t> by a cam as shown in the diagram above. However for this project the advancement of the film is to be driven by a stepper motor. Therefore the objective for this mechanism is to strictly center and align the film within an error less than a thousandth of an inch and let the film slide across the gate with minimum wear on the film.</a:t>
            </a:r>
            <a:endParaRPr lang="en-CA" dirty="0"/>
          </a:p>
        </p:txBody>
      </p:sp>
      <p:sp>
        <p:nvSpPr>
          <p:cNvPr id="4" name="Slide Number Placeholder 3"/>
          <p:cNvSpPr>
            <a:spLocks noGrp="1"/>
          </p:cNvSpPr>
          <p:nvPr>
            <p:ph type="sldNum" sz="quarter" idx="10"/>
          </p:nvPr>
        </p:nvSpPr>
        <p:spPr/>
        <p:txBody>
          <a:bodyPr/>
          <a:lstStyle/>
          <a:p>
            <a:fld id="{FA2883B2-F0E0-44FD-A520-EAF9511062C8}" type="slidenum">
              <a:rPr lang="en-CA" smtClean="0"/>
              <a:t>11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F9E71D15-EF41-4106-960D-154254672CEF}" type="datetimeFigureOut">
              <a:rPr lang="en-US" smtClean="0"/>
              <a:pPr/>
              <a:t>6/1/2012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CB2E8A02-3747-4021-B451-3751975C8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E71D15-EF41-4106-960D-154254672CEF}" type="datetimeFigureOut">
              <a:rPr lang="en-US" smtClean="0"/>
              <a:pPr/>
              <a:t>6/1/2012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8A02-3747-4021-B451-3751975C8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E71D15-EF41-4106-960D-154254672CEF}" type="datetimeFigureOut">
              <a:rPr lang="en-US" smtClean="0"/>
              <a:pPr/>
              <a:t>6/1/2012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8A02-3747-4021-B451-3751975C8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E71D15-EF41-4106-960D-154254672CEF}" type="datetimeFigureOut">
              <a:rPr lang="en-US" smtClean="0"/>
              <a:pPr/>
              <a:t>6/1/2012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8A02-3747-4021-B451-3751975C80F6}"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E71D15-EF41-4106-960D-154254672CEF}" type="datetimeFigureOut">
              <a:rPr lang="en-US" smtClean="0"/>
              <a:pPr/>
              <a:t>6/1/2012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E8A02-3747-4021-B451-3751975C80F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E71D15-EF41-4106-960D-154254672CEF}" type="datetimeFigureOut">
              <a:rPr lang="en-US" smtClean="0"/>
              <a:pPr/>
              <a:t>6/1/2012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E8A02-3747-4021-B451-3751975C80F6}"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9E71D15-EF41-4106-960D-154254672CEF}" type="datetimeFigureOut">
              <a:rPr lang="en-US" smtClean="0"/>
              <a:pPr/>
              <a:t>6/1/2012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E8A02-3747-4021-B451-3751975C80F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E71D15-EF41-4106-960D-154254672CEF}" type="datetimeFigureOut">
              <a:rPr lang="en-US" smtClean="0"/>
              <a:pPr/>
              <a:t>6/1/2012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E8A02-3747-4021-B451-3751975C80F6}"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71D15-EF41-4106-960D-154254672CEF}" type="datetimeFigureOut">
              <a:rPr lang="en-US" smtClean="0"/>
              <a:pPr/>
              <a:t>6/1/2012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E8A02-3747-4021-B451-3751975C8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9E71D15-EF41-4106-960D-154254672CEF}" type="datetimeFigureOut">
              <a:rPr lang="en-US" smtClean="0"/>
              <a:pPr/>
              <a:t>6/1/2012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E8A02-3747-4021-B451-3751975C80F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F9E71D15-EF41-4106-960D-154254672CEF}" type="datetimeFigureOut">
              <a:rPr lang="en-US" smtClean="0"/>
              <a:pPr/>
              <a:t>6/1/2012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B2E8A02-3747-4021-B451-3751975C80F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F9E71D15-EF41-4106-960D-154254672CEF}" type="datetimeFigureOut">
              <a:rPr lang="en-US" smtClean="0"/>
              <a:pPr/>
              <a:t>6/1/2012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B2E8A02-3747-4021-B451-3751975C8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LEXAR:flim-transport-project:Documents:designReport_1.docx!OLE_LINK1"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gi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Film Transport Device</a:t>
            </a:r>
            <a:br>
              <a:rPr lang="en-US" dirty="0" smtClean="0"/>
            </a:br>
            <a:r>
              <a:rPr lang="en-US" sz="3556" i="1" dirty="0" smtClean="0"/>
              <a:t>Preliminary Design Alternatives</a:t>
            </a:r>
            <a:br>
              <a:rPr lang="en-US" sz="3556" i="1" dirty="0" smtClean="0"/>
            </a:br>
            <a:endParaRPr lang="en-US" sz="3556" dirty="0"/>
          </a:p>
        </p:txBody>
      </p:sp>
      <p:sp>
        <p:nvSpPr>
          <p:cNvPr id="3" name="Subtitle 2"/>
          <p:cNvSpPr>
            <a:spLocks noGrp="1"/>
          </p:cNvSpPr>
          <p:nvPr>
            <p:ph type="subTitle" idx="1"/>
          </p:nvPr>
        </p:nvSpPr>
        <p:spPr/>
        <p:txBody>
          <a:bodyPr>
            <a:normAutofit fontScale="92500" lnSpcReduction="20000"/>
          </a:bodyPr>
          <a:lstStyle/>
          <a:p>
            <a:r>
              <a:rPr lang="en-US" dirty="0" smtClean="0"/>
              <a:t>Andrew Bornstein</a:t>
            </a:r>
          </a:p>
          <a:p>
            <a:r>
              <a:rPr lang="en-US" dirty="0" smtClean="0"/>
              <a:t>Anderson Li</a:t>
            </a:r>
          </a:p>
          <a:p>
            <a:r>
              <a:rPr lang="en-US" dirty="0" smtClean="0"/>
              <a:t>June 1, 2012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Up/Out-Take Reel Control</a:t>
            </a:r>
            <a:endParaRPr lang="en-US" dirty="0"/>
          </a:p>
        </p:txBody>
      </p:sp>
      <p:sp>
        <p:nvSpPr>
          <p:cNvPr id="3" name="Text Placeholder 2"/>
          <p:cNvSpPr>
            <a:spLocks noGrp="1"/>
          </p:cNvSpPr>
          <p:nvPr>
            <p:ph type="body" idx="1"/>
          </p:nvPr>
        </p:nvSpPr>
        <p:spPr/>
        <p:txBody>
          <a:bodyPr/>
          <a:lstStyle/>
          <a:p>
            <a:pPr algn="ctr"/>
            <a:r>
              <a:rPr lang="en-US" dirty="0" smtClean="0"/>
              <a:t>Tension Sensor</a:t>
            </a:r>
            <a:endParaRPr lang="en-US" dirty="0"/>
          </a:p>
        </p:txBody>
      </p:sp>
      <p:sp>
        <p:nvSpPr>
          <p:cNvPr id="4" name="Text Placeholder 3"/>
          <p:cNvSpPr>
            <a:spLocks noGrp="1"/>
          </p:cNvSpPr>
          <p:nvPr>
            <p:ph type="body" sz="half" idx="3"/>
          </p:nvPr>
        </p:nvSpPr>
        <p:spPr/>
        <p:txBody>
          <a:bodyPr/>
          <a:lstStyle/>
          <a:p>
            <a:pPr algn="ctr"/>
            <a:r>
              <a:rPr lang="en-US" dirty="0" smtClean="0"/>
              <a:t>Boolean Optical Encoder</a:t>
            </a:r>
            <a:endParaRPr lang="en-US" dirty="0"/>
          </a:p>
        </p:txBody>
      </p:sp>
      <p:pic>
        <p:nvPicPr>
          <p:cNvPr id="13" name="Content Placeholder 12"/>
          <p:cNvPicPr>
            <a:picLocks noGrp="1"/>
          </p:cNvPicPr>
          <p:nvPr>
            <p:ph sz="quarter" idx="2"/>
          </p:nvPr>
        </p:nvPicPr>
        <p:blipFill>
          <a:blip r:embed="rId3" cstate="print"/>
          <a:srcRect l="-19463" r="-19463"/>
          <a:stretch>
            <a:fillRect/>
          </a:stretch>
        </p:blipFill>
        <p:spPr bwMode="auto">
          <a:prstGeom prst="rect">
            <a:avLst/>
          </a:prstGeom>
          <a:noFill/>
          <a:ln w="9525">
            <a:noFill/>
            <a:miter lim="800000"/>
            <a:headEnd/>
            <a:tailEnd/>
          </a:ln>
        </p:spPr>
      </p:pic>
      <p:pic>
        <p:nvPicPr>
          <p:cNvPr id="14" name="Content Placeholder 13" descr="Lab HD:Users:abornste:Desktop:Picture 1.png"/>
          <p:cNvPicPr>
            <a:picLocks noGrp="1"/>
          </p:cNvPicPr>
          <p:nvPr>
            <p:ph sz="quarter" idx="4"/>
          </p:nvPr>
        </p:nvPicPr>
        <p:blipFill>
          <a:blip r:embed="rId4" cstate="print"/>
          <a:srcRect t="-2302" b="-2302"/>
          <a:stretch>
            <a:fillRect/>
          </a:stretch>
        </p:blipFill>
        <p:spPr bwMode="auto">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Film Gates</a:t>
            </a:r>
            <a:endParaRPr lang="en-US" dirty="0"/>
          </a:p>
        </p:txBody>
      </p:sp>
      <p:sp>
        <p:nvSpPr>
          <p:cNvPr id="14" name="Content Placeholder 12"/>
          <p:cNvSpPr txBox="1">
            <a:spLocks/>
          </p:cNvSpPr>
          <p:nvPr/>
        </p:nvSpPr>
        <p:spPr>
          <a:xfrm>
            <a:off x="3162648" y="1481328"/>
            <a:ext cx="5676552" cy="507187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41985" name="Picture 1"/>
          <p:cNvPicPr>
            <a:picLocks noChangeAspect="1" noChangeArrowheads="1"/>
          </p:cNvPicPr>
          <p:nvPr/>
        </p:nvPicPr>
        <p:blipFill>
          <a:blip r:embed="rId3"/>
          <a:srcRect/>
          <a:stretch>
            <a:fillRect/>
          </a:stretch>
        </p:blipFill>
        <p:spPr bwMode="auto">
          <a:xfrm>
            <a:off x="4933846" y="3643314"/>
            <a:ext cx="3624367" cy="2909886"/>
          </a:xfrm>
          <a:prstGeom prst="rect">
            <a:avLst/>
          </a:prstGeom>
          <a:noFill/>
          <a:ln w="9525">
            <a:noFill/>
            <a:miter lim="800000"/>
            <a:headEnd/>
            <a:tailEnd/>
          </a:ln>
          <a:effectLst/>
        </p:spPr>
      </p:pic>
      <p:pic>
        <p:nvPicPr>
          <p:cNvPr id="41986" name="Picture 2"/>
          <p:cNvPicPr>
            <a:picLocks noChangeAspect="1" noChangeArrowheads="1"/>
          </p:cNvPicPr>
          <p:nvPr/>
        </p:nvPicPr>
        <p:blipFill>
          <a:blip r:embed="rId4"/>
          <a:srcRect/>
          <a:stretch>
            <a:fillRect/>
          </a:stretch>
        </p:blipFill>
        <p:spPr bwMode="auto">
          <a:xfrm>
            <a:off x="633409" y="1243029"/>
            <a:ext cx="3438525" cy="4543425"/>
          </a:xfrm>
          <a:prstGeom prst="rect">
            <a:avLst/>
          </a:prstGeom>
          <a:noFill/>
          <a:ln w="9525">
            <a:solidFill>
              <a:schemeClr val="tx1"/>
            </a:solidFill>
            <a:miter lim="800000"/>
            <a:headEnd/>
            <a:tailEnd/>
          </a:ln>
          <a:effectLst/>
        </p:spPr>
      </p:pic>
      <p:pic>
        <p:nvPicPr>
          <p:cNvPr id="41987" name="Picture 3"/>
          <p:cNvPicPr>
            <a:picLocks noChangeAspect="1" noChangeArrowheads="1"/>
          </p:cNvPicPr>
          <p:nvPr/>
        </p:nvPicPr>
        <p:blipFill>
          <a:blip r:embed="rId5"/>
          <a:srcRect/>
          <a:stretch>
            <a:fillRect/>
          </a:stretch>
        </p:blipFill>
        <p:spPr bwMode="auto">
          <a:xfrm>
            <a:off x="4451003" y="1243029"/>
            <a:ext cx="4235797" cy="24002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err="1" smtClean="0"/>
              <a:t>Flim</a:t>
            </a:r>
            <a:r>
              <a:rPr lang="en-CA" dirty="0" smtClean="0"/>
              <a:t> Gate – Design #1</a:t>
            </a:r>
            <a:endParaRPr lang="en-CA" dirty="0"/>
          </a:p>
        </p:txBody>
      </p:sp>
      <p:pic>
        <p:nvPicPr>
          <p:cNvPr id="4" name="Picture 3"/>
          <p:cNvPicPr/>
          <p:nvPr/>
        </p:nvPicPr>
        <p:blipFill>
          <a:blip r:embed="rId3">
            <a:clrChange>
              <a:clrFrom>
                <a:srgbClr val="C3C8D2"/>
              </a:clrFrom>
              <a:clrTo>
                <a:srgbClr val="C3C8D2">
                  <a:alpha val="0"/>
                </a:srgbClr>
              </a:clrTo>
            </a:clrChange>
          </a:blip>
          <a:srcRect/>
          <a:stretch>
            <a:fillRect/>
          </a:stretch>
        </p:blipFill>
        <p:spPr bwMode="auto">
          <a:xfrm>
            <a:off x="2786050" y="1214422"/>
            <a:ext cx="6500858" cy="5474246"/>
          </a:xfrm>
          <a:prstGeom prst="rect">
            <a:avLst/>
          </a:prstGeom>
          <a:noFill/>
          <a:ln w="9525">
            <a:noFill/>
            <a:miter lim="800000"/>
            <a:headEnd/>
            <a:tailEnd/>
          </a:ln>
        </p:spPr>
      </p:pic>
      <p:sp>
        <p:nvSpPr>
          <p:cNvPr id="5" name="Content Placeholder 7"/>
          <p:cNvSpPr>
            <a:spLocks noGrp="1"/>
          </p:cNvSpPr>
          <p:nvPr>
            <p:ph idx="1"/>
          </p:nvPr>
        </p:nvSpPr>
        <p:spPr>
          <a:xfrm>
            <a:off x="457201" y="1417638"/>
            <a:ext cx="2686040" cy="4525963"/>
          </a:xfrm>
        </p:spPr>
        <p:txBody>
          <a:bodyPr>
            <a:normAutofit/>
          </a:bodyPr>
          <a:lstStyle/>
          <a:p>
            <a:r>
              <a:rPr lang="en-US" dirty="0" smtClean="0"/>
              <a:t>Pressure plate on top</a:t>
            </a:r>
          </a:p>
          <a:p>
            <a:endParaRPr lang="en-US" dirty="0" smtClean="0"/>
          </a:p>
          <a:p>
            <a:r>
              <a:rPr lang="en-US" dirty="0" smtClean="0"/>
              <a:t>Easier to machine</a:t>
            </a:r>
          </a:p>
          <a:p>
            <a:endParaRPr lang="en-US" dirty="0" smtClean="0"/>
          </a:p>
          <a:p>
            <a:r>
              <a:rPr lang="en-US" dirty="0" smtClean="0"/>
              <a:t>Missing side to side alignment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2614602" cy="4525963"/>
          </a:xfrm>
        </p:spPr>
        <p:txBody>
          <a:bodyPr/>
          <a:lstStyle/>
          <a:p>
            <a:r>
              <a:rPr lang="en-CA" dirty="0" smtClean="0"/>
              <a:t>Forced side alignment</a:t>
            </a:r>
          </a:p>
          <a:p>
            <a:endParaRPr lang="en-CA" dirty="0" smtClean="0"/>
          </a:p>
          <a:p>
            <a:r>
              <a:rPr lang="en-CA" dirty="0" smtClean="0"/>
              <a:t>Similar to pressure plate design</a:t>
            </a:r>
          </a:p>
          <a:p>
            <a:endParaRPr lang="en-CA" dirty="0" smtClean="0"/>
          </a:p>
          <a:p>
            <a:r>
              <a:rPr lang="en-CA" dirty="0" smtClean="0"/>
              <a:t>Possible film catching</a:t>
            </a:r>
          </a:p>
          <a:p>
            <a:endParaRPr lang="en-CA" dirty="0" smtClean="0"/>
          </a:p>
          <a:p>
            <a:endParaRPr lang="en-CA" dirty="0"/>
          </a:p>
        </p:txBody>
      </p:sp>
      <p:sp>
        <p:nvSpPr>
          <p:cNvPr id="3" name="Title 2"/>
          <p:cNvSpPr>
            <a:spLocks noGrp="1"/>
          </p:cNvSpPr>
          <p:nvPr>
            <p:ph type="title"/>
          </p:nvPr>
        </p:nvSpPr>
        <p:spPr/>
        <p:txBody>
          <a:bodyPr/>
          <a:lstStyle/>
          <a:p>
            <a:r>
              <a:rPr lang="en-CA" dirty="0" smtClean="0"/>
              <a:t>Film Gate – Design #2</a:t>
            </a:r>
            <a:endParaRPr lang="en-CA" dirty="0"/>
          </a:p>
        </p:txBody>
      </p:sp>
      <p:pic>
        <p:nvPicPr>
          <p:cNvPr id="4" name="Picture 3"/>
          <p:cNvPicPr/>
          <p:nvPr/>
        </p:nvPicPr>
        <p:blipFill>
          <a:blip r:embed="rId3">
            <a:clrChange>
              <a:clrFrom>
                <a:srgbClr val="C3C8D2"/>
              </a:clrFrom>
              <a:clrTo>
                <a:srgbClr val="C3C8D2">
                  <a:alpha val="0"/>
                </a:srgbClr>
              </a:clrTo>
            </a:clrChange>
          </a:blip>
          <a:srcRect/>
          <a:stretch>
            <a:fillRect/>
          </a:stretch>
        </p:blipFill>
        <p:spPr bwMode="auto">
          <a:xfrm>
            <a:off x="2856048" y="1299846"/>
            <a:ext cx="6430860" cy="5415302"/>
          </a:xfrm>
          <a:prstGeom prst="rect">
            <a:avLst/>
          </a:prstGeom>
          <a:noFill/>
          <a:ln w="9525">
            <a:noFill/>
            <a:miter lim="800000"/>
            <a:headEnd/>
            <a:tailEnd/>
          </a:ln>
        </p:spPr>
      </p:pic>
      <p:sp>
        <p:nvSpPr>
          <p:cNvPr id="5" name="Oval 4"/>
          <p:cNvSpPr/>
          <p:nvPr/>
        </p:nvSpPr>
        <p:spPr>
          <a:xfrm>
            <a:off x="7072330" y="3143248"/>
            <a:ext cx="714380" cy="714380"/>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2971792" cy="4525963"/>
          </a:xfrm>
        </p:spPr>
        <p:txBody>
          <a:bodyPr/>
          <a:lstStyle/>
          <a:p>
            <a:r>
              <a:rPr lang="en-CA" dirty="0" smtClean="0"/>
              <a:t>Flexible 2 piece side alignment</a:t>
            </a:r>
          </a:p>
          <a:p>
            <a:endParaRPr lang="en-CA" dirty="0" smtClean="0"/>
          </a:p>
          <a:p>
            <a:r>
              <a:rPr lang="en-CA" dirty="0" smtClean="0"/>
              <a:t>Slot on the base plate for side plate to overlap</a:t>
            </a:r>
          </a:p>
          <a:p>
            <a:endParaRPr lang="en-CA" dirty="0" smtClean="0"/>
          </a:p>
          <a:p>
            <a:r>
              <a:rPr lang="en-CA" dirty="0" smtClean="0"/>
              <a:t>More machine tolerance</a:t>
            </a:r>
          </a:p>
          <a:p>
            <a:endParaRPr lang="en-CA" dirty="0" smtClean="0"/>
          </a:p>
          <a:p>
            <a:endParaRPr lang="en-CA" dirty="0"/>
          </a:p>
        </p:txBody>
      </p:sp>
      <p:sp>
        <p:nvSpPr>
          <p:cNvPr id="3" name="Title 2"/>
          <p:cNvSpPr>
            <a:spLocks noGrp="1"/>
          </p:cNvSpPr>
          <p:nvPr>
            <p:ph type="title"/>
          </p:nvPr>
        </p:nvSpPr>
        <p:spPr/>
        <p:txBody>
          <a:bodyPr/>
          <a:lstStyle/>
          <a:p>
            <a:r>
              <a:rPr lang="en-CA" dirty="0" smtClean="0"/>
              <a:t>Film Gate – Design #3</a:t>
            </a:r>
            <a:endParaRPr lang="en-CA" dirty="0"/>
          </a:p>
        </p:txBody>
      </p:sp>
      <p:pic>
        <p:nvPicPr>
          <p:cNvPr id="4" name="Picture 3"/>
          <p:cNvPicPr/>
          <p:nvPr/>
        </p:nvPicPr>
        <p:blipFill>
          <a:blip r:embed="rId3">
            <a:clrChange>
              <a:clrFrom>
                <a:srgbClr val="C3C8D2"/>
              </a:clrFrom>
              <a:clrTo>
                <a:srgbClr val="C3C8D2">
                  <a:alpha val="0"/>
                </a:srgbClr>
              </a:clrTo>
            </a:clrChange>
          </a:blip>
          <a:srcRect/>
          <a:stretch>
            <a:fillRect/>
          </a:stretch>
        </p:blipFill>
        <p:spPr bwMode="auto">
          <a:xfrm>
            <a:off x="2714612" y="1156970"/>
            <a:ext cx="6430860" cy="5415302"/>
          </a:xfrm>
          <a:prstGeom prst="rect">
            <a:avLst/>
          </a:prstGeom>
          <a:noFill/>
          <a:ln w="9525">
            <a:noFill/>
            <a:miter lim="800000"/>
            <a:headEnd/>
            <a:tailEnd/>
          </a:ln>
        </p:spPr>
      </p:pic>
      <p:cxnSp>
        <p:nvCxnSpPr>
          <p:cNvPr id="6" name="Straight Arrow Connector 5"/>
          <p:cNvCxnSpPr/>
          <p:nvPr/>
        </p:nvCxnSpPr>
        <p:spPr>
          <a:xfrm rot="16200000" flipV="1">
            <a:off x="7215207" y="4071942"/>
            <a:ext cx="928694"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Frame &amp; Component </a:t>
            </a:r>
            <a:r>
              <a:rPr lang="en-CA" dirty="0" smtClean="0"/>
              <a:t>M</a:t>
            </a:r>
            <a:r>
              <a:rPr lang="en-CA" dirty="0" smtClean="0"/>
              <a:t>ounting</a:t>
            </a:r>
            <a:endParaRPr lang="en-CA" dirty="0"/>
          </a:p>
        </p:txBody>
      </p:sp>
      <p:pic>
        <p:nvPicPr>
          <p:cNvPr id="5" name="Picture 4"/>
          <p:cNvPicPr/>
          <p:nvPr/>
        </p:nvPicPr>
        <p:blipFill>
          <a:blip r:embed="rId3"/>
          <a:srcRect/>
          <a:stretch>
            <a:fillRect/>
          </a:stretch>
        </p:blipFill>
        <p:spPr bwMode="auto">
          <a:xfrm>
            <a:off x="457200" y="1417638"/>
            <a:ext cx="5257808" cy="3225808"/>
          </a:xfrm>
          <a:prstGeom prst="rect">
            <a:avLst/>
          </a:prstGeom>
          <a:noFill/>
          <a:ln w="9525">
            <a:noFill/>
            <a:miter lim="800000"/>
            <a:headEnd/>
            <a:tailEnd/>
          </a:ln>
        </p:spPr>
      </p:pic>
      <p:pic>
        <p:nvPicPr>
          <p:cNvPr id="6" name="Picture 5"/>
          <p:cNvPicPr/>
          <p:nvPr/>
        </p:nvPicPr>
        <p:blipFill>
          <a:blip r:embed="rId4">
            <a:clrChange>
              <a:clrFrom>
                <a:srgbClr val="FFFFFF"/>
              </a:clrFrom>
              <a:clrTo>
                <a:srgbClr val="FFFFFF">
                  <a:alpha val="0"/>
                </a:srgbClr>
              </a:clrTo>
            </a:clrChange>
          </a:blip>
          <a:srcRect/>
          <a:stretch>
            <a:fillRect/>
          </a:stretch>
        </p:blipFill>
        <p:spPr bwMode="auto">
          <a:xfrm>
            <a:off x="3500430" y="3429000"/>
            <a:ext cx="5472122" cy="289453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2686040" cy="4525963"/>
          </a:xfrm>
        </p:spPr>
        <p:txBody>
          <a:bodyPr/>
          <a:lstStyle/>
          <a:p>
            <a:r>
              <a:rPr lang="en-CA" dirty="0" smtClean="0"/>
              <a:t>LEDs with light filter</a:t>
            </a:r>
          </a:p>
          <a:p>
            <a:endParaRPr lang="en-CA" dirty="0" smtClean="0"/>
          </a:p>
          <a:p>
            <a:r>
              <a:rPr lang="en-CA" dirty="0" smtClean="0"/>
              <a:t>Available in flashlights</a:t>
            </a:r>
          </a:p>
          <a:p>
            <a:endParaRPr lang="en-CA" dirty="0" smtClean="0"/>
          </a:p>
          <a:p>
            <a:r>
              <a:rPr lang="en-CA" dirty="0" smtClean="0"/>
              <a:t>Long lasting</a:t>
            </a:r>
          </a:p>
          <a:p>
            <a:endParaRPr lang="en-CA" dirty="0" smtClean="0"/>
          </a:p>
          <a:p>
            <a:r>
              <a:rPr lang="en-CA" dirty="0" smtClean="0"/>
              <a:t>Low heat output</a:t>
            </a:r>
            <a:endParaRPr lang="en-CA" dirty="0"/>
          </a:p>
        </p:txBody>
      </p:sp>
      <p:sp>
        <p:nvSpPr>
          <p:cNvPr id="3" name="Title 2"/>
          <p:cNvSpPr>
            <a:spLocks noGrp="1"/>
          </p:cNvSpPr>
          <p:nvPr>
            <p:ph type="title"/>
          </p:nvPr>
        </p:nvSpPr>
        <p:spPr/>
        <p:txBody>
          <a:bodyPr/>
          <a:lstStyle/>
          <a:p>
            <a:r>
              <a:rPr lang="en-CA" dirty="0" smtClean="0"/>
              <a:t>Illumination</a:t>
            </a:r>
            <a:endParaRPr lang="en-CA" dirty="0"/>
          </a:p>
        </p:txBody>
      </p:sp>
      <p:graphicFrame>
        <p:nvGraphicFramePr>
          <p:cNvPr id="4" name="Table 3"/>
          <p:cNvGraphicFramePr>
            <a:graphicFrameLocks noGrp="1"/>
          </p:cNvGraphicFramePr>
          <p:nvPr/>
        </p:nvGraphicFramePr>
        <p:xfrm>
          <a:off x="3143240" y="1417638"/>
          <a:ext cx="5549156" cy="3058098"/>
        </p:xfrm>
        <a:graphic>
          <a:graphicData uri="http://schemas.openxmlformats.org/drawingml/2006/table">
            <a:tbl>
              <a:tblPr/>
              <a:tblGrid>
                <a:gridCol w="1528028"/>
                <a:gridCol w="1479775"/>
                <a:gridCol w="992725"/>
                <a:gridCol w="1548628"/>
              </a:tblGrid>
              <a:tr h="431769">
                <a:tc>
                  <a:txBody>
                    <a:bodyPr/>
                    <a:lstStyle/>
                    <a:p>
                      <a:pPr>
                        <a:spcAft>
                          <a:spcPts val="0"/>
                        </a:spcAft>
                      </a:pPr>
                      <a:r>
                        <a:rPr lang="en-CA" sz="1800" dirty="0">
                          <a:solidFill>
                            <a:srgbClr val="000000"/>
                          </a:solidFill>
                          <a:latin typeface="Calibri"/>
                          <a:ea typeface="Times New Roman"/>
                          <a:cs typeface="Times New Roman"/>
                        </a:rPr>
                        <a:t> </a:t>
                      </a:r>
                      <a:endParaRPr lang="en-CA" sz="1800" dirty="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CA" sz="1800" b="1" dirty="0">
                          <a:solidFill>
                            <a:srgbClr val="000000"/>
                          </a:solidFill>
                          <a:latin typeface="Calibri"/>
                          <a:ea typeface="Times New Roman"/>
                          <a:cs typeface="Times New Roman"/>
                        </a:rPr>
                        <a:t>LEDs</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CA" sz="1800" b="1" dirty="0">
                          <a:solidFill>
                            <a:srgbClr val="000000"/>
                          </a:solidFill>
                          <a:latin typeface="Calibri"/>
                          <a:ea typeface="Times New Roman"/>
                          <a:cs typeface="Times New Roman"/>
                        </a:rPr>
                        <a:t>CFLs</a:t>
                      </a:r>
                      <a:endParaRPr lang="en-CA" sz="1800" dirty="0">
                        <a:latin typeface="Times"/>
                        <a:ea typeface="Times New Roman"/>
                        <a:cs typeface="Times New Roman"/>
                      </a:endParaRPr>
                    </a:p>
                  </a:txBody>
                  <a:tcPr marL="86856" marR="8685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CA" sz="1800" b="1" dirty="0" err="1">
                          <a:solidFill>
                            <a:srgbClr val="000000"/>
                          </a:solidFill>
                          <a:latin typeface="Calibri"/>
                          <a:ea typeface="Times New Roman"/>
                          <a:cs typeface="Times New Roman"/>
                        </a:rPr>
                        <a:t>Incadescents</a:t>
                      </a:r>
                      <a:endParaRPr lang="en-CA" sz="1800" dirty="0">
                        <a:latin typeface="Times"/>
                        <a:ea typeface="Times New Roman"/>
                        <a:cs typeface="Times New Roman"/>
                      </a:endParaRPr>
                    </a:p>
                  </a:txBody>
                  <a:tcPr marL="86856" marR="86856" marT="0" marB="0" anchor="b">
                    <a:lnL>
                      <a:noFill/>
                    </a:lnL>
                    <a:lnR>
                      <a:noFill/>
                    </a:lnR>
                    <a:lnT>
                      <a:noFill/>
                    </a:lnT>
                    <a:lnB w="12700" cap="flat" cmpd="sng" algn="ctr">
                      <a:solidFill>
                        <a:srgbClr val="000000"/>
                      </a:solidFill>
                      <a:prstDash val="solid"/>
                      <a:round/>
                      <a:headEnd type="none" w="med" len="med"/>
                      <a:tailEnd type="none" w="med" len="med"/>
                    </a:lnB>
                  </a:tcPr>
                </a:tc>
              </a:tr>
              <a:tr h="431769">
                <a:tc>
                  <a:txBody>
                    <a:bodyPr/>
                    <a:lstStyle/>
                    <a:p>
                      <a:pPr>
                        <a:spcAft>
                          <a:spcPts val="0"/>
                        </a:spcAft>
                      </a:pPr>
                      <a:r>
                        <a:rPr lang="en-CA" sz="1800" b="1">
                          <a:solidFill>
                            <a:srgbClr val="000000"/>
                          </a:solidFill>
                          <a:latin typeface="Calibri"/>
                          <a:ea typeface="Times New Roman"/>
                          <a:cs typeface="Times New Roman"/>
                        </a:rPr>
                        <a:t>Lifespan</a:t>
                      </a:r>
                      <a:endParaRPr lang="en-CA" sz="180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CA" sz="1800" dirty="0">
                          <a:solidFill>
                            <a:srgbClr val="000000"/>
                          </a:solidFill>
                          <a:latin typeface="Calibri"/>
                          <a:ea typeface="Times New Roman"/>
                          <a:cs typeface="Times New Roman"/>
                        </a:rPr>
                        <a:t>50,000 hours</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CA" sz="1800">
                          <a:solidFill>
                            <a:srgbClr val="000000"/>
                          </a:solidFill>
                          <a:latin typeface="Calibri"/>
                          <a:ea typeface="Times New Roman"/>
                          <a:cs typeface="Times New Roman"/>
                        </a:rPr>
                        <a:t>10,000 hours</a:t>
                      </a:r>
                      <a:endParaRPr lang="en-CA" sz="1800">
                        <a:latin typeface="Times"/>
                        <a:ea typeface="Times New Roman"/>
                        <a:cs typeface="Times New Roman"/>
                      </a:endParaRPr>
                    </a:p>
                  </a:txBody>
                  <a:tcPr marL="86856" marR="86856"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CA" sz="1800">
                          <a:solidFill>
                            <a:srgbClr val="000000"/>
                          </a:solidFill>
                          <a:latin typeface="Calibri"/>
                          <a:ea typeface="Times New Roman"/>
                          <a:cs typeface="Times New Roman"/>
                        </a:rPr>
                        <a:t>1,200 hours</a:t>
                      </a:r>
                      <a:endParaRPr lang="en-CA" sz="1800">
                        <a:latin typeface="Times"/>
                        <a:ea typeface="Times New Roman"/>
                        <a:cs typeface="Times New Roman"/>
                      </a:endParaRPr>
                    </a:p>
                  </a:txBody>
                  <a:tcPr marL="86856" marR="86856" marT="0" marB="0" anchor="b">
                    <a:lnL>
                      <a:noFill/>
                    </a:lnL>
                    <a:lnR>
                      <a:noFill/>
                    </a:lnR>
                    <a:lnT w="12700" cap="flat" cmpd="sng" algn="ctr">
                      <a:solidFill>
                        <a:srgbClr val="000000"/>
                      </a:solidFill>
                      <a:prstDash val="solid"/>
                      <a:round/>
                      <a:headEnd type="none" w="med" len="med"/>
                      <a:tailEnd type="none" w="med" len="med"/>
                    </a:lnT>
                    <a:lnB>
                      <a:noFill/>
                    </a:lnB>
                  </a:tcPr>
                </a:tc>
              </a:tr>
              <a:tr h="431769">
                <a:tc>
                  <a:txBody>
                    <a:bodyPr/>
                    <a:lstStyle/>
                    <a:p>
                      <a:pPr>
                        <a:spcAft>
                          <a:spcPts val="0"/>
                        </a:spcAft>
                      </a:pPr>
                      <a:r>
                        <a:rPr lang="en-CA" sz="1800" b="1">
                          <a:solidFill>
                            <a:srgbClr val="000000"/>
                          </a:solidFill>
                          <a:latin typeface="Calibri"/>
                          <a:ea typeface="Times New Roman"/>
                          <a:cs typeface="Times New Roman"/>
                        </a:rPr>
                        <a:t>Cost</a:t>
                      </a:r>
                      <a:endParaRPr lang="en-CA" sz="180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$35.95</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CA" sz="1800">
                          <a:solidFill>
                            <a:srgbClr val="000000"/>
                          </a:solidFill>
                          <a:latin typeface="Calibri"/>
                          <a:ea typeface="Times New Roman"/>
                          <a:cs typeface="Times New Roman"/>
                        </a:rPr>
                        <a:t>$3.95</a:t>
                      </a:r>
                      <a:endParaRPr lang="en-CA" sz="1800">
                        <a:latin typeface="Times"/>
                        <a:ea typeface="Times New Roman"/>
                        <a:cs typeface="Times New Roman"/>
                      </a:endParaRPr>
                    </a:p>
                  </a:txBody>
                  <a:tcPr marL="86856" marR="86856" marT="0" marB="0" anchor="b">
                    <a:lnL>
                      <a:noFill/>
                    </a:lnL>
                    <a:lnR>
                      <a:noFill/>
                    </a:lnR>
                    <a:lnT>
                      <a:noFill/>
                    </a:lnT>
                    <a:lnB>
                      <a:noFill/>
                    </a:lnB>
                  </a:tcPr>
                </a:tc>
                <a:tc>
                  <a:txBody>
                    <a:bodyPr/>
                    <a:lstStyle/>
                    <a:p>
                      <a:pPr algn="ctr">
                        <a:spcAft>
                          <a:spcPts val="0"/>
                        </a:spcAft>
                      </a:pPr>
                      <a:r>
                        <a:rPr lang="en-CA" sz="1800">
                          <a:solidFill>
                            <a:srgbClr val="000000"/>
                          </a:solidFill>
                          <a:latin typeface="Calibri"/>
                          <a:ea typeface="Times New Roman"/>
                          <a:cs typeface="Times New Roman"/>
                        </a:rPr>
                        <a:t>$1.25</a:t>
                      </a:r>
                      <a:endParaRPr lang="en-CA" sz="1800">
                        <a:latin typeface="Times"/>
                        <a:ea typeface="Times New Roman"/>
                        <a:cs typeface="Times New Roman"/>
                      </a:endParaRPr>
                    </a:p>
                  </a:txBody>
                  <a:tcPr marL="86856" marR="86856" marT="0" marB="0" anchor="b">
                    <a:lnL>
                      <a:noFill/>
                    </a:lnL>
                    <a:lnR>
                      <a:noFill/>
                    </a:lnR>
                    <a:lnT>
                      <a:noFill/>
                    </a:lnT>
                    <a:lnB>
                      <a:noFill/>
                    </a:lnB>
                  </a:tcPr>
                </a:tc>
              </a:tr>
              <a:tr h="431769">
                <a:tc>
                  <a:txBody>
                    <a:bodyPr/>
                    <a:lstStyle/>
                    <a:p>
                      <a:pPr>
                        <a:spcAft>
                          <a:spcPts val="0"/>
                        </a:spcAft>
                      </a:pPr>
                      <a:r>
                        <a:rPr lang="en-CA" sz="1800" b="1">
                          <a:solidFill>
                            <a:srgbClr val="000000"/>
                          </a:solidFill>
                          <a:latin typeface="Calibri"/>
                          <a:ea typeface="Times New Roman"/>
                          <a:cs typeface="Times New Roman"/>
                        </a:rPr>
                        <a:t>450 Lumens</a:t>
                      </a:r>
                      <a:endParaRPr lang="en-CA" sz="180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4-5 Watts</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CA" sz="1800">
                          <a:solidFill>
                            <a:srgbClr val="000000"/>
                          </a:solidFill>
                          <a:latin typeface="Calibri"/>
                          <a:ea typeface="Times New Roman"/>
                          <a:cs typeface="Times New Roman"/>
                        </a:rPr>
                        <a:t>8-12 Watts</a:t>
                      </a:r>
                      <a:endParaRPr lang="en-CA" sz="1800">
                        <a:latin typeface="Times"/>
                        <a:ea typeface="Times New Roman"/>
                        <a:cs typeface="Times New Roman"/>
                      </a:endParaRPr>
                    </a:p>
                  </a:txBody>
                  <a:tcPr marL="86856" marR="86856" marT="0" marB="0" anchor="b">
                    <a:lnL>
                      <a:noFill/>
                    </a:lnL>
                    <a:lnR>
                      <a:noFill/>
                    </a:lnR>
                    <a:lnT>
                      <a:noFill/>
                    </a:lnT>
                    <a:lnB>
                      <a:noFill/>
                    </a:lnB>
                  </a:tcPr>
                </a:tc>
                <a:tc>
                  <a:txBody>
                    <a:bodyPr/>
                    <a:lstStyle/>
                    <a:p>
                      <a:pPr algn="ctr">
                        <a:spcAft>
                          <a:spcPts val="0"/>
                        </a:spcAft>
                      </a:pPr>
                      <a:r>
                        <a:rPr lang="en-CA" sz="1800">
                          <a:solidFill>
                            <a:srgbClr val="000000"/>
                          </a:solidFill>
                          <a:latin typeface="Calibri"/>
                          <a:ea typeface="Times New Roman"/>
                          <a:cs typeface="Times New Roman"/>
                        </a:rPr>
                        <a:t>40 Watts</a:t>
                      </a:r>
                      <a:endParaRPr lang="en-CA" sz="1800">
                        <a:latin typeface="Times"/>
                        <a:ea typeface="Times New Roman"/>
                        <a:cs typeface="Times New Roman"/>
                      </a:endParaRPr>
                    </a:p>
                  </a:txBody>
                  <a:tcPr marL="86856" marR="86856" marT="0" marB="0" anchor="b">
                    <a:lnL>
                      <a:noFill/>
                    </a:lnL>
                    <a:lnR>
                      <a:noFill/>
                    </a:lnR>
                    <a:lnT>
                      <a:noFill/>
                    </a:lnT>
                    <a:lnB>
                      <a:noFill/>
                    </a:lnB>
                  </a:tcPr>
                </a:tc>
              </a:tr>
              <a:tr h="431769">
                <a:tc>
                  <a:txBody>
                    <a:bodyPr/>
                    <a:lstStyle/>
                    <a:p>
                      <a:pPr>
                        <a:spcAft>
                          <a:spcPts val="0"/>
                        </a:spcAft>
                      </a:pPr>
                      <a:r>
                        <a:rPr lang="en-CA" sz="1800" b="1">
                          <a:solidFill>
                            <a:srgbClr val="000000"/>
                          </a:solidFill>
                          <a:latin typeface="Calibri"/>
                          <a:ea typeface="Times New Roman"/>
                          <a:cs typeface="Times New Roman"/>
                        </a:rPr>
                        <a:t>Turns on Instantly</a:t>
                      </a:r>
                      <a:endParaRPr lang="en-CA" sz="180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Yes</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Slight Delay</a:t>
                      </a:r>
                      <a:endParaRPr lang="en-CA" sz="1800" dirty="0">
                        <a:latin typeface="Times"/>
                        <a:ea typeface="Times New Roman"/>
                        <a:cs typeface="Times New Roman"/>
                      </a:endParaRPr>
                    </a:p>
                  </a:txBody>
                  <a:tcPr marL="86856" marR="86856" marT="0" marB="0" anchor="b">
                    <a:lnL>
                      <a:noFill/>
                    </a:lnL>
                    <a:lnR>
                      <a:noFill/>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Yes</a:t>
                      </a:r>
                      <a:endParaRPr lang="en-CA" sz="1800" dirty="0">
                        <a:latin typeface="Times"/>
                        <a:ea typeface="Times New Roman"/>
                        <a:cs typeface="Times New Roman"/>
                      </a:endParaRPr>
                    </a:p>
                  </a:txBody>
                  <a:tcPr marL="86856" marR="86856" marT="0" marB="0" anchor="b">
                    <a:lnL>
                      <a:noFill/>
                    </a:lnL>
                    <a:lnR>
                      <a:noFill/>
                    </a:lnR>
                    <a:lnT>
                      <a:noFill/>
                    </a:lnT>
                    <a:lnB>
                      <a:noFill/>
                    </a:lnB>
                  </a:tcPr>
                </a:tc>
              </a:tr>
              <a:tr h="431769">
                <a:tc>
                  <a:txBody>
                    <a:bodyPr/>
                    <a:lstStyle/>
                    <a:p>
                      <a:pPr>
                        <a:spcAft>
                          <a:spcPts val="0"/>
                        </a:spcAft>
                      </a:pPr>
                      <a:r>
                        <a:rPr lang="en-CA" sz="1800" b="1">
                          <a:solidFill>
                            <a:srgbClr val="000000"/>
                          </a:solidFill>
                          <a:latin typeface="Calibri"/>
                          <a:ea typeface="Times New Roman"/>
                          <a:cs typeface="Times New Roman"/>
                        </a:rPr>
                        <a:t>Heat Emitted</a:t>
                      </a:r>
                      <a:endParaRPr lang="en-CA" sz="1800">
                        <a:latin typeface="Times"/>
                        <a:ea typeface="Times New Roman"/>
                        <a:cs typeface="Times New Roman"/>
                      </a:endParaRPr>
                    </a:p>
                  </a:txBody>
                  <a:tcPr marL="86856" marR="86856"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3 </a:t>
                      </a:r>
                      <a:r>
                        <a:rPr lang="en-CA" sz="1800" dirty="0" err="1">
                          <a:solidFill>
                            <a:srgbClr val="000000"/>
                          </a:solidFill>
                          <a:latin typeface="Calibri"/>
                          <a:ea typeface="Times New Roman"/>
                          <a:cs typeface="Times New Roman"/>
                        </a:rPr>
                        <a:t>btu</a:t>
                      </a:r>
                      <a:r>
                        <a:rPr lang="en-CA" sz="1800" dirty="0">
                          <a:solidFill>
                            <a:srgbClr val="000000"/>
                          </a:solidFill>
                          <a:latin typeface="Calibri"/>
                          <a:ea typeface="Times New Roman"/>
                          <a:cs typeface="Times New Roman"/>
                        </a:rPr>
                        <a:t>/hr</a:t>
                      </a:r>
                      <a:endParaRPr lang="en-CA" sz="1800" dirty="0">
                        <a:latin typeface="Times"/>
                        <a:ea typeface="Times New Roman"/>
                        <a:cs typeface="Times New Roman"/>
                      </a:endParaRPr>
                    </a:p>
                  </a:txBody>
                  <a:tcPr marL="86856" marR="86856"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CA" sz="1800">
                          <a:solidFill>
                            <a:srgbClr val="000000"/>
                          </a:solidFill>
                          <a:latin typeface="Calibri"/>
                          <a:ea typeface="Times New Roman"/>
                          <a:cs typeface="Times New Roman"/>
                        </a:rPr>
                        <a:t>30 btu/hr</a:t>
                      </a:r>
                      <a:endParaRPr lang="en-CA" sz="1800">
                        <a:latin typeface="Times"/>
                        <a:ea typeface="Times New Roman"/>
                        <a:cs typeface="Times New Roman"/>
                      </a:endParaRPr>
                    </a:p>
                  </a:txBody>
                  <a:tcPr marL="86856" marR="86856" marT="0" marB="0" anchor="b">
                    <a:lnL>
                      <a:noFill/>
                    </a:lnL>
                    <a:lnR>
                      <a:noFill/>
                    </a:lnR>
                    <a:lnT>
                      <a:noFill/>
                    </a:lnT>
                    <a:lnB>
                      <a:noFill/>
                    </a:lnB>
                  </a:tcPr>
                </a:tc>
                <a:tc>
                  <a:txBody>
                    <a:bodyPr/>
                    <a:lstStyle/>
                    <a:p>
                      <a:pPr algn="ctr">
                        <a:spcAft>
                          <a:spcPts val="0"/>
                        </a:spcAft>
                      </a:pPr>
                      <a:r>
                        <a:rPr lang="en-CA" sz="1800" dirty="0">
                          <a:solidFill>
                            <a:srgbClr val="000000"/>
                          </a:solidFill>
                          <a:latin typeface="Calibri"/>
                          <a:ea typeface="Times New Roman"/>
                          <a:cs typeface="Times New Roman"/>
                        </a:rPr>
                        <a:t>85 </a:t>
                      </a:r>
                      <a:r>
                        <a:rPr lang="en-CA" sz="1800" dirty="0" err="1">
                          <a:solidFill>
                            <a:srgbClr val="000000"/>
                          </a:solidFill>
                          <a:latin typeface="Calibri"/>
                          <a:ea typeface="Times New Roman"/>
                          <a:cs typeface="Times New Roman"/>
                        </a:rPr>
                        <a:t>btu</a:t>
                      </a:r>
                      <a:r>
                        <a:rPr lang="en-CA" sz="1800" dirty="0">
                          <a:solidFill>
                            <a:srgbClr val="000000"/>
                          </a:solidFill>
                          <a:latin typeface="Calibri"/>
                          <a:ea typeface="Times New Roman"/>
                          <a:cs typeface="Times New Roman"/>
                        </a:rPr>
                        <a:t>/hr</a:t>
                      </a:r>
                      <a:endParaRPr lang="en-CA" sz="1800" dirty="0">
                        <a:latin typeface="Times"/>
                        <a:ea typeface="Times New Roman"/>
                        <a:cs typeface="Times New Roman"/>
                      </a:endParaRPr>
                    </a:p>
                  </a:txBody>
                  <a:tcPr marL="86856" marR="86856" marT="0" marB="0" anchor="b">
                    <a:lnL>
                      <a:noFill/>
                    </a:lnL>
                    <a:lnR>
                      <a:noFill/>
                    </a:lnR>
                    <a:lnT>
                      <a:noFill/>
                    </a:lnT>
                    <a:lnB>
                      <a:noFill/>
                    </a:lnB>
                  </a:tcPr>
                </a:tc>
              </a:tr>
            </a:tbl>
          </a:graphicData>
        </a:graphic>
      </p:graphicFrame>
      <p:pic>
        <p:nvPicPr>
          <p:cNvPr id="52225" name="Picture 1"/>
          <p:cNvPicPr>
            <a:picLocks noChangeAspect="1" noChangeArrowheads="1"/>
          </p:cNvPicPr>
          <p:nvPr/>
        </p:nvPicPr>
        <p:blipFill>
          <a:blip r:embed="rId3"/>
          <a:srcRect/>
          <a:stretch>
            <a:fillRect/>
          </a:stretch>
        </p:blipFill>
        <p:spPr bwMode="auto">
          <a:xfrm>
            <a:off x="5429256" y="4714884"/>
            <a:ext cx="2580981" cy="196055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614734" cy="4525963"/>
          </a:xfrm>
        </p:spPr>
        <p:txBody>
          <a:bodyPr/>
          <a:lstStyle/>
          <a:p>
            <a:r>
              <a:rPr lang="en-CA" dirty="0" err="1" smtClean="0"/>
              <a:t>Arduino</a:t>
            </a:r>
            <a:r>
              <a:rPr lang="en-CA" dirty="0" smtClean="0"/>
              <a:t> </a:t>
            </a:r>
            <a:r>
              <a:rPr lang="en-CA" dirty="0" smtClean="0"/>
              <a:t>Uno</a:t>
            </a:r>
          </a:p>
          <a:p>
            <a:endParaRPr lang="en-CA" dirty="0" smtClean="0"/>
          </a:p>
          <a:p>
            <a:r>
              <a:rPr lang="en-CA" dirty="0" smtClean="0"/>
              <a:t>Easy to implement</a:t>
            </a:r>
          </a:p>
          <a:p>
            <a:endParaRPr lang="en-CA" dirty="0" smtClean="0"/>
          </a:p>
          <a:p>
            <a:r>
              <a:rPr lang="en-CA" dirty="0" smtClean="0"/>
              <a:t>Large supporting library of code</a:t>
            </a:r>
          </a:p>
          <a:p>
            <a:endParaRPr lang="en-CA" dirty="0" smtClean="0"/>
          </a:p>
          <a:p>
            <a:r>
              <a:rPr lang="en-CA" dirty="0" smtClean="0"/>
              <a:t>Past experience with the controller</a:t>
            </a:r>
            <a:endParaRPr lang="en-CA" dirty="0"/>
          </a:p>
        </p:txBody>
      </p:sp>
      <p:sp>
        <p:nvSpPr>
          <p:cNvPr id="3" name="Title 2"/>
          <p:cNvSpPr>
            <a:spLocks noGrp="1"/>
          </p:cNvSpPr>
          <p:nvPr>
            <p:ph type="title"/>
          </p:nvPr>
        </p:nvSpPr>
        <p:spPr/>
        <p:txBody>
          <a:bodyPr/>
          <a:lstStyle/>
          <a:p>
            <a:r>
              <a:rPr lang="en-CA" dirty="0" smtClean="0"/>
              <a:t>Micro controller</a:t>
            </a:r>
            <a:endParaRPr lang="en-CA" dirty="0"/>
          </a:p>
        </p:txBody>
      </p:sp>
      <p:pic>
        <p:nvPicPr>
          <p:cNvPr id="4" name="Picture 3" descr="Lab HD:Users:abornste:Desktop:Picture 5.png"/>
          <p:cNvPicPr/>
          <p:nvPr/>
        </p:nvPicPr>
        <p:blipFill>
          <a:blip r:embed="rId3" cstate="print"/>
          <a:srcRect/>
          <a:stretch>
            <a:fillRect/>
          </a:stretch>
        </p:blipFill>
        <p:spPr bwMode="auto">
          <a:xfrm>
            <a:off x="4500562" y="2143116"/>
            <a:ext cx="3963855" cy="28575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14678" y="285728"/>
            <a:ext cx="3471858" cy="1143000"/>
          </a:xfrm>
        </p:spPr>
        <p:txBody>
          <a:bodyPr/>
          <a:lstStyle/>
          <a:p>
            <a:r>
              <a:rPr lang="en-CA" dirty="0" smtClean="0"/>
              <a:t>Questions?</a:t>
            </a:r>
            <a:endParaRPr lang="en-CA" dirty="0"/>
          </a:p>
        </p:txBody>
      </p:sp>
      <p:pic>
        <p:nvPicPr>
          <p:cNvPr id="57346" name="Picture 2"/>
          <p:cNvPicPr>
            <a:picLocks noChangeAspect="1" noChangeArrowheads="1"/>
          </p:cNvPicPr>
          <p:nvPr/>
        </p:nvPicPr>
        <p:blipFill>
          <a:blip r:embed="rId3"/>
          <a:srcRect/>
          <a:stretch>
            <a:fillRect/>
          </a:stretch>
        </p:blipFill>
        <p:spPr bwMode="auto">
          <a:xfrm>
            <a:off x="1876425" y="1571612"/>
            <a:ext cx="5391150" cy="4143375"/>
          </a:xfrm>
          <a:prstGeom prst="rect">
            <a:avLst/>
          </a:prstGeom>
          <a:noFill/>
          <a:ln w="9525">
            <a:solidFill>
              <a:schemeClr val="tx1"/>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653534" y="1481328"/>
            <a:ext cx="4033265" cy="4525963"/>
          </a:xfrm>
        </p:spPr>
        <p:txBody>
          <a:bodyPr/>
          <a:lstStyle/>
          <a:p>
            <a:r>
              <a:rPr lang="en-US" dirty="0" smtClean="0"/>
              <a:t>Preserve a library of 28mm films</a:t>
            </a:r>
          </a:p>
          <a:p>
            <a:endParaRPr lang="en-US" dirty="0" smtClean="0"/>
          </a:p>
          <a:p>
            <a:r>
              <a:rPr lang="en-US" dirty="0" smtClean="0"/>
              <a:t>Analog -&gt; Digital conversion device</a:t>
            </a:r>
          </a:p>
          <a:p>
            <a:endParaRPr lang="en-US" dirty="0" smtClean="0"/>
          </a:p>
          <a:p>
            <a:r>
              <a:rPr lang="en-US" dirty="0" smtClean="0"/>
              <a:t>Cycle through each frame, capturing images with a HD digital camera</a:t>
            </a:r>
          </a:p>
        </p:txBody>
      </p:sp>
      <p:sp>
        <p:nvSpPr>
          <p:cNvPr id="3" name="Title 2"/>
          <p:cNvSpPr>
            <a:spLocks noGrp="1"/>
          </p:cNvSpPr>
          <p:nvPr>
            <p:ph type="title"/>
          </p:nvPr>
        </p:nvSpPr>
        <p:spPr/>
        <p:txBody>
          <a:bodyPr>
            <a:normAutofit fontScale="90000"/>
          </a:bodyPr>
          <a:lstStyle/>
          <a:p>
            <a:r>
              <a:rPr lang="en-US" dirty="0" smtClean="0"/>
              <a:t>Digitizing Film Reels with </a:t>
            </a:r>
            <a:r>
              <a:rPr lang="en-US" dirty="0" err="1" smtClean="0"/>
              <a:t>Telecine</a:t>
            </a:r>
            <a:endParaRPr lang="en-US" dirty="0"/>
          </a:p>
        </p:txBody>
      </p:sp>
      <p:pic>
        <p:nvPicPr>
          <p:cNvPr id="9" name="Picture 8"/>
          <p:cNvPicPr>
            <a:picLocks noChangeAspect="1"/>
          </p:cNvPicPr>
          <p:nvPr/>
        </p:nvPicPr>
        <p:blipFill>
          <a:blip r:embed="rId3"/>
          <a:stretch>
            <a:fillRect/>
          </a:stretch>
        </p:blipFill>
        <p:spPr>
          <a:xfrm>
            <a:off x="0" y="1524000"/>
            <a:ext cx="4653534" cy="4026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653534" y="1481328"/>
            <a:ext cx="4033265" cy="4525963"/>
          </a:xfrm>
        </p:spPr>
        <p:txBody>
          <a:bodyPr/>
          <a:lstStyle/>
          <a:p>
            <a:r>
              <a:rPr lang="en-US" dirty="0" smtClean="0"/>
              <a:t>Advance Frames for Digital Capture</a:t>
            </a:r>
          </a:p>
          <a:p>
            <a:endParaRPr lang="en-US" dirty="0" smtClean="0"/>
          </a:p>
          <a:p>
            <a:r>
              <a:rPr lang="en-US" dirty="0" smtClean="0"/>
              <a:t>Maintain Alignment</a:t>
            </a:r>
          </a:p>
          <a:p>
            <a:endParaRPr lang="en-US" dirty="0" smtClean="0"/>
          </a:p>
          <a:p>
            <a:r>
              <a:rPr lang="en-US" dirty="0" smtClean="0"/>
              <a:t>Minimize damage to the film</a:t>
            </a:r>
            <a:endParaRPr lang="en-US" dirty="0"/>
          </a:p>
        </p:txBody>
      </p:sp>
      <p:sp>
        <p:nvSpPr>
          <p:cNvPr id="3" name="Title 2"/>
          <p:cNvSpPr>
            <a:spLocks noGrp="1"/>
          </p:cNvSpPr>
          <p:nvPr>
            <p:ph type="title"/>
          </p:nvPr>
        </p:nvSpPr>
        <p:spPr/>
        <p:txBody>
          <a:bodyPr>
            <a:normAutofit fontScale="90000"/>
          </a:bodyPr>
          <a:lstStyle/>
          <a:p>
            <a:r>
              <a:rPr lang="en-US" dirty="0" smtClean="0"/>
              <a:t>Creating A 28mm </a:t>
            </a:r>
            <a:r>
              <a:rPr lang="en-US" dirty="0" err="1" smtClean="0"/>
              <a:t>Telecine</a:t>
            </a:r>
            <a:r>
              <a:rPr lang="en-US" dirty="0" smtClean="0"/>
              <a:t> Device</a:t>
            </a:r>
            <a:endParaRPr lang="en-US" dirty="0"/>
          </a:p>
        </p:txBody>
      </p:sp>
      <p:pic>
        <p:nvPicPr>
          <p:cNvPr id="10" name="Picture 9" descr="eum8frnt.jpg"/>
          <p:cNvPicPr>
            <a:picLocks noChangeAspect="1"/>
          </p:cNvPicPr>
          <p:nvPr/>
        </p:nvPicPr>
        <p:blipFill>
          <a:blip r:embed="rId3"/>
          <a:stretch>
            <a:fillRect/>
          </a:stretch>
        </p:blipFill>
        <p:spPr>
          <a:xfrm>
            <a:off x="514445" y="1828800"/>
            <a:ext cx="3828955" cy="2565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638800" y="1295400"/>
            <a:ext cx="3352800" cy="5562600"/>
          </a:xfrm>
        </p:spPr>
        <p:txBody>
          <a:bodyPr>
            <a:normAutofit fontScale="92500" lnSpcReduction="10000"/>
          </a:bodyPr>
          <a:lstStyle/>
          <a:p>
            <a:r>
              <a:rPr lang="en-US" dirty="0" smtClean="0"/>
              <a:t>Film Gate</a:t>
            </a:r>
          </a:p>
          <a:p>
            <a:endParaRPr lang="en-US" dirty="0" smtClean="0"/>
          </a:p>
          <a:p>
            <a:r>
              <a:rPr lang="en-US" dirty="0" smtClean="0"/>
              <a:t>Film Transport</a:t>
            </a:r>
          </a:p>
          <a:p>
            <a:endParaRPr lang="en-US" dirty="0" smtClean="0"/>
          </a:p>
          <a:p>
            <a:r>
              <a:rPr lang="en-US" dirty="0" smtClean="0"/>
              <a:t>Sprocket Design</a:t>
            </a:r>
          </a:p>
          <a:p>
            <a:endParaRPr lang="en-US" dirty="0" smtClean="0"/>
          </a:p>
          <a:p>
            <a:r>
              <a:rPr lang="en-US" dirty="0" smtClean="0"/>
              <a:t>Up/Out-take reel control</a:t>
            </a:r>
          </a:p>
          <a:p>
            <a:endParaRPr lang="en-US" dirty="0" smtClean="0"/>
          </a:p>
          <a:p>
            <a:r>
              <a:rPr lang="en-US" dirty="0" smtClean="0"/>
              <a:t>Illumination</a:t>
            </a:r>
          </a:p>
          <a:p>
            <a:endParaRPr lang="en-US" dirty="0" smtClean="0"/>
          </a:p>
          <a:p>
            <a:r>
              <a:rPr lang="en-US" dirty="0" smtClean="0"/>
              <a:t>Camera Mount</a:t>
            </a:r>
          </a:p>
          <a:p>
            <a:endParaRPr lang="en-US" dirty="0" smtClean="0"/>
          </a:p>
          <a:p>
            <a:r>
              <a:rPr lang="en-US" dirty="0" smtClean="0"/>
              <a:t>Other Features</a:t>
            </a:r>
          </a:p>
          <a:p>
            <a:endParaRPr lang="en-US" dirty="0"/>
          </a:p>
        </p:txBody>
      </p:sp>
      <p:sp>
        <p:nvSpPr>
          <p:cNvPr id="3" name="Title 2"/>
          <p:cNvSpPr>
            <a:spLocks noGrp="1"/>
          </p:cNvSpPr>
          <p:nvPr>
            <p:ph type="title"/>
          </p:nvPr>
        </p:nvSpPr>
        <p:spPr/>
        <p:txBody>
          <a:bodyPr>
            <a:normAutofit/>
          </a:bodyPr>
          <a:lstStyle/>
          <a:p>
            <a:r>
              <a:rPr lang="en-US" dirty="0" smtClean="0"/>
              <a:t>Modularized Design Approach</a:t>
            </a:r>
            <a:endParaRPr lang="en-US" dirty="0"/>
          </a:p>
        </p:txBody>
      </p:sp>
      <p:graphicFrame>
        <p:nvGraphicFramePr>
          <p:cNvPr id="28674" name="Object 2"/>
          <p:cNvGraphicFramePr>
            <a:graphicFrameLocks noChangeAspect="1"/>
          </p:cNvGraphicFramePr>
          <p:nvPr/>
        </p:nvGraphicFramePr>
        <p:xfrm>
          <a:off x="-152400" y="1416803"/>
          <a:ext cx="6002356" cy="4221997"/>
        </p:xfrm>
        <a:graphic>
          <a:graphicData uri="http://schemas.openxmlformats.org/presentationml/2006/ole">
            <p:oleObj spid="_x0000_s28674" name="Document" r:id="rId3" imgW="0" imgH="0" progId="Word.Document.12">
              <p:link updateAutomatic="1"/>
            </p:oleObj>
          </a:graphicData>
        </a:graphic>
      </p:graphicFrame>
      <p:pic>
        <p:nvPicPr>
          <p:cNvPr id="28675" name="Picture 3"/>
          <p:cNvPicPr>
            <a:picLocks noChangeAspect="1" noChangeArrowheads="1"/>
          </p:cNvPicPr>
          <p:nvPr/>
        </p:nvPicPr>
        <p:blipFill>
          <a:blip r:embed="rId4"/>
          <a:srcRect/>
          <a:stretch>
            <a:fillRect/>
          </a:stretch>
        </p:blipFill>
        <p:spPr bwMode="auto">
          <a:xfrm>
            <a:off x="161796" y="1714488"/>
            <a:ext cx="5477004" cy="378143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Drive System for Film Transport</a:t>
            </a:r>
            <a:endParaRPr lang="en-US" dirty="0"/>
          </a:p>
        </p:txBody>
      </p:sp>
      <p:pic>
        <p:nvPicPr>
          <p:cNvPr id="9" name="Picture 8" descr="Lab HD:Users:abornste:Desktop:F9NH3DUH0RWIDS6.MEDIUM.gif"/>
          <p:cNvPicPr/>
          <p:nvPr/>
        </p:nvPicPr>
        <p:blipFill>
          <a:blip r:embed="rId3" cstate="print"/>
          <a:srcRect r="50000"/>
          <a:stretch>
            <a:fillRect/>
          </a:stretch>
        </p:blipFill>
        <p:spPr bwMode="auto">
          <a:xfrm>
            <a:off x="3352800" y="2362200"/>
            <a:ext cx="2592478" cy="3048466"/>
          </a:xfrm>
          <a:prstGeom prst="rect">
            <a:avLst/>
          </a:prstGeom>
          <a:noFill/>
          <a:ln w="9525">
            <a:noFill/>
            <a:miter lim="800000"/>
            <a:headEnd/>
            <a:tailEnd/>
          </a:ln>
        </p:spPr>
      </p:pic>
      <p:pic>
        <p:nvPicPr>
          <p:cNvPr id="11" name="Picture 10" descr="350servomotor.jpg"/>
          <p:cNvPicPr>
            <a:picLocks noChangeAspect="1"/>
          </p:cNvPicPr>
          <p:nvPr/>
        </p:nvPicPr>
        <p:blipFill>
          <a:blip r:embed="rId4"/>
          <a:stretch>
            <a:fillRect/>
          </a:stretch>
        </p:blipFill>
        <p:spPr>
          <a:xfrm rot="5400000">
            <a:off x="5701821" y="2832579"/>
            <a:ext cx="3048466" cy="2107708"/>
          </a:xfrm>
          <a:prstGeom prst="rect">
            <a:avLst/>
          </a:prstGeom>
        </p:spPr>
      </p:pic>
      <p:pic>
        <p:nvPicPr>
          <p:cNvPr id="12" name="Picture 11" descr="StepperMotor.jpg"/>
          <p:cNvPicPr>
            <a:picLocks noChangeAspect="1"/>
          </p:cNvPicPr>
          <p:nvPr/>
        </p:nvPicPr>
        <p:blipFill>
          <a:blip r:embed="rId5"/>
          <a:stretch>
            <a:fillRect/>
          </a:stretch>
        </p:blipFill>
        <p:spPr>
          <a:xfrm rot="5400000">
            <a:off x="495239" y="2743259"/>
            <a:ext cx="3048467" cy="2286350"/>
          </a:xfrm>
          <a:prstGeom prst="rect">
            <a:avLst/>
          </a:prstGeom>
        </p:spPr>
      </p:pic>
      <p:sp>
        <p:nvSpPr>
          <p:cNvPr id="13" name="Content Placeholder 12"/>
          <p:cNvSpPr>
            <a:spLocks noGrp="1"/>
          </p:cNvSpPr>
          <p:nvPr>
            <p:ph idx="1"/>
          </p:nvPr>
        </p:nvSpPr>
        <p:spPr>
          <a:xfrm>
            <a:off x="304800" y="1481328"/>
            <a:ext cx="3048000" cy="4525963"/>
          </a:xfrm>
        </p:spPr>
        <p:txBody>
          <a:bodyPr/>
          <a:lstStyle/>
          <a:p>
            <a:r>
              <a:rPr lang="en-US" dirty="0" smtClean="0"/>
              <a:t>Stepper Motor</a:t>
            </a:r>
            <a:endParaRPr lang="en-US" dirty="0"/>
          </a:p>
        </p:txBody>
      </p:sp>
      <p:sp>
        <p:nvSpPr>
          <p:cNvPr id="14" name="Content Placeholder 12"/>
          <p:cNvSpPr txBox="1">
            <a:spLocks/>
          </p:cNvSpPr>
          <p:nvPr/>
        </p:nvSpPr>
        <p:spPr>
          <a:xfrm>
            <a:off x="3162648" y="1481328"/>
            <a:ext cx="30480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Geneva Drive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Content Placeholder 12"/>
          <p:cNvSpPr txBox="1">
            <a:spLocks/>
          </p:cNvSpPr>
          <p:nvPr/>
        </p:nvSpPr>
        <p:spPr>
          <a:xfrm>
            <a:off x="5945278" y="1481328"/>
            <a:ext cx="30480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2700" dirty="0" smtClean="0"/>
              <a:t>DC Servo Motor</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Drive System for Film Transport</a:t>
            </a:r>
            <a:endParaRPr lang="en-US" dirty="0"/>
          </a:p>
        </p:txBody>
      </p:sp>
      <p:pic>
        <p:nvPicPr>
          <p:cNvPr id="12" name="Picture 11" descr="StepperMotor.jpg"/>
          <p:cNvPicPr>
            <a:picLocks noChangeAspect="1"/>
          </p:cNvPicPr>
          <p:nvPr/>
        </p:nvPicPr>
        <p:blipFill>
          <a:blip r:embed="rId2"/>
          <a:stretch>
            <a:fillRect/>
          </a:stretch>
        </p:blipFill>
        <p:spPr>
          <a:xfrm rot="5400000">
            <a:off x="495239" y="2743259"/>
            <a:ext cx="3048467" cy="2286350"/>
          </a:xfrm>
          <a:prstGeom prst="rect">
            <a:avLst/>
          </a:prstGeom>
        </p:spPr>
      </p:pic>
      <p:sp>
        <p:nvSpPr>
          <p:cNvPr id="14" name="Content Placeholder 12"/>
          <p:cNvSpPr txBox="1">
            <a:spLocks/>
          </p:cNvSpPr>
          <p:nvPr/>
        </p:nvSpPr>
        <p:spPr>
          <a:xfrm>
            <a:off x="3162648" y="1481328"/>
            <a:ext cx="5676552" cy="5071872"/>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700" b="0" i="0" u="none" strike="noStrike" kern="1200" cap="none" spc="0" normalizeH="0" noProof="0" dirty="0" smtClean="0">
                <a:ln>
                  <a:noFill/>
                </a:ln>
                <a:solidFill>
                  <a:schemeClr val="tx1"/>
                </a:solidFill>
                <a:effectLst/>
                <a:uLnTx/>
                <a:uFillTx/>
                <a:latin typeface="+mn-lt"/>
                <a:ea typeface="+mn-ea"/>
                <a:cs typeface="+mn-cs"/>
              </a:rPr>
              <a:t> Cost </a:t>
            </a:r>
            <a:r>
              <a:rPr kumimoji="0" lang="en-US" sz="2700" b="0" i="0" u="none" strike="noStrike" kern="1200" cap="none" spc="0" normalizeH="0" noProof="0" dirty="0" smtClean="0">
                <a:ln>
                  <a:noFill/>
                </a:ln>
                <a:solidFill>
                  <a:srgbClr val="7F7F7F"/>
                </a:solidFill>
                <a:effectLst/>
                <a:uLnTx/>
                <a:uFillTx/>
                <a:latin typeface="+mn-lt"/>
                <a:ea typeface="+mn-ea"/>
                <a:cs typeface="+mn-cs"/>
              </a:rPr>
              <a:t>(already have the parts)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n-US" sz="2700" baseline="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2700" dirty="0" smtClean="0"/>
              <a:t>Simple</a:t>
            </a:r>
            <a:r>
              <a:rPr kumimoji="0" lang="en-US" sz="2700" b="0" i="0" u="none" strike="noStrike" kern="1200" cap="none" spc="0" normalizeH="0" noProof="0" dirty="0" smtClean="0">
                <a:ln>
                  <a:noFill/>
                </a:ln>
                <a:solidFill>
                  <a:schemeClr val="tx1"/>
                </a:solidFill>
                <a:effectLst/>
                <a:uLnTx/>
                <a:uFillTx/>
                <a:latin typeface="+mn-lt"/>
                <a:ea typeface="+mn-ea"/>
                <a:cs typeface="+mn-cs"/>
              </a:rPr>
              <a:t> Implementation </a:t>
            </a:r>
            <a:r>
              <a:rPr kumimoji="0" lang="en-US" sz="2700" b="0" i="0" u="none" strike="noStrike" kern="1200" cap="none" spc="0" normalizeH="0" noProof="0" dirty="0" smtClean="0">
                <a:ln>
                  <a:noFill/>
                </a:ln>
                <a:solidFill>
                  <a:schemeClr val="bg1">
                    <a:lumMod val="50000"/>
                  </a:schemeClr>
                </a:solidFill>
                <a:effectLst/>
                <a:uLnTx/>
                <a:uFillTx/>
                <a:latin typeface="+mn-lt"/>
                <a:ea typeface="+mn-ea"/>
                <a:cs typeface="+mn-cs"/>
              </a:rPr>
              <a:t>(direct drive versus multiple shafts)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n-US" sz="2700" baseline="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0.72 Degree step size gives relatively high resolution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n-US" sz="27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noProof="0" dirty="0" smtClean="0">
                <a:ln>
                  <a:noFill/>
                </a:ln>
                <a:solidFill>
                  <a:schemeClr val="tx1"/>
                </a:solidFill>
                <a:effectLst/>
                <a:uLnTx/>
                <a:uFillTx/>
                <a:latin typeface="+mn-lt"/>
                <a:ea typeface="+mn-ea"/>
                <a:cs typeface="+mn-cs"/>
              </a:rPr>
              <a:t>Stepper motor gives good position control</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Sprocket Size</a:t>
            </a:r>
            <a:endParaRPr lang="en-US" dirty="0"/>
          </a:p>
        </p:txBody>
      </p:sp>
      <p:pic>
        <p:nvPicPr>
          <p:cNvPr id="10" name="Picture 9" descr="G:\flim-transport-project\Models\FilmSketch.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v="urn:schemas-microsoft-com:mac:vml" xmlns:mo="http://schemas.microsoft.com/office/mac/office/2008/main"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lc="http://schemas.openxmlformats.org/drawingml/2006/lockedCanvas" val="0"/>
              </a:ext>
            </a:extLst>
          </a:blip>
          <a:srcRect/>
          <a:stretch>
            <a:fillRect/>
          </a:stretch>
        </p:blipFill>
        <p:spPr bwMode="auto">
          <a:xfrm>
            <a:off x="666546" y="1371600"/>
            <a:ext cx="3219654" cy="1566670"/>
          </a:xfrm>
          <a:prstGeom prst="rect">
            <a:avLst/>
          </a:prstGeom>
          <a:noFill/>
          <a:ln>
            <a:noFill/>
          </a:ln>
        </p:spPr>
      </p:pic>
      <p:graphicFrame>
        <p:nvGraphicFramePr>
          <p:cNvPr id="16" name="Table 15"/>
          <p:cNvGraphicFramePr>
            <a:graphicFrameLocks noGrp="1"/>
          </p:cNvGraphicFramePr>
          <p:nvPr/>
        </p:nvGraphicFramePr>
        <p:xfrm>
          <a:off x="457199" y="3047999"/>
          <a:ext cx="8536079" cy="2858068"/>
        </p:xfrm>
        <a:graphic>
          <a:graphicData uri="http://schemas.openxmlformats.org/drawingml/2006/table">
            <a:tbl>
              <a:tblPr firstRow="1" bandRow="1">
                <a:tableStyleId>{5C22544A-7EE6-4342-B048-85BDC9FD1C3A}</a:tableStyleId>
              </a:tblPr>
              <a:tblGrid>
                <a:gridCol w="1811567"/>
                <a:gridCol w="2456472"/>
                <a:gridCol w="2134020"/>
                <a:gridCol w="2134020"/>
              </a:tblGrid>
              <a:tr h="1019215">
                <a:tc>
                  <a:txBody>
                    <a:bodyPr/>
                    <a:lstStyle/>
                    <a:p>
                      <a:pPr algn="ctr"/>
                      <a:r>
                        <a:rPr lang="en-US" dirty="0" smtClean="0"/>
                        <a:t>RADIUS </a:t>
                      </a:r>
                    </a:p>
                    <a:p>
                      <a:pPr algn="ctr"/>
                      <a:r>
                        <a:rPr lang="en-US" dirty="0" smtClean="0"/>
                        <a:t>(mm)</a:t>
                      </a:r>
                      <a:endParaRPr lang="en-US" dirty="0"/>
                    </a:p>
                  </a:txBody>
                  <a:tcPr/>
                </a:tc>
                <a:tc>
                  <a:txBody>
                    <a:bodyPr/>
                    <a:lstStyle/>
                    <a:p>
                      <a:pPr algn="ctr"/>
                      <a:r>
                        <a:rPr lang="en-US" dirty="0" smtClean="0"/>
                        <a:t>Teeth (coarse sprocket)</a:t>
                      </a:r>
                      <a:endParaRPr lang="en-US" dirty="0"/>
                    </a:p>
                  </a:txBody>
                  <a:tcPr/>
                </a:tc>
                <a:tc>
                  <a:txBody>
                    <a:bodyPr/>
                    <a:lstStyle/>
                    <a:p>
                      <a:pPr algn="ctr"/>
                      <a:r>
                        <a:rPr lang="en-US" dirty="0" smtClean="0"/>
                        <a:t>Teeth (fine sprocket)</a:t>
                      </a:r>
                      <a:endParaRPr lang="en-US" dirty="0"/>
                    </a:p>
                  </a:txBody>
                  <a:tcPr/>
                </a:tc>
                <a:tc>
                  <a:txBody>
                    <a:bodyPr/>
                    <a:lstStyle/>
                    <a:p>
                      <a:pPr algn="ctr"/>
                      <a:r>
                        <a:rPr lang="en-US" dirty="0" smtClean="0"/>
                        <a:t>Steps per Frame</a:t>
                      </a:r>
                    </a:p>
                    <a:p>
                      <a:pPr algn="ctr"/>
                      <a:r>
                        <a:rPr lang="en-US" dirty="0" smtClean="0">
                          <a:solidFill>
                            <a:schemeClr val="accent2">
                              <a:lumMod val="75000"/>
                            </a:schemeClr>
                          </a:solidFill>
                        </a:rPr>
                        <a:t>(STEPPER</a:t>
                      </a:r>
                      <a:r>
                        <a:rPr lang="en-US" baseline="0" dirty="0" smtClean="0">
                          <a:solidFill>
                            <a:schemeClr val="accent2">
                              <a:lumMod val="75000"/>
                            </a:schemeClr>
                          </a:solidFill>
                        </a:rPr>
                        <a:t> ONLY)</a:t>
                      </a:r>
                      <a:r>
                        <a:rPr lang="en-US" dirty="0" smtClean="0">
                          <a:solidFill>
                            <a:schemeClr val="accent2">
                              <a:lumMod val="75000"/>
                            </a:schemeClr>
                          </a:solidFill>
                        </a:rPr>
                        <a:t> </a:t>
                      </a:r>
                      <a:endParaRPr lang="en-US" dirty="0">
                        <a:solidFill>
                          <a:schemeClr val="accent2">
                            <a:lumMod val="75000"/>
                          </a:schemeClr>
                        </a:solidFill>
                      </a:endParaRPr>
                    </a:p>
                  </a:txBody>
                  <a:tcPr/>
                </a:tc>
              </a:tr>
              <a:tr h="612951">
                <a:tc>
                  <a:txBody>
                    <a:bodyPr/>
                    <a:lstStyle/>
                    <a:p>
                      <a:pPr algn="ctr"/>
                      <a:r>
                        <a:rPr lang="en-US" dirty="0" smtClean="0"/>
                        <a:t>9.55</a:t>
                      </a:r>
                      <a:endParaRPr lang="en-US" dirty="0"/>
                    </a:p>
                  </a:txBody>
                  <a:tcPr/>
                </a:tc>
                <a:tc>
                  <a:txBody>
                    <a:bodyPr/>
                    <a:lstStyle/>
                    <a:p>
                      <a:pPr algn="ctr"/>
                      <a:r>
                        <a:rPr lang="en-US" dirty="0" smtClean="0"/>
                        <a:t>4</a:t>
                      </a:r>
                      <a:endParaRPr lang="en-US" dirty="0"/>
                    </a:p>
                  </a:txBody>
                  <a:tcPr/>
                </a:tc>
                <a:tc>
                  <a:txBody>
                    <a:bodyPr/>
                    <a:lstStyle/>
                    <a:p>
                      <a:pPr algn="ctr"/>
                      <a:r>
                        <a:rPr lang="en-US" dirty="0" smtClean="0"/>
                        <a:t>12</a:t>
                      </a:r>
                      <a:endParaRPr lang="en-US" dirty="0"/>
                    </a:p>
                  </a:txBody>
                  <a:tcPr/>
                </a:tc>
                <a:tc>
                  <a:txBody>
                    <a:bodyPr/>
                    <a:lstStyle/>
                    <a:p>
                      <a:pPr algn="ctr"/>
                      <a:r>
                        <a:rPr lang="en-US" dirty="0" smtClean="0"/>
                        <a:t>125</a:t>
                      </a:r>
                      <a:endParaRPr lang="en-US" dirty="0"/>
                    </a:p>
                  </a:txBody>
                  <a:tcPr/>
                </a:tc>
              </a:tr>
              <a:tr h="612951">
                <a:tc>
                  <a:txBody>
                    <a:bodyPr/>
                    <a:lstStyle/>
                    <a:p>
                      <a:pPr algn="ctr"/>
                      <a:r>
                        <a:rPr lang="en-US" dirty="0" smtClean="0"/>
                        <a:t>11.94</a:t>
                      </a:r>
                      <a:endParaRPr lang="en-US" dirty="0"/>
                    </a:p>
                  </a:txBody>
                  <a:tcPr/>
                </a:tc>
                <a:tc>
                  <a:txBody>
                    <a:bodyPr/>
                    <a:lstStyle/>
                    <a:p>
                      <a:pPr algn="ctr"/>
                      <a:r>
                        <a:rPr lang="en-US" dirty="0" smtClean="0"/>
                        <a:t>5</a:t>
                      </a:r>
                      <a:endParaRPr lang="en-US" dirty="0"/>
                    </a:p>
                  </a:txBody>
                  <a:tcPr/>
                </a:tc>
                <a:tc>
                  <a:txBody>
                    <a:bodyPr/>
                    <a:lstStyle/>
                    <a:p>
                      <a:pPr algn="ctr"/>
                      <a:r>
                        <a:rPr lang="en-US" dirty="0" smtClean="0"/>
                        <a:t>15</a:t>
                      </a:r>
                      <a:endParaRPr lang="en-US" dirty="0"/>
                    </a:p>
                  </a:txBody>
                  <a:tcPr/>
                </a:tc>
                <a:tc>
                  <a:txBody>
                    <a:bodyPr/>
                    <a:lstStyle/>
                    <a:p>
                      <a:pPr algn="ctr"/>
                      <a:r>
                        <a:rPr lang="en-US" dirty="0" smtClean="0"/>
                        <a:t>100</a:t>
                      </a:r>
                      <a:endParaRPr lang="en-US" dirty="0"/>
                    </a:p>
                  </a:txBody>
                  <a:tcPr/>
                </a:tc>
              </a:tr>
              <a:tr h="612951">
                <a:tc>
                  <a:txBody>
                    <a:bodyPr/>
                    <a:lstStyle/>
                    <a:p>
                      <a:pPr algn="ctr"/>
                      <a:r>
                        <a:rPr lang="en-US" dirty="0" smtClean="0"/>
                        <a:t>23.87</a:t>
                      </a:r>
                      <a:endParaRPr lang="en-US" dirty="0"/>
                    </a:p>
                  </a:txBody>
                  <a:tcPr/>
                </a:tc>
                <a:tc>
                  <a:txBody>
                    <a:bodyPr/>
                    <a:lstStyle/>
                    <a:p>
                      <a:pPr algn="ctr"/>
                      <a:r>
                        <a:rPr lang="en-US" dirty="0" smtClean="0"/>
                        <a:t>10</a:t>
                      </a:r>
                      <a:endParaRPr lang="en-US" dirty="0"/>
                    </a:p>
                  </a:txBody>
                  <a:tcPr/>
                </a:tc>
                <a:tc>
                  <a:txBody>
                    <a:bodyPr/>
                    <a:lstStyle/>
                    <a:p>
                      <a:pPr algn="ctr"/>
                      <a:r>
                        <a:rPr lang="en-US" dirty="0" smtClean="0"/>
                        <a:t>30</a:t>
                      </a:r>
                      <a:endParaRPr lang="en-US" dirty="0"/>
                    </a:p>
                  </a:txBody>
                  <a:tcPr/>
                </a:tc>
                <a:tc>
                  <a:txBody>
                    <a:bodyPr/>
                    <a:lstStyle/>
                    <a:p>
                      <a:pPr algn="ctr"/>
                      <a:r>
                        <a:rPr lang="en-US" dirty="0" smtClean="0"/>
                        <a:t>50</a:t>
                      </a:r>
                      <a:endParaRPr lang="en-US" dirty="0"/>
                    </a:p>
                  </a:txBody>
                  <a:tcPr/>
                </a:tc>
              </a:tr>
            </a:tbl>
          </a:graphicData>
        </a:graphic>
      </p:graphicFrame>
      <p:pic>
        <p:nvPicPr>
          <p:cNvPr id="17" name="Picture 16" descr="G:\flim-transport-project\Models\FineSprocketIso.pn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v="urn:schemas-microsoft-com:mac:vml" xmlns:mo="http://schemas.microsoft.com/office/mac/office/2008/main"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lc="http://schemas.openxmlformats.org/drawingml/2006/lockedCanvas" val="0"/>
              </a:ext>
            </a:extLst>
          </a:blip>
          <a:srcRect/>
          <a:stretch>
            <a:fillRect/>
          </a:stretch>
        </p:blipFill>
        <p:spPr bwMode="auto">
          <a:xfrm>
            <a:off x="5715000" y="880871"/>
            <a:ext cx="1880295" cy="2057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Sprocket Pair</a:t>
            </a:r>
            <a:endParaRPr lang="en-US" dirty="0"/>
          </a:p>
        </p:txBody>
      </p:sp>
      <p:sp>
        <p:nvSpPr>
          <p:cNvPr id="8" name="Content Placeholder 7"/>
          <p:cNvSpPr>
            <a:spLocks noGrp="1"/>
          </p:cNvSpPr>
          <p:nvPr>
            <p:ph sz="quarter" idx="2"/>
          </p:nvPr>
        </p:nvSpPr>
        <p:spPr>
          <a:xfrm>
            <a:off x="457200" y="1285516"/>
            <a:ext cx="4040188" cy="3127706"/>
          </a:xfrm>
        </p:spPr>
        <p:txBody>
          <a:bodyPr>
            <a:normAutofit fontScale="92500" lnSpcReduction="10000"/>
          </a:bodyPr>
          <a:lstStyle/>
          <a:p>
            <a:pPr lvl="0">
              <a:defRPr/>
            </a:pPr>
            <a:r>
              <a:rPr lang="en-US" sz="2700" dirty="0" smtClean="0"/>
              <a:t>A Compromise </a:t>
            </a:r>
          </a:p>
          <a:p>
            <a:pPr lvl="0">
              <a:buNone/>
              <a:defRPr/>
            </a:pPr>
            <a:r>
              <a:rPr lang="en-US" sz="2700" dirty="0" smtClean="0"/>
              <a:t> </a:t>
            </a:r>
            <a:r>
              <a:rPr lang="en-US" sz="2700" dirty="0" smtClean="0">
                <a:solidFill>
                  <a:srgbClr val="A3171E"/>
                </a:solidFill>
              </a:rPr>
              <a:t>11.94 mm</a:t>
            </a:r>
          </a:p>
          <a:p>
            <a:pPr marL="822960" lvl="1" indent="-256032" defTabSz="914400">
              <a:spcBef>
                <a:spcPts val="400"/>
              </a:spcBef>
              <a:buClr>
                <a:schemeClr val="accent1"/>
              </a:buClr>
              <a:buSzPct val="68000"/>
              <a:buFont typeface="Wingdings 3"/>
              <a:buChar char=""/>
            </a:pPr>
            <a:r>
              <a:rPr lang="en-US" sz="2700" dirty="0" smtClean="0"/>
              <a:t>High angular resolution (stepper only)</a:t>
            </a:r>
          </a:p>
          <a:p>
            <a:pPr marL="822960" lvl="1" indent="-256032" defTabSz="914400">
              <a:spcBef>
                <a:spcPts val="400"/>
              </a:spcBef>
              <a:buClr>
                <a:schemeClr val="accent1"/>
              </a:buClr>
              <a:buSzPct val="68000"/>
              <a:buFont typeface="Wingdings 3"/>
              <a:buChar char=""/>
            </a:pPr>
            <a:endParaRPr lang="en-US" sz="2700" dirty="0" smtClean="0"/>
          </a:p>
          <a:p>
            <a:pPr marL="822960" lvl="1" indent="-256032" defTabSz="914400">
              <a:spcBef>
                <a:spcPts val="400"/>
              </a:spcBef>
              <a:buClr>
                <a:schemeClr val="accent1"/>
              </a:buClr>
              <a:buSzPct val="68000"/>
              <a:buFont typeface="Wingdings 3"/>
              <a:buChar char=""/>
            </a:pPr>
            <a:r>
              <a:rPr lang="en-US" sz="2700" dirty="0" smtClean="0"/>
              <a:t>Decent film to tooth contact ratio</a:t>
            </a:r>
          </a:p>
          <a:p>
            <a:endParaRPr lang="en-US" dirty="0"/>
          </a:p>
        </p:txBody>
      </p:sp>
      <p:sp>
        <p:nvSpPr>
          <p:cNvPr id="11" name="Content Placeholder 10"/>
          <p:cNvSpPr>
            <a:spLocks noGrp="1"/>
          </p:cNvSpPr>
          <p:nvPr>
            <p:ph sz="quarter" idx="4"/>
          </p:nvPr>
        </p:nvSpPr>
        <p:spPr>
          <a:xfrm>
            <a:off x="4645025" y="2057400"/>
            <a:ext cx="4041775" cy="3941763"/>
          </a:xfrm>
        </p:spPr>
        <p:txBody>
          <a:bodyPr/>
          <a:lstStyle/>
          <a:p>
            <a:r>
              <a:rPr lang="en-US" dirty="0" smtClean="0"/>
              <a:t>Conservative space requirements</a:t>
            </a:r>
          </a:p>
          <a:p>
            <a:endParaRPr lang="en-US" dirty="0" smtClean="0"/>
          </a:p>
          <a:p>
            <a:endParaRPr lang="en-US" dirty="0" smtClean="0"/>
          </a:p>
          <a:p>
            <a:r>
              <a:rPr lang="en-US" dirty="0" smtClean="0"/>
              <a:t>CNC milled from aluminum for accuracy</a:t>
            </a:r>
            <a:endParaRPr lang="en-US" dirty="0"/>
          </a:p>
        </p:txBody>
      </p:sp>
      <p:sp>
        <p:nvSpPr>
          <p:cNvPr id="6" name="Content Placeholder 12"/>
          <p:cNvSpPr txBox="1">
            <a:spLocks/>
          </p:cNvSpPr>
          <p:nvPr/>
        </p:nvSpPr>
        <p:spPr>
          <a:xfrm>
            <a:off x="1276524" y="1295400"/>
            <a:ext cx="5676552" cy="5071872"/>
          </a:xfrm>
          <a:prstGeom prst="rect">
            <a:avLst/>
          </a:prstGeom>
        </p:spPr>
        <p:txBody>
          <a:bodyPr vert="horz">
            <a:normAutofit/>
          </a:bodyPr>
          <a:lstStyle/>
          <a:p>
            <a:pPr marL="822960" lvl="1" indent="-256032" defTabSz="914400">
              <a:spcBef>
                <a:spcPts val="400"/>
              </a:spcBef>
              <a:buClr>
                <a:schemeClr val="accent1"/>
              </a:buClr>
              <a:buSzPct val="68000"/>
              <a:buFont typeface="Wingdings 3"/>
              <a:buChar cha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822960" lvl="1" indent="-256032" defTabSz="914400">
              <a:spcBef>
                <a:spcPts val="400"/>
              </a:spcBef>
              <a:buClr>
                <a:schemeClr val="accent1"/>
              </a:buClr>
              <a:buSzPct val="68000"/>
              <a:buFont typeface="Wingdings 3"/>
              <a:buChar cha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Picture 12"/>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v="urn:schemas-microsoft-com:mac:vml" xmlns:mo="http://schemas.microsoft.com/office/mac/office/2008/main"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lc="http://schemas.openxmlformats.org/drawingml/2006/lockedCanvas" val="0"/>
              </a:ext>
            </a:extLst>
          </a:blip>
          <a:srcRect/>
          <a:stretch>
            <a:fillRect/>
          </a:stretch>
        </p:blipFill>
        <p:spPr bwMode="auto">
          <a:xfrm>
            <a:off x="1879271" y="4413222"/>
            <a:ext cx="5236234" cy="19684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Up/Out-Take Reel Control</a:t>
            </a:r>
            <a:endParaRPr lang="en-US" dirty="0"/>
          </a:p>
        </p:txBody>
      </p:sp>
      <p:sp>
        <p:nvSpPr>
          <p:cNvPr id="3" name="Text Placeholder 2"/>
          <p:cNvSpPr>
            <a:spLocks noGrp="1"/>
          </p:cNvSpPr>
          <p:nvPr>
            <p:ph type="body" idx="1"/>
          </p:nvPr>
        </p:nvSpPr>
        <p:spPr/>
        <p:txBody>
          <a:bodyPr/>
          <a:lstStyle/>
          <a:p>
            <a:pPr algn="ctr"/>
            <a:r>
              <a:rPr lang="en-US" dirty="0" smtClean="0"/>
              <a:t>Potentiometer Rotation</a:t>
            </a:r>
            <a:endParaRPr lang="en-US" dirty="0"/>
          </a:p>
        </p:txBody>
      </p:sp>
      <p:sp>
        <p:nvSpPr>
          <p:cNvPr id="4" name="Text Placeholder 3"/>
          <p:cNvSpPr>
            <a:spLocks noGrp="1"/>
          </p:cNvSpPr>
          <p:nvPr>
            <p:ph type="body" sz="half" idx="3"/>
          </p:nvPr>
        </p:nvSpPr>
        <p:spPr/>
        <p:txBody>
          <a:bodyPr/>
          <a:lstStyle/>
          <a:p>
            <a:pPr algn="ctr"/>
            <a:r>
              <a:rPr lang="en-US" dirty="0" smtClean="0"/>
              <a:t>Infrared Range Finder</a:t>
            </a:r>
            <a:endParaRPr lang="en-US" dirty="0"/>
          </a:p>
        </p:txBody>
      </p:sp>
      <p:pic>
        <p:nvPicPr>
          <p:cNvPr id="7" name="Content Placeholder 6" descr="Lab HD:Users:abornste:Desktop:Picture 6.png"/>
          <p:cNvPicPr>
            <a:picLocks noGrp="1"/>
          </p:cNvPicPr>
          <p:nvPr>
            <p:ph sz="quarter" idx="2"/>
          </p:nvPr>
        </p:nvPicPr>
        <p:blipFill>
          <a:blip r:embed="rId3" cstate="print"/>
          <a:srcRect t="-12591" b="-12591"/>
          <a:stretch>
            <a:fillRect/>
          </a:stretch>
        </p:blipFill>
        <p:spPr bwMode="auto">
          <a:prstGeom prst="rect">
            <a:avLst/>
          </a:prstGeom>
          <a:noFill/>
          <a:ln w="9525">
            <a:noFill/>
            <a:miter lim="800000"/>
            <a:headEnd/>
            <a:tailEnd/>
          </a:ln>
        </p:spPr>
      </p:pic>
      <p:pic>
        <p:nvPicPr>
          <p:cNvPr id="8" name="Content Placeholder 7" descr="Lab HD:Users:abornste:Desktop:Picture 7.png"/>
          <p:cNvPicPr>
            <a:picLocks noGrp="1"/>
          </p:cNvPicPr>
          <p:nvPr>
            <p:ph sz="quarter" idx="4"/>
          </p:nvPr>
        </p:nvPicPr>
        <p:blipFill>
          <a:blip r:embed="rId4" cstate="print"/>
          <a:srcRect t="-4754" b="36914"/>
          <a:stretch>
            <a:fillRect/>
          </a:stretch>
        </p:blipFill>
        <p:spPr bwMode="auto">
          <a:xfrm>
            <a:off x="4645025" y="1444294"/>
            <a:ext cx="4041775" cy="2441906"/>
          </a:xfrm>
          <a:prstGeom prst="rect">
            <a:avLst/>
          </a:prstGeom>
          <a:noFill/>
          <a:ln w="9525">
            <a:noFill/>
            <a:miter lim="800000"/>
            <a:headEnd/>
            <a:tailEnd/>
          </a:ln>
        </p:spPr>
      </p:pic>
      <p:pic>
        <p:nvPicPr>
          <p:cNvPr id="9" name="Picture 8" descr="sensors_IRtriangle.gif"/>
          <p:cNvPicPr>
            <a:picLocks noChangeAspect="1"/>
          </p:cNvPicPr>
          <p:nvPr/>
        </p:nvPicPr>
        <p:blipFill>
          <a:blip r:embed="rId5"/>
          <a:srcRect l="64336" t="46392"/>
          <a:stretch>
            <a:fillRect/>
          </a:stretch>
        </p:blipFill>
        <p:spPr>
          <a:xfrm>
            <a:off x="5715000" y="3886200"/>
            <a:ext cx="1295400" cy="13208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259</TotalTime>
  <Words>926</Words>
  <Application>Microsoft Office PowerPoint</Application>
  <PresentationFormat>On-screen Show (4:3)</PresentationFormat>
  <Paragraphs>161</Paragraphs>
  <Slides>18</Slides>
  <Notes>16</Notes>
  <HiddenSlides>1</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18</vt:i4>
      </vt:variant>
    </vt:vector>
  </HeadingPairs>
  <TitlesOfParts>
    <vt:vector size="20" baseType="lpstr">
      <vt:lpstr>Concourse</vt:lpstr>
      <vt:lpstr>LEXAR:flim-transport-project:Documents:designReport_1.docx!OLE_LINK1</vt:lpstr>
      <vt:lpstr>Film Transport Device Preliminary Design Alternatives </vt:lpstr>
      <vt:lpstr>Digitizing Film Reels with Telecine</vt:lpstr>
      <vt:lpstr>Creating A 28mm Telecine Device</vt:lpstr>
      <vt:lpstr>Modularized Design Approach</vt:lpstr>
      <vt:lpstr>Drive System for Film Transport</vt:lpstr>
      <vt:lpstr>Drive System for Film Transport</vt:lpstr>
      <vt:lpstr>Sprocket Size</vt:lpstr>
      <vt:lpstr>Sprocket Pair</vt:lpstr>
      <vt:lpstr>Up/Out-Take Reel Control</vt:lpstr>
      <vt:lpstr>Up/Out-Take Reel Control</vt:lpstr>
      <vt:lpstr>Film Gates</vt:lpstr>
      <vt:lpstr>Flim Gate – Design #1</vt:lpstr>
      <vt:lpstr>Film Gate – Design #2</vt:lpstr>
      <vt:lpstr>Film Gate – Design #3</vt:lpstr>
      <vt:lpstr>Frame &amp; Component Mounting</vt:lpstr>
      <vt:lpstr>Illumination</vt:lpstr>
      <vt:lpstr>Micro controller</vt:lpstr>
      <vt:lpstr>Questions?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Transport Device Preliminary Design Alternatives </dc:title>
  <dc:creator>Andrew</dc:creator>
  <cp:lastModifiedBy>Anderson Li</cp:lastModifiedBy>
  <cp:revision>34</cp:revision>
  <dcterms:created xsi:type="dcterms:W3CDTF">2012-05-30T05:11:22Z</dcterms:created>
  <dcterms:modified xsi:type="dcterms:W3CDTF">2012-06-01T10:10:36Z</dcterms:modified>
</cp:coreProperties>
</file>