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91880" y="1981080"/>
            <a:ext cx="5159880" cy="411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91880" y="1981080"/>
            <a:ext cx="5159880" cy="411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StarSymbol"/>
              <a:buChar char=""/>
            </a:pPr>
            <a:fld id="{8DE9D96A-532A-4A28-9151-833A75510E81}" type="slidenum">
              <a:rPr lang="en-US" sz="2400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24000" y="101520"/>
            <a:ext cx="8458200" cy="104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lang="en-US" sz="2800">
                <a:solidFill>
                  <a:srgbClr val="000000"/>
                </a:solidFill>
                <a:latin typeface="Arial"/>
                <a:ea typeface="新細明體"/>
              </a:rPr>
              <a:t>Optimizing Robot Striking Movement Primitives with Iterative Learning Control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250920" y="2895480"/>
            <a:ext cx="5638680" cy="381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000">
                <a:latin typeface="Arial"/>
                <a:ea typeface="新細明體"/>
              </a:rPr>
              <a:t>Tracking errors of movement primitives captured from demonstrations can be compensated with ILC. </a:t>
            </a:r>
            <a:endParaRPr/>
          </a:p>
          <a:p>
            <a:pPr>
              <a:buFont typeface="Arial"/>
              <a:buChar char="•"/>
            </a:pPr>
            <a:r>
              <a:rPr lang="en-US" sz="2000">
                <a:latin typeface="Arial"/>
                <a:ea typeface="新細明體"/>
              </a:rPr>
              <a:t>Model-based ILC is very efficient and fast, however it is not robust when tracking striking movement primitives.</a:t>
            </a:r>
            <a:endParaRPr/>
          </a:p>
          <a:p>
            <a:pPr>
              <a:buFont typeface="Arial"/>
              <a:buChar char="•"/>
            </a:pPr>
            <a:r>
              <a:rPr lang="en-US" sz="2000">
                <a:latin typeface="Arial"/>
                <a:ea typeface="新細明體"/>
              </a:rPr>
              <a:t>We propose goal-based ILC as an alternative.</a:t>
            </a:r>
            <a:endParaRPr/>
          </a:p>
          <a:p>
            <a:pPr>
              <a:buFont typeface="Arial"/>
              <a:buChar char="•"/>
            </a:pPr>
            <a:r>
              <a:rPr lang="es-ES" sz="2000">
                <a:latin typeface="Arial"/>
                <a:ea typeface="新細明體"/>
              </a:rPr>
              <a:t>We evaluate our algorithm in our table tennis platform and show that it outperforms conventional ILC.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0" y="1219320"/>
            <a:ext cx="9144000" cy="152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buFont typeface="StarSymbol"/>
              <a:buChar char=""/>
            </a:pPr>
            <a:r>
              <a:rPr lang="en-AU" sz="2400">
                <a:solidFill>
                  <a:srgbClr val="000000"/>
                </a:solidFill>
                <a:latin typeface="Arial"/>
                <a:ea typeface="新細明體"/>
              </a:rPr>
              <a:t>Okan Koç, Jan Peters</a:t>
            </a:r>
            <a:endParaRPr/>
          </a:p>
          <a:p>
            <a:pPr algn="ctr"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Max Planck Institute for Intelligent Systems, Tübingen, Germany</a:t>
            </a:r>
            <a:endParaRPr/>
          </a:p>
          <a:p>
            <a:pPr algn="ctr">
              <a:buFont typeface="StarSymbol"/>
              <a:buChar char=""/>
            </a:pPr>
            <a:r>
              <a:rPr lang="en-AU" sz="2400">
                <a:solidFill>
                  <a:srgbClr val="000000"/>
                </a:solidFill>
                <a:latin typeface="Arial"/>
                <a:ea typeface="新細明體"/>
              </a:rPr>
              <a:t>Guilherme Maeda, Gerhard Neumann</a:t>
            </a:r>
            <a:r>
              <a:rPr lang="es-ES" sz="200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r>
              <a:rPr lang="es-ES" sz="2000">
                <a:solidFill>
                  <a:srgbClr val="000000"/>
                </a:solidFill>
                <a:latin typeface="Arial"/>
                <a:ea typeface="新細明體"/>
              </a:rPr>
              <a:t>
</a:t>
            </a:r>
            <a:r>
              <a:rPr lang="es-ES" sz="2000">
                <a:solidFill>
                  <a:srgbClr val="000000"/>
                </a:solidFill>
                <a:latin typeface="Arial"/>
                <a:ea typeface="新細明體"/>
              </a:rPr>
              <a:t> TU Darmstadt, Germany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6022800" y="5435640"/>
            <a:ext cx="287028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buFont typeface="StarSymbol"/>
              <a:buChar char=""/>
            </a:pPr>
            <a:r>
              <a:rPr lang="en-US">
                <a:latin typeface="Arial"/>
                <a:ea typeface="新細明體"/>
              </a:rPr>
              <a:t>7 DOF Barrett WAM playing table tennis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720" y="3383280"/>
            <a:ext cx="3308400" cy="195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