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8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991880" y="1981080"/>
            <a:ext cx="5159880" cy="41148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991880" y="1981080"/>
            <a:ext cx="515988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StarSymbol"/>
              <a:buChar char=""/>
            </a:pPr>
            <a:fld id="{8DE9D96A-532A-4A28-9151-833A75510E81}" type="slidenum">
              <a:rPr lang="en-US" sz="24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24000" y="101520"/>
            <a:ext cx="8458200" cy="104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/>
                <a:ea typeface="新細明體"/>
              </a:rPr>
              <a:t>Optimizing Robot Striking Movement Primitives with Iterative Learning Control</a:t>
            </a:r>
            <a:endParaRPr dirty="0"/>
          </a:p>
        </p:txBody>
      </p:sp>
      <p:sp>
        <p:nvSpPr>
          <p:cNvPr id="40" name="CustomShape 2"/>
          <p:cNvSpPr/>
          <p:nvPr/>
        </p:nvSpPr>
        <p:spPr>
          <a:xfrm>
            <a:off x="250920" y="2924944"/>
            <a:ext cx="5329192" cy="38102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en-US" sz="2000" dirty="0">
                <a:latin typeface="Arial"/>
                <a:ea typeface="新細明體"/>
              </a:rPr>
              <a:t>Tracking errors of movement primitives captured from demonstrations can be compensated with ILC. </a:t>
            </a:r>
            <a:endParaRPr dirty="0"/>
          </a:p>
          <a:p>
            <a:pPr>
              <a:buFont typeface="Arial"/>
              <a:buChar char="•"/>
            </a:pPr>
            <a:r>
              <a:rPr lang="en-US" sz="2000" dirty="0">
                <a:latin typeface="Arial"/>
                <a:ea typeface="新細明體"/>
              </a:rPr>
              <a:t>Model-based ILC is very efficient and fast, however it is not robust when tracking striking movement primitives.</a:t>
            </a:r>
            <a:endParaRPr dirty="0"/>
          </a:p>
          <a:p>
            <a:pPr>
              <a:buFont typeface="Arial"/>
              <a:buChar char="•"/>
            </a:pPr>
            <a:r>
              <a:rPr lang="en-US" sz="2000" dirty="0">
                <a:latin typeface="Arial"/>
                <a:ea typeface="新細明體"/>
              </a:rPr>
              <a:t>We propose </a:t>
            </a:r>
            <a:r>
              <a:rPr lang="en-US" sz="2000" dirty="0" smtClean="0">
                <a:latin typeface="Arial"/>
                <a:ea typeface="新細明體"/>
              </a:rPr>
              <a:t>a new formulation of ILC in a goal-based setting.</a:t>
            </a:r>
            <a:endParaRPr dirty="0"/>
          </a:p>
          <a:p>
            <a:pPr>
              <a:buFont typeface="Arial"/>
              <a:buChar char="•"/>
            </a:pPr>
            <a:r>
              <a:rPr lang="es-ES" sz="2000" dirty="0" err="1">
                <a:latin typeface="Arial"/>
                <a:ea typeface="新細明體"/>
              </a:rPr>
              <a:t>We</a:t>
            </a:r>
            <a:r>
              <a:rPr lang="es-ES" sz="2000" dirty="0">
                <a:latin typeface="Arial"/>
                <a:ea typeface="新細明體"/>
              </a:rPr>
              <a:t> </a:t>
            </a:r>
            <a:r>
              <a:rPr lang="es-ES" sz="2000" dirty="0" err="1">
                <a:latin typeface="Arial"/>
                <a:ea typeface="新細明體"/>
              </a:rPr>
              <a:t>evaluate</a:t>
            </a:r>
            <a:r>
              <a:rPr lang="es-ES" sz="2000" dirty="0">
                <a:latin typeface="Arial"/>
                <a:ea typeface="新細明體"/>
              </a:rPr>
              <a:t> </a:t>
            </a:r>
            <a:r>
              <a:rPr lang="es-ES" sz="2000" dirty="0" err="1">
                <a:latin typeface="Arial"/>
                <a:ea typeface="新細明體"/>
              </a:rPr>
              <a:t>our</a:t>
            </a:r>
            <a:r>
              <a:rPr lang="es-ES" sz="2000" dirty="0">
                <a:latin typeface="Arial"/>
                <a:ea typeface="新細明體"/>
              </a:rPr>
              <a:t> </a:t>
            </a:r>
            <a:r>
              <a:rPr lang="es-ES" sz="2000" dirty="0" err="1">
                <a:latin typeface="Arial"/>
                <a:ea typeface="新細明體"/>
              </a:rPr>
              <a:t>algorithm</a:t>
            </a:r>
            <a:r>
              <a:rPr lang="es-ES" sz="2000" dirty="0">
                <a:latin typeface="Arial"/>
                <a:ea typeface="新細明體"/>
              </a:rPr>
              <a:t> in </a:t>
            </a:r>
            <a:r>
              <a:rPr lang="es-ES" sz="2000" dirty="0" err="1">
                <a:latin typeface="Arial"/>
                <a:ea typeface="新細明體"/>
              </a:rPr>
              <a:t>our</a:t>
            </a:r>
            <a:r>
              <a:rPr lang="es-ES" sz="2000" dirty="0">
                <a:latin typeface="Arial"/>
                <a:ea typeface="新細明體"/>
              </a:rPr>
              <a:t> </a:t>
            </a:r>
            <a:r>
              <a:rPr lang="es-ES" sz="2000" dirty="0" err="1">
                <a:latin typeface="Arial"/>
                <a:ea typeface="新細明體"/>
              </a:rPr>
              <a:t>table</a:t>
            </a:r>
            <a:r>
              <a:rPr lang="es-ES" sz="2000" dirty="0">
                <a:latin typeface="Arial"/>
                <a:ea typeface="新細明體"/>
              </a:rPr>
              <a:t> </a:t>
            </a:r>
            <a:r>
              <a:rPr lang="es-ES" sz="2000" dirty="0" err="1">
                <a:latin typeface="Arial"/>
                <a:ea typeface="新細明體"/>
              </a:rPr>
              <a:t>tennis</a:t>
            </a:r>
            <a:r>
              <a:rPr lang="es-ES" sz="2000" dirty="0">
                <a:latin typeface="Arial"/>
                <a:ea typeface="新細明體"/>
              </a:rPr>
              <a:t> </a:t>
            </a:r>
            <a:r>
              <a:rPr lang="es-ES" sz="2000" dirty="0" err="1">
                <a:latin typeface="Arial"/>
                <a:ea typeface="新細明體"/>
              </a:rPr>
              <a:t>platform</a:t>
            </a:r>
            <a:r>
              <a:rPr lang="es-ES" sz="2000" dirty="0">
                <a:latin typeface="Arial"/>
                <a:ea typeface="新細明體"/>
              </a:rPr>
              <a:t> and show </a:t>
            </a:r>
            <a:r>
              <a:rPr lang="es-ES" sz="2000" dirty="0" err="1">
                <a:latin typeface="Arial"/>
                <a:ea typeface="新細明體"/>
              </a:rPr>
              <a:t>that</a:t>
            </a:r>
            <a:r>
              <a:rPr lang="es-ES" sz="2000" dirty="0">
                <a:latin typeface="Arial"/>
                <a:ea typeface="新細明體"/>
              </a:rPr>
              <a:t> </a:t>
            </a:r>
            <a:r>
              <a:rPr lang="es-ES" sz="2000" dirty="0" err="1">
                <a:latin typeface="Arial"/>
                <a:ea typeface="新細明體"/>
              </a:rPr>
              <a:t>it</a:t>
            </a:r>
            <a:r>
              <a:rPr lang="es-ES" sz="2000" dirty="0">
                <a:latin typeface="Arial"/>
                <a:ea typeface="新細明體"/>
              </a:rPr>
              <a:t> </a:t>
            </a:r>
            <a:r>
              <a:rPr lang="es-ES" sz="2000" dirty="0" err="1">
                <a:latin typeface="Arial"/>
                <a:ea typeface="新細明體"/>
              </a:rPr>
              <a:t>outperforms</a:t>
            </a:r>
            <a:r>
              <a:rPr lang="es-ES" sz="2000" dirty="0">
                <a:latin typeface="Arial"/>
                <a:ea typeface="新細明體"/>
              </a:rPr>
              <a:t> </a:t>
            </a:r>
            <a:r>
              <a:rPr lang="es-ES" sz="2000" dirty="0" err="1">
                <a:latin typeface="Arial"/>
                <a:ea typeface="新細明體"/>
              </a:rPr>
              <a:t>conventional</a:t>
            </a:r>
            <a:r>
              <a:rPr lang="es-ES" sz="2000" dirty="0">
                <a:latin typeface="Arial"/>
                <a:ea typeface="新細明體"/>
              </a:rPr>
              <a:t> ILC.</a:t>
            </a:r>
            <a:endParaRPr dirty="0"/>
          </a:p>
        </p:txBody>
      </p:sp>
      <p:sp>
        <p:nvSpPr>
          <p:cNvPr id="41" name="CustomShape 3"/>
          <p:cNvSpPr/>
          <p:nvPr/>
        </p:nvSpPr>
        <p:spPr>
          <a:xfrm>
            <a:off x="0" y="1219320"/>
            <a:ext cx="9144000" cy="1523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/>
            <a:r>
              <a:rPr lang="en-AU" sz="2400" dirty="0" err="1">
                <a:solidFill>
                  <a:srgbClr val="000000"/>
                </a:solidFill>
                <a:latin typeface="Arial"/>
                <a:ea typeface="新細明體"/>
              </a:rPr>
              <a:t>Okan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新細明體"/>
              </a:rPr>
              <a:t> </a:t>
            </a:r>
            <a:r>
              <a:rPr lang="en-AU" sz="2400" dirty="0" err="1">
                <a:solidFill>
                  <a:srgbClr val="000000"/>
                </a:solidFill>
                <a:latin typeface="Arial"/>
                <a:ea typeface="新細明體"/>
              </a:rPr>
              <a:t>Koç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新細明體"/>
              </a:rPr>
              <a:t>, Jan Peters</a:t>
            </a:r>
            <a:endParaRPr dirty="0"/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ea typeface="新細明體"/>
              </a:rPr>
              <a:t>Max Planck Institute for Intelligent Systems,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新細明體"/>
              </a:rPr>
              <a:t>Tübingen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新細明體"/>
              </a:rPr>
              <a:t>, Germany</a:t>
            </a:r>
            <a:endParaRPr dirty="0"/>
          </a:p>
          <a:p>
            <a:pPr algn="ctr"/>
            <a:r>
              <a:rPr lang="en-AU" sz="2400" dirty="0" err="1">
                <a:solidFill>
                  <a:srgbClr val="000000"/>
                </a:solidFill>
                <a:latin typeface="Arial"/>
                <a:ea typeface="新細明體"/>
              </a:rPr>
              <a:t>Guilherme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新細明體"/>
              </a:rPr>
              <a:t> Maeda, Gerhard Neumann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新細明體"/>
              </a:rPr>
              <a:t> 
</a:t>
            </a:r>
            <a:r>
              <a:rPr lang="es-ES" sz="2000" dirty="0" smtClean="0">
                <a:solidFill>
                  <a:srgbClr val="000000"/>
                </a:solidFill>
                <a:latin typeface="Arial"/>
                <a:ea typeface="新細明體"/>
              </a:rPr>
              <a:t>TU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新細明體"/>
              </a:rPr>
              <a:t>Darmstadt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新細明體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Arial"/>
                <a:ea typeface="新細明體"/>
              </a:rPr>
              <a:t>Germany</a:t>
            </a:r>
            <a:endParaRPr dirty="0"/>
          </a:p>
        </p:txBody>
      </p:sp>
      <p:sp>
        <p:nvSpPr>
          <p:cNvPr id="42" name="CustomShape 4"/>
          <p:cNvSpPr/>
          <p:nvPr/>
        </p:nvSpPr>
        <p:spPr>
          <a:xfrm>
            <a:off x="6022800" y="5435640"/>
            <a:ext cx="2870280" cy="642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/>
            <a:r>
              <a:rPr lang="en-US" dirty="0">
                <a:latin typeface="Arial"/>
                <a:ea typeface="新細明體"/>
              </a:rPr>
              <a:t>7 DOF Barrett WAM playing table tennis</a:t>
            </a:r>
            <a:endParaRPr dirty="0"/>
          </a:p>
        </p:txBody>
      </p:sp>
      <p:pic>
        <p:nvPicPr>
          <p:cNvPr id="43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720" y="3383280"/>
            <a:ext cx="3308400" cy="195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mito</dc:creator>
  <cp:lastModifiedBy>mito</cp:lastModifiedBy>
  <cp:revision>2</cp:revision>
  <dcterms:modified xsi:type="dcterms:W3CDTF">2015-09-30T15:41:42Z</dcterms:modified>
</cp:coreProperties>
</file>