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1"/>
  </p:notesMasterIdLst>
  <p:handoutMasterIdLst>
    <p:handoutMasterId r:id="rId12"/>
  </p:handoutMasterIdLst>
  <p:sldIdLst>
    <p:sldId id="261" r:id="rId2"/>
    <p:sldId id="392" r:id="rId3"/>
    <p:sldId id="388" r:id="rId4"/>
    <p:sldId id="389" r:id="rId5"/>
    <p:sldId id="384" r:id="rId6"/>
    <p:sldId id="390" r:id="rId7"/>
    <p:sldId id="391" r:id="rId8"/>
    <p:sldId id="393" r:id="rId9"/>
    <p:sldId id="395" r:id="rId10"/>
  </p:sldIdLst>
  <p:sldSz cx="9144000" cy="6858000" type="screen4x3"/>
  <p:notesSz cx="9872663" cy="67913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AECC"/>
    <a:srgbClr val="8A187F"/>
    <a:srgbClr val="E4B9F1"/>
    <a:srgbClr val="009BD2"/>
    <a:srgbClr val="CFE8F1"/>
    <a:srgbClr val="0000FF"/>
    <a:srgbClr val="5C5C5C"/>
    <a:srgbClr val="CCECFF"/>
    <a:srgbClr val="0070C0"/>
    <a:srgbClr val="FF69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42" autoAdjust="0"/>
    <p:restoredTop sz="92744" autoAdjust="0"/>
  </p:normalViewPr>
  <p:slideViewPr>
    <p:cSldViewPr>
      <p:cViewPr varScale="1">
        <p:scale>
          <a:sx n="85" d="100"/>
          <a:sy n="85" d="100"/>
        </p:scale>
        <p:origin x="-1698" y="-90"/>
      </p:cViewPr>
      <p:guideLst>
        <p:guide orient="horz" pos="2160"/>
        <p:guide pos="2880"/>
      </p:guideLst>
    </p:cSldViewPr>
  </p:slideViewPr>
  <p:notesTextViewPr>
    <p:cViewPr>
      <p:scale>
        <a:sx n="1" d="1"/>
        <a:sy n="1" d="1"/>
      </p:scale>
      <p:origin x="0" y="0"/>
    </p:cViewPr>
  </p:notesTextViewPr>
  <p:notesViewPr>
    <p:cSldViewPr>
      <p:cViewPr varScale="1">
        <p:scale>
          <a:sx n="136" d="100"/>
          <a:sy n="136" d="100"/>
        </p:scale>
        <p:origin x="-1434" y="-78"/>
      </p:cViewPr>
      <p:guideLst>
        <p:guide orient="horz" pos="2140"/>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4278156" cy="339566"/>
          </a:xfrm>
          <a:prstGeom prst="rect">
            <a:avLst/>
          </a:prstGeom>
        </p:spPr>
        <p:txBody>
          <a:bodyPr vert="horz" lIns="91083" tIns="45541" rIns="91083" bIns="45541" rtlCol="0"/>
          <a:lstStyle>
            <a:lvl1pPr algn="l">
              <a:defRPr sz="1200"/>
            </a:lvl1pPr>
          </a:lstStyle>
          <a:p>
            <a:endParaRPr lang="fr-FR"/>
          </a:p>
        </p:txBody>
      </p:sp>
      <p:sp>
        <p:nvSpPr>
          <p:cNvPr id="3" name="Espace réservé de la date 2"/>
          <p:cNvSpPr>
            <a:spLocks noGrp="1"/>
          </p:cNvSpPr>
          <p:nvPr>
            <p:ph type="dt" sz="quarter" idx="1"/>
          </p:nvPr>
        </p:nvSpPr>
        <p:spPr>
          <a:xfrm>
            <a:off x="5592224" y="1"/>
            <a:ext cx="4278156" cy="339566"/>
          </a:xfrm>
          <a:prstGeom prst="rect">
            <a:avLst/>
          </a:prstGeom>
        </p:spPr>
        <p:txBody>
          <a:bodyPr vert="horz" lIns="91083" tIns="45541" rIns="91083" bIns="45541" rtlCol="0"/>
          <a:lstStyle>
            <a:lvl1pPr algn="r">
              <a:defRPr sz="1200"/>
            </a:lvl1pPr>
          </a:lstStyle>
          <a:p>
            <a:fld id="{0CCF8850-A0F7-4EFF-9A71-44FF373F6954}" type="datetimeFigureOut">
              <a:rPr lang="fr-FR" smtClean="0"/>
              <a:t>28/11/2014</a:t>
            </a:fld>
            <a:endParaRPr lang="fr-FR"/>
          </a:p>
        </p:txBody>
      </p:sp>
      <p:sp>
        <p:nvSpPr>
          <p:cNvPr id="4" name="Espace réservé du pied de page 3"/>
          <p:cNvSpPr>
            <a:spLocks noGrp="1"/>
          </p:cNvSpPr>
          <p:nvPr>
            <p:ph type="ftr" sz="quarter" idx="2"/>
          </p:nvPr>
        </p:nvSpPr>
        <p:spPr>
          <a:xfrm>
            <a:off x="1" y="6450583"/>
            <a:ext cx="4278156" cy="339566"/>
          </a:xfrm>
          <a:prstGeom prst="rect">
            <a:avLst/>
          </a:prstGeom>
        </p:spPr>
        <p:txBody>
          <a:bodyPr vert="horz" lIns="91083" tIns="45541" rIns="91083" bIns="45541"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592224" y="6450583"/>
            <a:ext cx="4278156" cy="339566"/>
          </a:xfrm>
          <a:prstGeom prst="rect">
            <a:avLst/>
          </a:prstGeom>
        </p:spPr>
        <p:txBody>
          <a:bodyPr vert="horz" lIns="91083" tIns="45541" rIns="91083" bIns="45541" rtlCol="0" anchor="b"/>
          <a:lstStyle>
            <a:lvl1pPr algn="r">
              <a:defRPr sz="1200"/>
            </a:lvl1pPr>
          </a:lstStyle>
          <a:p>
            <a:fld id="{2713B669-EE9A-421F-BC92-52893E096A87}" type="slidenum">
              <a:rPr lang="fr-FR" smtClean="0"/>
              <a:t>‹N°›</a:t>
            </a:fld>
            <a:endParaRPr lang="fr-FR"/>
          </a:p>
        </p:txBody>
      </p:sp>
    </p:spTree>
    <p:extLst>
      <p:ext uri="{BB962C8B-B14F-4D97-AF65-F5344CB8AC3E}">
        <p14:creationId xmlns:p14="http://schemas.microsoft.com/office/powerpoint/2010/main" val="3371007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4278156" cy="339566"/>
          </a:xfrm>
          <a:prstGeom prst="rect">
            <a:avLst/>
          </a:prstGeom>
        </p:spPr>
        <p:txBody>
          <a:bodyPr vert="horz" lIns="91083" tIns="45541" rIns="91083" bIns="45541" rtlCol="0"/>
          <a:lstStyle>
            <a:lvl1pPr algn="l">
              <a:defRPr sz="1200"/>
            </a:lvl1pPr>
          </a:lstStyle>
          <a:p>
            <a:endParaRPr lang="fr-FR"/>
          </a:p>
        </p:txBody>
      </p:sp>
      <p:sp>
        <p:nvSpPr>
          <p:cNvPr id="3" name="Espace réservé de la date 2"/>
          <p:cNvSpPr>
            <a:spLocks noGrp="1"/>
          </p:cNvSpPr>
          <p:nvPr>
            <p:ph type="dt" idx="1"/>
          </p:nvPr>
        </p:nvSpPr>
        <p:spPr>
          <a:xfrm>
            <a:off x="5592224" y="1"/>
            <a:ext cx="4278156" cy="339566"/>
          </a:xfrm>
          <a:prstGeom prst="rect">
            <a:avLst/>
          </a:prstGeom>
        </p:spPr>
        <p:txBody>
          <a:bodyPr vert="horz" lIns="91083" tIns="45541" rIns="91083" bIns="45541" rtlCol="0"/>
          <a:lstStyle>
            <a:lvl1pPr algn="r">
              <a:defRPr sz="1200"/>
            </a:lvl1pPr>
          </a:lstStyle>
          <a:p>
            <a:fld id="{7215295D-F49F-4754-B91E-30BF8F0CADC9}" type="datetimeFigureOut">
              <a:rPr lang="fr-FR" smtClean="0"/>
              <a:pPr/>
              <a:t>28/11/2014</a:t>
            </a:fld>
            <a:endParaRPr lang="fr-FR"/>
          </a:p>
        </p:txBody>
      </p:sp>
      <p:sp>
        <p:nvSpPr>
          <p:cNvPr id="4" name="Espace réservé de l'image des diapositives 3"/>
          <p:cNvSpPr>
            <a:spLocks noGrp="1" noRot="1" noChangeAspect="1"/>
          </p:cNvSpPr>
          <p:nvPr>
            <p:ph type="sldImg" idx="2"/>
          </p:nvPr>
        </p:nvSpPr>
        <p:spPr>
          <a:xfrm>
            <a:off x="3240088" y="509588"/>
            <a:ext cx="3392487" cy="2546350"/>
          </a:xfrm>
          <a:prstGeom prst="rect">
            <a:avLst/>
          </a:prstGeom>
          <a:noFill/>
          <a:ln w="12700">
            <a:solidFill>
              <a:prstClr val="black"/>
            </a:solidFill>
          </a:ln>
        </p:spPr>
        <p:txBody>
          <a:bodyPr vert="horz" lIns="91083" tIns="45541" rIns="91083" bIns="45541" rtlCol="0" anchor="ctr"/>
          <a:lstStyle/>
          <a:p>
            <a:endParaRPr lang="fr-FR"/>
          </a:p>
        </p:txBody>
      </p:sp>
      <p:sp>
        <p:nvSpPr>
          <p:cNvPr id="5" name="Espace réservé des commentaires 4"/>
          <p:cNvSpPr>
            <a:spLocks noGrp="1"/>
          </p:cNvSpPr>
          <p:nvPr>
            <p:ph type="body" sz="quarter" idx="3"/>
          </p:nvPr>
        </p:nvSpPr>
        <p:spPr>
          <a:xfrm>
            <a:off x="987268" y="3225880"/>
            <a:ext cx="7898129" cy="3056097"/>
          </a:xfrm>
          <a:prstGeom prst="rect">
            <a:avLst/>
          </a:prstGeom>
        </p:spPr>
        <p:txBody>
          <a:bodyPr vert="horz" lIns="91083" tIns="45541" rIns="91083" bIns="45541"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1" y="6450583"/>
            <a:ext cx="4278156" cy="339566"/>
          </a:xfrm>
          <a:prstGeom prst="rect">
            <a:avLst/>
          </a:prstGeom>
        </p:spPr>
        <p:txBody>
          <a:bodyPr vert="horz" lIns="91083" tIns="45541" rIns="91083" bIns="45541"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592224" y="6450583"/>
            <a:ext cx="4278156" cy="339566"/>
          </a:xfrm>
          <a:prstGeom prst="rect">
            <a:avLst/>
          </a:prstGeom>
        </p:spPr>
        <p:txBody>
          <a:bodyPr vert="horz" lIns="91083" tIns="45541" rIns="91083" bIns="45541" rtlCol="0" anchor="b"/>
          <a:lstStyle>
            <a:lvl1pPr algn="r">
              <a:defRPr sz="1200"/>
            </a:lvl1pPr>
          </a:lstStyle>
          <a:p>
            <a:fld id="{92B39EB8-65E4-4832-97E0-41E9148F0F08}" type="slidenum">
              <a:rPr lang="fr-FR" smtClean="0"/>
              <a:pPr/>
              <a:t>‹N°›</a:t>
            </a:fld>
            <a:endParaRPr lang="fr-FR"/>
          </a:p>
        </p:txBody>
      </p:sp>
    </p:spTree>
    <p:extLst>
      <p:ext uri="{BB962C8B-B14F-4D97-AF65-F5344CB8AC3E}">
        <p14:creationId xmlns:p14="http://schemas.microsoft.com/office/powerpoint/2010/main" val="320985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2B39EB8-65E4-4832-97E0-41E9148F0F08}" type="slidenum">
              <a:rPr lang="fr-FR" smtClean="0"/>
              <a:pPr/>
              <a:t>1</a:t>
            </a:fld>
            <a:endParaRPr lang="fr-FR"/>
          </a:p>
        </p:txBody>
      </p:sp>
    </p:spTree>
    <p:extLst>
      <p:ext uri="{BB962C8B-B14F-4D97-AF65-F5344CB8AC3E}">
        <p14:creationId xmlns:p14="http://schemas.microsoft.com/office/powerpoint/2010/main" val="2315303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2B39EB8-65E4-4832-97E0-41E9148F0F08}" type="slidenum">
              <a:rPr lang="fr-FR" smtClean="0"/>
              <a:t>3</a:t>
            </a:fld>
            <a:endParaRPr lang="fr-FR"/>
          </a:p>
        </p:txBody>
      </p:sp>
    </p:spTree>
    <p:extLst>
      <p:ext uri="{BB962C8B-B14F-4D97-AF65-F5344CB8AC3E}">
        <p14:creationId xmlns:p14="http://schemas.microsoft.com/office/powerpoint/2010/main" val="1880019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MBSE is a convenient way to develop safety-critical systems. This approach relies upon system level models that enable to simulate the overall performance and behavior of complex systems as well as to integrate SA techniques into the engineering process. MBSE environments offer convenient frameworks to integrate different dedicated analysis views within a global design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propose a modeling framework, called Sophia, for model-based safety analysis. Sophia uses the Papyrus editing tool to leverage features of </a:t>
            </a:r>
            <a:r>
              <a:rPr lang="en-US" sz="1200" kern="1200" dirty="0" err="1" smtClean="0">
                <a:solidFill>
                  <a:schemeClr val="tx1"/>
                </a:solidFill>
                <a:effectLst/>
                <a:latin typeface="+mn-lt"/>
                <a:ea typeface="+mn-ea"/>
                <a:cs typeface="+mn-cs"/>
              </a:rPr>
              <a:t>SysML</a:t>
            </a:r>
            <a:r>
              <a:rPr lang="en-US" sz="1200" kern="1200" dirty="0" smtClean="0">
                <a:solidFill>
                  <a:schemeClr val="tx1"/>
                </a:solidFill>
                <a:effectLst/>
                <a:latin typeface="+mn-lt"/>
                <a:ea typeface="+mn-ea"/>
                <a:cs typeface="+mn-cs"/>
              </a:rPr>
              <a:t> modeling language and includes facilities to perform </a:t>
            </a:r>
            <a:r>
              <a:rPr lang="fr-FR" sz="1200" kern="1200" dirty="0" err="1" smtClean="0">
                <a:solidFill>
                  <a:schemeClr val="tx1"/>
                </a:solidFill>
                <a:effectLst/>
                <a:latin typeface="+mn-lt"/>
                <a:ea typeface="+mn-ea"/>
                <a:cs typeface="+mn-cs"/>
              </a:rPr>
              <a:t>different</a:t>
            </a:r>
            <a:r>
              <a:rPr lang="fr-FR" sz="1200" kern="1200" dirty="0" smtClean="0">
                <a:solidFill>
                  <a:schemeClr val="tx1"/>
                </a:solidFill>
                <a:effectLst/>
                <a:latin typeface="+mn-lt"/>
                <a:ea typeface="+mn-ea"/>
                <a:cs typeface="+mn-cs"/>
              </a:rPr>
              <a:t> types of </a:t>
            </a:r>
            <a:r>
              <a:rPr lang="fr-FR" sz="1200" kern="1200" dirty="0" err="1" smtClean="0">
                <a:solidFill>
                  <a:schemeClr val="tx1"/>
                </a:solidFill>
                <a:effectLst/>
                <a:latin typeface="+mn-lt"/>
                <a:ea typeface="+mn-ea"/>
                <a:cs typeface="+mn-cs"/>
              </a:rPr>
              <a:t>safety</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analysis</a:t>
            </a:r>
            <a:r>
              <a:rPr lang="fr-FR" sz="1200" kern="1200" dirty="0" smtClean="0">
                <a:solidFill>
                  <a:schemeClr val="tx1"/>
                </a:solidFill>
                <a:effectLst/>
                <a:latin typeface="+mn-lt"/>
                <a:ea typeface="+mn-ea"/>
                <a:cs typeface="+mn-cs"/>
              </a:rPr>
              <a:t>.</a:t>
            </a:r>
            <a:endParaRPr lang="fr-FR" dirty="0"/>
          </a:p>
        </p:txBody>
      </p:sp>
      <p:sp>
        <p:nvSpPr>
          <p:cNvPr id="4" name="Espace réservé du numéro de diapositive 3"/>
          <p:cNvSpPr>
            <a:spLocks noGrp="1"/>
          </p:cNvSpPr>
          <p:nvPr>
            <p:ph type="sldNum" sz="quarter" idx="10"/>
          </p:nvPr>
        </p:nvSpPr>
        <p:spPr/>
        <p:txBody>
          <a:bodyPr/>
          <a:lstStyle/>
          <a:p>
            <a:fld id="{92B39EB8-65E4-4832-97E0-41E9148F0F08}" type="slidenum">
              <a:rPr lang="fr-FR" smtClean="0"/>
              <a:pPr/>
              <a:t>4</a:t>
            </a:fld>
            <a:endParaRPr lang="fr-FR"/>
          </a:p>
        </p:txBody>
      </p:sp>
    </p:spTree>
    <p:extLst>
      <p:ext uri="{BB962C8B-B14F-4D97-AF65-F5344CB8AC3E}">
        <p14:creationId xmlns:p14="http://schemas.microsoft.com/office/powerpoint/2010/main" val="1880019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2B39EB8-65E4-4832-97E0-41E9148F0F08}" type="slidenum">
              <a:rPr lang="fr-FR" smtClean="0"/>
              <a:pPr/>
              <a:t>5</a:t>
            </a:fld>
            <a:endParaRPr lang="fr-FR"/>
          </a:p>
        </p:txBody>
      </p:sp>
    </p:spTree>
    <p:extLst>
      <p:ext uri="{BB962C8B-B14F-4D97-AF65-F5344CB8AC3E}">
        <p14:creationId xmlns:p14="http://schemas.microsoft.com/office/powerpoint/2010/main" val="6853401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re 1_CEA Tech">
    <p:spTree>
      <p:nvGrpSpPr>
        <p:cNvPr id="1" name=""/>
        <p:cNvGrpSpPr/>
        <p:nvPr/>
      </p:nvGrpSpPr>
      <p:grpSpPr>
        <a:xfrm>
          <a:off x="0" y="0"/>
          <a:ext cx="0" cy="0"/>
          <a:chOff x="0" y="0"/>
          <a:chExt cx="0" cy="0"/>
        </a:xfrm>
      </p:grpSpPr>
      <p:sp>
        <p:nvSpPr>
          <p:cNvPr id="11" name="Rectangle 10"/>
          <p:cNvSpPr/>
          <p:nvPr/>
        </p:nvSpPr>
        <p:spPr>
          <a:xfrm>
            <a:off x="1" y="0"/>
            <a:ext cx="2843808" cy="6885384"/>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Picture 2" descr="C:\Users\mp222957\Desktop\LOGO perso\LOGOS 2\List\List_vectori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7291" y="5113822"/>
            <a:ext cx="1129227" cy="37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ctrTitle"/>
          </p:nvPr>
        </p:nvSpPr>
        <p:spPr>
          <a:xfrm>
            <a:off x="3059833" y="1556792"/>
            <a:ext cx="5904655" cy="2653832"/>
          </a:xfrm>
          <a:prstGeom prst="rect">
            <a:avLst/>
          </a:prstGeom>
        </p:spPr>
        <p:txBody>
          <a:bodyPr anchor="ctr" anchorCtr="0"/>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6" name="Rectangle 15"/>
          <p:cNvSpPr/>
          <p:nvPr/>
        </p:nvSpPr>
        <p:spPr>
          <a:xfrm>
            <a:off x="2843809" y="6741368"/>
            <a:ext cx="6300188" cy="144016"/>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pic>
        <p:nvPicPr>
          <p:cNvPr id="18" name="Imag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558" y="1020795"/>
            <a:ext cx="2394226" cy="634134"/>
          </a:xfrm>
          <a:prstGeom prst="rect">
            <a:avLst/>
          </a:prstGeom>
        </p:spPr>
      </p:pic>
      <p:sp>
        <p:nvSpPr>
          <p:cNvPr id="9" name="Espace réservé du pied de page 12"/>
          <p:cNvSpPr>
            <a:spLocks noGrp="1"/>
          </p:cNvSpPr>
          <p:nvPr>
            <p:ph type="ftr" sz="quarter" idx="16"/>
          </p:nvPr>
        </p:nvSpPr>
        <p:spPr>
          <a:xfrm>
            <a:off x="3059832" y="4221088"/>
            <a:ext cx="5904656" cy="1584176"/>
          </a:xfrm>
          <a:prstGeom prst="rect">
            <a:avLst/>
          </a:prstGeom>
        </p:spPr>
        <p:txBody>
          <a:bodyPr anchor="ctr" anchorCtr="0"/>
          <a:lstStyle>
            <a:lvl1pPr algn="l">
              <a:defRPr sz="1400" cap="none" baseline="0">
                <a:solidFill>
                  <a:schemeClr val="accent5"/>
                </a:solidFill>
              </a:defRPr>
            </a:lvl1pPr>
          </a:lstStyle>
          <a:p>
            <a:r>
              <a:rPr lang="fr-FR" smtClean="0"/>
              <a:t>IROS’2013, November 3 – 8  | 3</a:t>
            </a:r>
            <a:endParaRPr lang="fr-FR" dirty="0"/>
          </a:p>
        </p:txBody>
      </p:sp>
      <p:sp>
        <p:nvSpPr>
          <p:cNvPr id="10" name="ZoneTexte 9"/>
          <p:cNvSpPr txBox="1"/>
          <p:nvPr userDrawn="1"/>
        </p:nvSpPr>
        <p:spPr>
          <a:xfrm>
            <a:off x="-2268760" y="0"/>
            <a:ext cx="2160240" cy="1938992"/>
          </a:xfrm>
          <a:prstGeom prst="rect">
            <a:avLst/>
          </a:prstGeom>
          <a:solidFill>
            <a:schemeClr val="bg1"/>
          </a:solidFill>
          <a:ln w="25400">
            <a:solidFill>
              <a:schemeClr val="accent6"/>
            </a:solidFill>
          </a:ln>
        </p:spPr>
        <p:txBody>
          <a:bodyPr wrap="square" rtlCol="0">
            <a:spAutoFit/>
          </a:bodyPr>
          <a:lstStyle/>
          <a:p>
            <a:pPr algn="ctr"/>
            <a:r>
              <a:rPr lang="fr-FR" sz="1200" b="1" dirty="0" smtClean="0"/>
              <a:t>Pour personnaliser « nom événement et auteur » :</a:t>
            </a:r>
          </a:p>
          <a:p>
            <a:pPr algn="ctr"/>
            <a:endParaRPr lang="fr-FR" sz="1200" dirty="0" smtClean="0"/>
          </a:p>
          <a:p>
            <a:pPr algn="ctr"/>
            <a:r>
              <a:rPr lang="fr-FR" sz="1200" dirty="0" smtClean="0"/>
              <a:t>« Insertion / En-tête et pied de page »</a:t>
            </a:r>
          </a:p>
          <a:p>
            <a:pPr algn="ctr"/>
            <a:endParaRPr lang="fr-FR" sz="1200" dirty="0" smtClean="0"/>
          </a:p>
          <a:p>
            <a:pPr algn="ctr"/>
            <a:r>
              <a:rPr lang="fr-FR" sz="1200" dirty="0" smtClean="0"/>
              <a:t>Personnaliser la zone de de pied de page</a:t>
            </a:r>
          </a:p>
          <a:p>
            <a:pPr algn="ctr"/>
            <a:endParaRPr lang="fr-FR" sz="1200" dirty="0" smtClean="0"/>
          </a:p>
          <a:p>
            <a:pPr algn="ctr"/>
            <a:r>
              <a:rPr lang="fr-FR" sz="1200" dirty="0" smtClean="0"/>
              <a:t>Cliquer sur appliquer partout</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Fin_CEA Tech">
    <p:spTree>
      <p:nvGrpSpPr>
        <p:cNvPr id="1" name=""/>
        <p:cNvGrpSpPr/>
        <p:nvPr/>
      </p:nvGrpSpPr>
      <p:grpSpPr>
        <a:xfrm>
          <a:off x="0" y="0"/>
          <a:ext cx="0" cy="0"/>
          <a:chOff x="0" y="0"/>
          <a:chExt cx="0" cy="0"/>
        </a:xfrm>
      </p:grpSpPr>
      <p:pic>
        <p:nvPicPr>
          <p:cNvPr id="8" name="Image 7" descr="bandeau_intercalaire.png"/>
          <p:cNvPicPr>
            <a:picLocks noChangeAspect="1"/>
          </p:cNvPicPr>
          <p:nvPr/>
        </p:nvPicPr>
        <p:blipFill>
          <a:blip r:embed="rId2" cstate="print"/>
          <a:stretch>
            <a:fillRect/>
          </a:stretch>
        </p:blipFill>
        <p:spPr>
          <a:xfrm>
            <a:off x="3310128" y="0"/>
            <a:ext cx="5833872" cy="6858000"/>
          </a:xfrm>
          <a:prstGeom prst="rect">
            <a:avLst/>
          </a:prstGeom>
        </p:spPr>
      </p:pic>
      <p:pic>
        <p:nvPicPr>
          <p:cNvPr id="7" name="Image 6" descr="bandeau_dernière.png"/>
          <p:cNvPicPr>
            <a:picLocks noChangeAspect="1"/>
          </p:cNvPicPr>
          <p:nvPr/>
        </p:nvPicPr>
        <p:blipFill>
          <a:blip r:embed="rId3" cstate="print"/>
          <a:srcRect b="15350"/>
          <a:stretch>
            <a:fillRect/>
          </a:stretch>
        </p:blipFill>
        <p:spPr>
          <a:xfrm>
            <a:off x="3310128" y="0"/>
            <a:ext cx="5833872" cy="5805264"/>
          </a:xfrm>
          <a:prstGeom prst="rect">
            <a:avLst/>
          </a:prstGeom>
        </p:spPr>
      </p:pic>
      <p:sp>
        <p:nvSpPr>
          <p:cNvPr id="2" name="Titre 1"/>
          <p:cNvSpPr>
            <a:spLocks noGrp="1"/>
          </p:cNvSpPr>
          <p:nvPr>
            <p:ph type="title"/>
          </p:nvPr>
        </p:nvSpPr>
        <p:spPr>
          <a:xfrm>
            <a:off x="7138800" y="5799600"/>
            <a:ext cx="1897200" cy="943200"/>
          </a:xfrm>
          <a:prstGeom prst="rect">
            <a:avLst/>
          </a:prstGeom>
        </p:spPr>
        <p:txBody>
          <a:bodyPr anchor="t" anchorCtr="0"/>
          <a:lstStyle>
            <a:lvl1pPr>
              <a:lnSpc>
                <a:spcPts val="1200"/>
              </a:lnSpc>
              <a:defRPr sz="850" b="0" cap="none" baseline="0">
                <a:solidFill>
                  <a:schemeClr val="bg2"/>
                </a:solidFill>
              </a:defRPr>
            </a:lvl1pPr>
          </a:lstStyle>
          <a:p>
            <a:r>
              <a:rPr lang="fr-FR" smtClean="0"/>
              <a:t>Modifiez le style du titre</a:t>
            </a:r>
            <a:endParaRPr lang="fr-FR" dirty="0"/>
          </a:p>
        </p:txBody>
      </p:sp>
      <p:sp>
        <p:nvSpPr>
          <p:cNvPr id="3" name="Espace réservé du contenu 2"/>
          <p:cNvSpPr>
            <a:spLocks noGrp="1"/>
          </p:cNvSpPr>
          <p:nvPr>
            <p:ph idx="1"/>
          </p:nvPr>
        </p:nvSpPr>
        <p:spPr>
          <a:xfrm>
            <a:off x="3539505" y="5799600"/>
            <a:ext cx="3552775" cy="943200"/>
          </a:xfrm>
          <a:prstGeom prst="rect">
            <a:avLst/>
          </a:prstGeom>
        </p:spPr>
        <p:txBody>
          <a:bodyPr/>
          <a:lstStyle>
            <a:lvl1pPr marL="0" indent="0">
              <a:lnSpc>
                <a:spcPts val="1200"/>
              </a:lnSpc>
              <a:spcAft>
                <a:spcPts val="0"/>
              </a:spcAft>
              <a:buFont typeface="Arial" pitchFamily="34" charset="0"/>
              <a:buNone/>
              <a:defRPr sz="800">
                <a:solidFill>
                  <a:schemeClr val="bg1"/>
                </a:solidFill>
              </a:defRPr>
            </a:lvl1pPr>
            <a:lvl2pPr marL="0" indent="0">
              <a:lnSpc>
                <a:spcPts val="1200"/>
              </a:lnSpc>
              <a:spcBef>
                <a:spcPts val="800"/>
              </a:spcBef>
              <a:buFont typeface="Arial" pitchFamily="34" charset="0"/>
              <a:buNone/>
              <a:defRPr sz="650">
                <a:solidFill>
                  <a:schemeClr val="bg1"/>
                </a:solidFill>
              </a:defRPr>
            </a:lvl2pPr>
            <a:lvl3pPr marL="0" indent="0">
              <a:lnSpc>
                <a:spcPts val="1200"/>
              </a:lnSpc>
              <a:buFont typeface="Arial" pitchFamily="34" charset="0"/>
              <a:buNone/>
              <a:defRPr sz="650">
                <a:solidFill>
                  <a:schemeClr val="bg1"/>
                </a:solidFill>
              </a:defRPr>
            </a:lvl3pPr>
            <a:lvl4pPr marL="0" indent="0">
              <a:lnSpc>
                <a:spcPts val="1200"/>
              </a:lnSpc>
              <a:buFont typeface="Arial" pitchFamily="34" charset="0"/>
              <a:buNone/>
              <a:defRPr sz="650">
                <a:solidFill>
                  <a:schemeClr val="bg1"/>
                </a:solidFill>
              </a:defRPr>
            </a:lvl4pPr>
            <a:lvl5pPr marL="0" indent="0">
              <a:lnSpc>
                <a:spcPts val="1200"/>
              </a:lnSpc>
              <a:buFont typeface="Arial" pitchFamily="34" charset="0"/>
              <a:buNone/>
              <a:defRPr sz="650">
                <a:solidFill>
                  <a:schemeClr val="bg1"/>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re 2 visuel_CEA Tech">
    <p:spTree>
      <p:nvGrpSpPr>
        <p:cNvPr id="1" name=""/>
        <p:cNvGrpSpPr/>
        <p:nvPr/>
      </p:nvGrpSpPr>
      <p:grpSpPr>
        <a:xfrm>
          <a:off x="0" y="0"/>
          <a:ext cx="0" cy="0"/>
          <a:chOff x="0" y="0"/>
          <a:chExt cx="0" cy="0"/>
        </a:xfrm>
      </p:grpSpPr>
      <p:sp>
        <p:nvSpPr>
          <p:cNvPr id="12" name="Espace réservé pour une image  11"/>
          <p:cNvSpPr>
            <a:spLocks noGrp="1"/>
          </p:cNvSpPr>
          <p:nvPr>
            <p:ph type="pic" sz="quarter" idx="14" hasCustomPrompt="1"/>
          </p:nvPr>
        </p:nvSpPr>
        <p:spPr>
          <a:xfrm>
            <a:off x="2843809" y="4051822"/>
            <a:ext cx="6300190" cy="2124000"/>
          </a:xfrm>
          <a:prstGeom prst="rect">
            <a:avLst/>
          </a:prstGeom>
          <a:solidFill>
            <a:srgbClr val="666666"/>
          </a:solidFill>
        </p:spPr>
        <p:txBody>
          <a:bodyPr anchor="ctr"/>
          <a:lstStyle>
            <a:lvl1pPr marL="0" indent="0" algn="ctr">
              <a:defRPr sz="1200">
                <a:solidFill>
                  <a:schemeClr val="bg1"/>
                </a:solidFill>
              </a:defRPr>
            </a:lvl1pPr>
          </a:lstStyle>
          <a:p>
            <a:r>
              <a:rPr lang="fr-FR" dirty="0" smtClean="0"/>
              <a:t> Visuel</a:t>
            </a:r>
            <a:endParaRPr lang="fr-FR" dirty="0"/>
          </a:p>
        </p:txBody>
      </p:sp>
      <p:sp>
        <p:nvSpPr>
          <p:cNvPr id="13" name="Titre 1"/>
          <p:cNvSpPr>
            <a:spLocks noGrp="1"/>
          </p:cNvSpPr>
          <p:nvPr>
            <p:ph type="ctrTitle"/>
          </p:nvPr>
        </p:nvSpPr>
        <p:spPr>
          <a:xfrm>
            <a:off x="3059833" y="1556792"/>
            <a:ext cx="5904655" cy="2016224"/>
          </a:xfrm>
          <a:prstGeom prst="rect">
            <a:avLst/>
          </a:prstGeom>
        </p:spPr>
        <p:txBody>
          <a:bodyPr anchor="ctr" anchorCtr="0"/>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9" name="Rectangle 18"/>
          <p:cNvSpPr/>
          <p:nvPr/>
        </p:nvSpPr>
        <p:spPr>
          <a:xfrm>
            <a:off x="1" y="0"/>
            <a:ext cx="2843808" cy="6885384"/>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2843809" y="6741368"/>
            <a:ext cx="6300188" cy="144016"/>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pic>
        <p:nvPicPr>
          <p:cNvPr id="22" name="Imag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558" y="1020795"/>
            <a:ext cx="2394226" cy="634134"/>
          </a:xfrm>
          <a:prstGeom prst="rect">
            <a:avLst/>
          </a:prstGeom>
        </p:spPr>
      </p:pic>
      <p:sp>
        <p:nvSpPr>
          <p:cNvPr id="26" name="ZoneTexte 25"/>
          <p:cNvSpPr txBox="1"/>
          <p:nvPr/>
        </p:nvSpPr>
        <p:spPr>
          <a:xfrm>
            <a:off x="-2249579" y="2060848"/>
            <a:ext cx="2160240" cy="1015663"/>
          </a:xfrm>
          <a:prstGeom prst="rect">
            <a:avLst/>
          </a:prstGeom>
          <a:solidFill>
            <a:schemeClr val="bg1"/>
          </a:solidFill>
          <a:ln w="25400">
            <a:solidFill>
              <a:schemeClr val="accent6"/>
            </a:solidFill>
          </a:ln>
        </p:spPr>
        <p:txBody>
          <a:bodyPr wrap="square" rtlCol="0">
            <a:spAutoFit/>
          </a:bodyPr>
          <a:lstStyle/>
          <a:p>
            <a:pPr algn="ctr"/>
            <a:r>
              <a:rPr lang="fr-FR" sz="1200" b="1" dirty="0" smtClean="0"/>
              <a:t>Pour insérer une image :</a:t>
            </a:r>
          </a:p>
          <a:p>
            <a:pPr algn="ctr"/>
            <a:r>
              <a:rPr lang="fr-FR" sz="1200" dirty="0" smtClean="0"/>
              <a:t>Menu « Insertion  / Image »</a:t>
            </a:r>
          </a:p>
          <a:p>
            <a:pPr algn="ctr"/>
            <a:r>
              <a:rPr lang="fr-FR" sz="1200" b="1" dirty="0" smtClean="0"/>
              <a:t>ou</a:t>
            </a:r>
          </a:p>
          <a:p>
            <a:pPr algn="ctr"/>
            <a:r>
              <a:rPr lang="fr-FR" sz="1200" dirty="0" smtClean="0"/>
              <a:t>Cliquer sur l’icône de la zone image </a:t>
            </a:r>
          </a:p>
        </p:txBody>
      </p:sp>
      <p:sp>
        <p:nvSpPr>
          <p:cNvPr id="27" name="Espace réservé du pied de page 12"/>
          <p:cNvSpPr>
            <a:spLocks noGrp="1"/>
          </p:cNvSpPr>
          <p:nvPr>
            <p:ph type="ftr" sz="quarter" idx="16"/>
          </p:nvPr>
        </p:nvSpPr>
        <p:spPr>
          <a:xfrm>
            <a:off x="3059832" y="3573016"/>
            <a:ext cx="5904656" cy="288032"/>
          </a:xfrm>
          <a:prstGeom prst="rect">
            <a:avLst/>
          </a:prstGeom>
        </p:spPr>
        <p:txBody>
          <a:bodyPr/>
          <a:lstStyle>
            <a:lvl1pPr algn="l">
              <a:defRPr sz="1400" cap="none" baseline="0">
                <a:solidFill>
                  <a:schemeClr val="accent5"/>
                </a:solidFill>
              </a:defRPr>
            </a:lvl1pPr>
          </a:lstStyle>
          <a:p>
            <a:r>
              <a:rPr lang="fr-FR" smtClean="0"/>
              <a:t>IROS’2013, November 3 – 8  | 3</a:t>
            </a:r>
            <a:endParaRPr lang="fr-FR" dirty="0"/>
          </a:p>
        </p:txBody>
      </p:sp>
      <p:sp>
        <p:nvSpPr>
          <p:cNvPr id="11" name="ZoneTexte 10"/>
          <p:cNvSpPr txBox="1"/>
          <p:nvPr userDrawn="1"/>
        </p:nvSpPr>
        <p:spPr>
          <a:xfrm>
            <a:off x="-2268760" y="0"/>
            <a:ext cx="2160240" cy="1938992"/>
          </a:xfrm>
          <a:prstGeom prst="rect">
            <a:avLst/>
          </a:prstGeom>
          <a:solidFill>
            <a:schemeClr val="bg1"/>
          </a:solidFill>
          <a:ln w="25400">
            <a:solidFill>
              <a:schemeClr val="accent6"/>
            </a:solidFill>
          </a:ln>
        </p:spPr>
        <p:txBody>
          <a:bodyPr wrap="square" rtlCol="0">
            <a:spAutoFit/>
          </a:bodyPr>
          <a:lstStyle/>
          <a:p>
            <a:pPr algn="ctr"/>
            <a:r>
              <a:rPr lang="fr-FR" sz="1200" b="1" dirty="0" smtClean="0"/>
              <a:t>Pour personnaliser « nom événement et auteur » :</a:t>
            </a:r>
          </a:p>
          <a:p>
            <a:pPr algn="ctr"/>
            <a:endParaRPr lang="fr-FR" sz="1200" dirty="0" smtClean="0"/>
          </a:p>
          <a:p>
            <a:pPr algn="ctr"/>
            <a:r>
              <a:rPr lang="fr-FR" sz="1200" dirty="0" smtClean="0"/>
              <a:t>« Insertion / En-tête et pied de page »</a:t>
            </a:r>
          </a:p>
          <a:p>
            <a:pPr algn="ctr"/>
            <a:endParaRPr lang="fr-FR" sz="1200" dirty="0" smtClean="0"/>
          </a:p>
          <a:p>
            <a:pPr algn="ctr"/>
            <a:r>
              <a:rPr lang="fr-FR" sz="1200" dirty="0" smtClean="0"/>
              <a:t>Personnaliser la zone de de pied de page</a:t>
            </a:r>
          </a:p>
          <a:p>
            <a:pPr algn="ctr"/>
            <a:endParaRPr lang="fr-FR" sz="1200" dirty="0" smtClean="0"/>
          </a:p>
          <a:p>
            <a:pPr algn="ctr"/>
            <a:r>
              <a:rPr lang="fr-FR" sz="1200" dirty="0" smtClean="0"/>
              <a:t>Cliquer sur appliquer partout</a:t>
            </a:r>
          </a:p>
        </p:txBody>
      </p:sp>
      <p:pic>
        <p:nvPicPr>
          <p:cNvPr id="14" name="Picture 2" descr="C:\Users\mp222957\Desktop\LOGO perso\LOGOS 2\List\List_vectori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7291" y="5113822"/>
            <a:ext cx="1129227" cy="37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3 visuels_CEA Tech">
    <p:spTree>
      <p:nvGrpSpPr>
        <p:cNvPr id="1" name=""/>
        <p:cNvGrpSpPr/>
        <p:nvPr/>
      </p:nvGrpSpPr>
      <p:grpSpPr>
        <a:xfrm>
          <a:off x="0" y="0"/>
          <a:ext cx="0" cy="0"/>
          <a:chOff x="0" y="0"/>
          <a:chExt cx="0" cy="0"/>
        </a:xfrm>
      </p:grpSpPr>
      <p:sp>
        <p:nvSpPr>
          <p:cNvPr id="13" name="Titre 1"/>
          <p:cNvSpPr>
            <a:spLocks noGrp="1"/>
          </p:cNvSpPr>
          <p:nvPr>
            <p:ph type="ctrTitle"/>
          </p:nvPr>
        </p:nvSpPr>
        <p:spPr>
          <a:xfrm>
            <a:off x="3059833" y="1556792"/>
            <a:ext cx="5904655" cy="2016224"/>
          </a:xfrm>
          <a:prstGeom prst="rect">
            <a:avLst/>
          </a:prstGeom>
        </p:spPr>
        <p:txBody>
          <a:bodyPr anchor="ctr" anchorCtr="0"/>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9" name="Rectangle 18"/>
          <p:cNvSpPr/>
          <p:nvPr/>
        </p:nvSpPr>
        <p:spPr>
          <a:xfrm>
            <a:off x="1" y="0"/>
            <a:ext cx="2843808" cy="6885384"/>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2843809" y="6741368"/>
            <a:ext cx="6300188" cy="144016"/>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pic>
        <p:nvPicPr>
          <p:cNvPr id="25" name="Imag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558" y="1020795"/>
            <a:ext cx="2394226" cy="634134"/>
          </a:xfrm>
          <a:prstGeom prst="rect">
            <a:avLst/>
          </a:prstGeom>
        </p:spPr>
      </p:pic>
      <p:sp>
        <p:nvSpPr>
          <p:cNvPr id="27" name="Espace réservé du pied de page 12"/>
          <p:cNvSpPr>
            <a:spLocks noGrp="1"/>
          </p:cNvSpPr>
          <p:nvPr>
            <p:ph type="ftr" sz="quarter" idx="16"/>
          </p:nvPr>
        </p:nvSpPr>
        <p:spPr>
          <a:xfrm>
            <a:off x="3059832" y="3573016"/>
            <a:ext cx="5904656" cy="288032"/>
          </a:xfrm>
          <a:prstGeom prst="rect">
            <a:avLst/>
          </a:prstGeom>
        </p:spPr>
        <p:txBody>
          <a:bodyPr/>
          <a:lstStyle>
            <a:lvl1pPr algn="l">
              <a:defRPr sz="1400" cap="none" baseline="0">
                <a:solidFill>
                  <a:schemeClr val="accent5"/>
                </a:solidFill>
              </a:defRPr>
            </a:lvl1pPr>
          </a:lstStyle>
          <a:p>
            <a:r>
              <a:rPr lang="fr-FR" smtClean="0"/>
              <a:t>IROS’2013, November 3 – 8  | 3</a:t>
            </a:r>
            <a:endParaRPr lang="fr-FR" dirty="0"/>
          </a:p>
        </p:txBody>
      </p:sp>
      <p:sp>
        <p:nvSpPr>
          <p:cNvPr id="28" name="ZoneTexte 27"/>
          <p:cNvSpPr txBox="1"/>
          <p:nvPr/>
        </p:nvSpPr>
        <p:spPr>
          <a:xfrm>
            <a:off x="-2249579" y="2060848"/>
            <a:ext cx="2160240" cy="1015663"/>
          </a:xfrm>
          <a:prstGeom prst="rect">
            <a:avLst/>
          </a:prstGeom>
          <a:solidFill>
            <a:schemeClr val="bg1"/>
          </a:solidFill>
          <a:ln w="25400">
            <a:solidFill>
              <a:schemeClr val="accent6"/>
            </a:solidFill>
          </a:ln>
        </p:spPr>
        <p:txBody>
          <a:bodyPr wrap="square" rtlCol="0">
            <a:spAutoFit/>
          </a:bodyPr>
          <a:lstStyle/>
          <a:p>
            <a:pPr algn="ctr"/>
            <a:r>
              <a:rPr lang="fr-FR" sz="1200" b="1" dirty="0" smtClean="0"/>
              <a:t>Pour insérer une image :</a:t>
            </a:r>
          </a:p>
          <a:p>
            <a:pPr algn="ctr"/>
            <a:r>
              <a:rPr lang="fr-FR" sz="1200" dirty="0" smtClean="0"/>
              <a:t>Menu « Insertion  / Image »</a:t>
            </a:r>
          </a:p>
          <a:p>
            <a:pPr algn="ctr"/>
            <a:r>
              <a:rPr lang="fr-FR" sz="1200" b="1" dirty="0" smtClean="0"/>
              <a:t>ou</a:t>
            </a:r>
          </a:p>
          <a:p>
            <a:pPr algn="ctr"/>
            <a:r>
              <a:rPr lang="fr-FR" sz="1200" dirty="0" smtClean="0"/>
              <a:t>Cliquer sur l’icône de la zone image </a:t>
            </a:r>
          </a:p>
        </p:txBody>
      </p:sp>
      <p:sp>
        <p:nvSpPr>
          <p:cNvPr id="14" name="Espace réservé pour une image  11"/>
          <p:cNvSpPr>
            <a:spLocks noGrp="1"/>
          </p:cNvSpPr>
          <p:nvPr>
            <p:ph type="pic" sz="quarter" idx="14" hasCustomPrompt="1"/>
          </p:nvPr>
        </p:nvSpPr>
        <p:spPr>
          <a:xfrm>
            <a:off x="2843808" y="4051822"/>
            <a:ext cx="2098800" cy="2124000"/>
          </a:xfrm>
          <a:prstGeom prst="rect">
            <a:avLst/>
          </a:prstGeom>
          <a:solidFill>
            <a:srgbClr val="666666"/>
          </a:solidFill>
        </p:spPr>
        <p:txBody>
          <a:bodyPr anchor="ctr"/>
          <a:lstStyle>
            <a:lvl1pPr marL="0" indent="0" algn="ctr">
              <a:defRPr sz="1200">
                <a:solidFill>
                  <a:schemeClr val="bg1"/>
                </a:solidFill>
              </a:defRPr>
            </a:lvl1pPr>
          </a:lstStyle>
          <a:p>
            <a:r>
              <a:rPr lang="fr-FR" dirty="0" smtClean="0"/>
              <a:t> Visuel</a:t>
            </a:r>
            <a:endParaRPr lang="fr-FR" dirty="0"/>
          </a:p>
        </p:txBody>
      </p:sp>
      <p:sp>
        <p:nvSpPr>
          <p:cNvPr id="15" name="Espace réservé pour une image  11"/>
          <p:cNvSpPr>
            <a:spLocks noGrp="1"/>
          </p:cNvSpPr>
          <p:nvPr>
            <p:ph type="pic" sz="quarter" idx="23" hasCustomPrompt="1"/>
          </p:nvPr>
        </p:nvSpPr>
        <p:spPr>
          <a:xfrm>
            <a:off x="4941319" y="4051822"/>
            <a:ext cx="2098800" cy="2124000"/>
          </a:xfrm>
          <a:prstGeom prst="rect">
            <a:avLst/>
          </a:prstGeom>
          <a:solidFill>
            <a:srgbClr val="666666"/>
          </a:solidFill>
        </p:spPr>
        <p:txBody>
          <a:bodyPr anchor="ctr"/>
          <a:lstStyle>
            <a:lvl1pPr marL="0" indent="0" algn="ctr">
              <a:defRPr sz="1200">
                <a:solidFill>
                  <a:schemeClr val="bg1"/>
                </a:solidFill>
              </a:defRPr>
            </a:lvl1pPr>
          </a:lstStyle>
          <a:p>
            <a:r>
              <a:rPr lang="fr-FR" dirty="0" smtClean="0"/>
              <a:t> Visuel</a:t>
            </a:r>
            <a:endParaRPr lang="fr-FR" dirty="0"/>
          </a:p>
        </p:txBody>
      </p:sp>
      <p:sp>
        <p:nvSpPr>
          <p:cNvPr id="16" name="Espace réservé pour une image  11"/>
          <p:cNvSpPr>
            <a:spLocks noGrp="1"/>
          </p:cNvSpPr>
          <p:nvPr>
            <p:ph type="pic" sz="quarter" idx="24" hasCustomPrompt="1"/>
          </p:nvPr>
        </p:nvSpPr>
        <p:spPr>
          <a:xfrm>
            <a:off x="7047301" y="4051822"/>
            <a:ext cx="2098800" cy="2124000"/>
          </a:xfrm>
          <a:prstGeom prst="rect">
            <a:avLst/>
          </a:prstGeom>
          <a:solidFill>
            <a:srgbClr val="666666"/>
          </a:solidFill>
        </p:spPr>
        <p:txBody>
          <a:bodyPr anchor="ctr"/>
          <a:lstStyle>
            <a:lvl1pPr marL="0" indent="0" algn="ctr">
              <a:defRPr sz="1200">
                <a:solidFill>
                  <a:schemeClr val="bg1"/>
                </a:solidFill>
              </a:defRPr>
            </a:lvl1pPr>
          </a:lstStyle>
          <a:p>
            <a:r>
              <a:rPr lang="fr-FR" dirty="0" smtClean="0"/>
              <a:t> Visuel</a:t>
            </a:r>
            <a:endParaRPr lang="fr-FR" dirty="0"/>
          </a:p>
        </p:txBody>
      </p:sp>
      <p:sp>
        <p:nvSpPr>
          <p:cNvPr id="17" name="ZoneTexte 16"/>
          <p:cNvSpPr txBox="1"/>
          <p:nvPr userDrawn="1"/>
        </p:nvSpPr>
        <p:spPr>
          <a:xfrm>
            <a:off x="-2268760" y="0"/>
            <a:ext cx="2160240" cy="1938992"/>
          </a:xfrm>
          <a:prstGeom prst="rect">
            <a:avLst/>
          </a:prstGeom>
          <a:solidFill>
            <a:schemeClr val="bg1"/>
          </a:solidFill>
          <a:ln w="25400">
            <a:solidFill>
              <a:schemeClr val="accent6"/>
            </a:solidFill>
          </a:ln>
        </p:spPr>
        <p:txBody>
          <a:bodyPr wrap="square" rtlCol="0">
            <a:spAutoFit/>
          </a:bodyPr>
          <a:lstStyle/>
          <a:p>
            <a:pPr algn="ctr"/>
            <a:r>
              <a:rPr lang="fr-FR" sz="1200" b="1" dirty="0" smtClean="0"/>
              <a:t>Pour personnaliser « nom événement et auteur » :</a:t>
            </a:r>
          </a:p>
          <a:p>
            <a:pPr algn="ctr"/>
            <a:endParaRPr lang="fr-FR" sz="1200" dirty="0" smtClean="0"/>
          </a:p>
          <a:p>
            <a:pPr algn="ctr"/>
            <a:r>
              <a:rPr lang="fr-FR" sz="1200" dirty="0" smtClean="0"/>
              <a:t>« Insertion / En-tête et pied de page »</a:t>
            </a:r>
          </a:p>
          <a:p>
            <a:pPr algn="ctr"/>
            <a:endParaRPr lang="fr-FR" sz="1200" dirty="0" smtClean="0"/>
          </a:p>
          <a:p>
            <a:pPr algn="ctr"/>
            <a:r>
              <a:rPr lang="fr-FR" sz="1200" dirty="0" smtClean="0"/>
              <a:t>Personnaliser la zone de de pied de page</a:t>
            </a:r>
          </a:p>
          <a:p>
            <a:pPr algn="ctr"/>
            <a:endParaRPr lang="fr-FR" sz="1200" dirty="0" smtClean="0"/>
          </a:p>
          <a:p>
            <a:pPr algn="ctr"/>
            <a:r>
              <a:rPr lang="fr-FR" sz="1200" dirty="0" smtClean="0"/>
              <a:t>Cliquer sur appliquer partout</a:t>
            </a:r>
          </a:p>
        </p:txBody>
      </p:sp>
      <p:pic>
        <p:nvPicPr>
          <p:cNvPr id="18" name="Picture 2" descr="C:\Users\mp222957\Desktop\LOGO perso\LOGOS 2\List\List_vectori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7291" y="5113822"/>
            <a:ext cx="1129227" cy="37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Intercalaire_CEA Tech">
    <p:spTree>
      <p:nvGrpSpPr>
        <p:cNvPr id="1" name=""/>
        <p:cNvGrpSpPr/>
        <p:nvPr/>
      </p:nvGrpSpPr>
      <p:grpSpPr>
        <a:xfrm>
          <a:off x="0" y="0"/>
          <a:ext cx="0" cy="0"/>
          <a:chOff x="0" y="0"/>
          <a:chExt cx="0" cy="0"/>
        </a:xfrm>
      </p:grpSpPr>
      <p:pic>
        <p:nvPicPr>
          <p:cNvPr id="7" name="Image 6" descr="bandeau_intercalaire.png"/>
          <p:cNvPicPr>
            <a:picLocks noChangeAspect="1"/>
          </p:cNvPicPr>
          <p:nvPr/>
        </p:nvPicPr>
        <p:blipFill>
          <a:blip r:embed="rId2" cstate="print"/>
          <a:stretch>
            <a:fillRect/>
          </a:stretch>
        </p:blipFill>
        <p:spPr>
          <a:xfrm>
            <a:off x="3310128" y="0"/>
            <a:ext cx="5833872" cy="6858000"/>
          </a:xfrm>
          <a:prstGeom prst="rect">
            <a:avLst/>
          </a:prstGeom>
        </p:spPr>
      </p:pic>
      <p:sp>
        <p:nvSpPr>
          <p:cNvPr id="10" name="Titre 1"/>
          <p:cNvSpPr>
            <a:spLocks noGrp="1"/>
          </p:cNvSpPr>
          <p:nvPr>
            <p:ph type="title" hasCustomPrompt="1"/>
          </p:nvPr>
        </p:nvSpPr>
        <p:spPr>
          <a:xfrm>
            <a:off x="3672000" y="1949598"/>
            <a:ext cx="5364496" cy="4719761"/>
          </a:xfrm>
          <a:prstGeom prst="rect">
            <a:avLst/>
          </a:prstGeom>
        </p:spPr>
        <p:txBody>
          <a:bodyPr anchor="t"/>
          <a:lstStyle>
            <a:lvl1pPr algn="l">
              <a:lnSpc>
                <a:spcPts val="2800"/>
              </a:lnSpc>
              <a:defRPr sz="2200" b="1" cap="all"/>
            </a:lvl1pPr>
          </a:lstStyle>
          <a:p>
            <a:r>
              <a:rPr lang="fr-FR" dirty="0" smtClean="0"/>
              <a:t>Modifiez le style DE L’INTERCALAIRE</a:t>
            </a:r>
            <a:endParaRPr lang="fr-FR" dirty="0"/>
          </a:p>
        </p:txBody>
      </p:sp>
      <p:sp>
        <p:nvSpPr>
          <p:cNvPr id="11" name="Espace réservé du texte 2"/>
          <p:cNvSpPr>
            <a:spLocks noGrp="1"/>
          </p:cNvSpPr>
          <p:nvPr>
            <p:ph type="body" idx="1"/>
          </p:nvPr>
        </p:nvSpPr>
        <p:spPr>
          <a:xfrm>
            <a:off x="3672000" y="260649"/>
            <a:ext cx="5292488" cy="1584176"/>
          </a:xfrm>
          <a:prstGeom prst="rect">
            <a:avLst/>
          </a:prstGeom>
        </p:spPr>
        <p:txBody>
          <a:bodyPr anchor="t" anchorCtr="0"/>
          <a:lstStyle>
            <a:lvl1pPr marL="0" indent="0">
              <a:lnSpc>
                <a:spcPts val="1200"/>
              </a:lnSpc>
              <a:spcAft>
                <a:spcPts val="0"/>
              </a:spcAft>
              <a:buNone/>
              <a:defRPr sz="85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_CEA Tech">
    <p:spTree>
      <p:nvGrpSpPr>
        <p:cNvPr id="1" name=""/>
        <p:cNvGrpSpPr/>
        <p:nvPr/>
      </p:nvGrpSpPr>
      <p:grpSpPr>
        <a:xfrm>
          <a:off x="0" y="0"/>
          <a:ext cx="0" cy="0"/>
          <a:chOff x="0" y="0"/>
          <a:chExt cx="0" cy="0"/>
        </a:xfrm>
      </p:grpSpPr>
      <p:sp>
        <p:nvSpPr>
          <p:cNvPr id="9" name="Espace réservé du pied de page 12"/>
          <p:cNvSpPr>
            <a:spLocks noGrp="1"/>
          </p:cNvSpPr>
          <p:nvPr>
            <p:ph type="ftr" sz="quarter" idx="16"/>
          </p:nvPr>
        </p:nvSpPr>
        <p:spPr>
          <a:xfrm>
            <a:off x="1331640" y="6569968"/>
            <a:ext cx="7757814" cy="288032"/>
          </a:xfrm>
          <a:prstGeom prst="rect">
            <a:avLst/>
          </a:prstGeom>
        </p:spPr>
        <p:txBody>
          <a:bodyPr/>
          <a:lstStyle>
            <a:lvl1pPr algn="r">
              <a:defRPr sz="1100" cap="none" baseline="0">
                <a:solidFill>
                  <a:schemeClr val="accent5"/>
                </a:solidFill>
              </a:defRPr>
            </a:lvl1pPr>
          </a:lstStyle>
          <a:p>
            <a:r>
              <a:rPr lang="fr-FR" smtClean="0"/>
              <a:t>IROS’2013, November 3 – 8  | 3</a:t>
            </a:r>
            <a:endParaRPr lang="fr-FR" dirty="0"/>
          </a:p>
        </p:txBody>
      </p:sp>
      <p:sp>
        <p:nvSpPr>
          <p:cNvPr id="17" name="Espace réservé du contenu 16"/>
          <p:cNvSpPr>
            <a:spLocks noGrp="1"/>
          </p:cNvSpPr>
          <p:nvPr>
            <p:ph sz="quarter" idx="18"/>
          </p:nvPr>
        </p:nvSpPr>
        <p:spPr>
          <a:xfrm>
            <a:off x="539750" y="1628800"/>
            <a:ext cx="8208963"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4" name="Espace réservé du texte 3"/>
          <p:cNvSpPr>
            <a:spLocks noGrp="1"/>
          </p:cNvSpPr>
          <p:nvPr>
            <p:ph type="body" sz="quarter" idx="19" hasCustomPrompt="1"/>
          </p:nvPr>
        </p:nvSpPr>
        <p:spPr>
          <a:xfrm>
            <a:off x="539750" y="981075"/>
            <a:ext cx="8208963" cy="647700"/>
          </a:xfrm>
          <a:prstGeom prst="rect">
            <a:avLst/>
          </a:prstGeom>
        </p:spPr>
        <p:txBody>
          <a:bodyPr anchor="ctr" anchorCtr="0">
            <a:normAutofit/>
          </a:bodyPr>
          <a:lstStyle>
            <a:lvl1pPr>
              <a:defRPr sz="2000" cap="all" baseline="0"/>
            </a:lvl1pPr>
          </a:lstStyle>
          <a:p>
            <a:pPr lvl="0"/>
            <a:r>
              <a:rPr lang="fr-FR" dirty="0" smtClean="0"/>
              <a:t>Cliquez ici pour ajouter un titre</a:t>
            </a:r>
            <a:endParaRPr lang="fr-FR"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1 visuel_CEA Tech">
    <p:spTree>
      <p:nvGrpSpPr>
        <p:cNvPr id="1" name=""/>
        <p:cNvGrpSpPr/>
        <p:nvPr/>
      </p:nvGrpSpPr>
      <p:grpSpPr>
        <a:xfrm>
          <a:off x="0" y="0"/>
          <a:ext cx="0" cy="0"/>
          <a:chOff x="0" y="0"/>
          <a:chExt cx="0" cy="0"/>
        </a:xfrm>
      </p:grpSpPr>
      <p:sp>
        <p:nvSpPr>
          <p:cNvPr id="11" name="Espace réservé du contenu 20"/>
          <p:cNvSpPr>
            <a:spLocks noGrp="1"/>
          </p:cNvSpPr>
          <p:nvPr>
            <p:ph sz="quarter" idx="20" hasCustomPrompt="1"/>
          </p:nvPr>
        </p:nvSpPr>
        <p:spPr>
          <a:xfrm>
            <a:off x="5148000" y="2016000"/>
            <a:ext cx="3492000" cy="3690000"/>
          </a:xfrm>
          <a:prstGeom prst="rect">
            <a:avLst/>
          </a:prstGeom>
          <a:solidFill>
            <a:srgbClr val="666666"/>
          </a:solidFill>
        </p:spPr>
        <p:txBody>
          <a:bodyPr anchor="ctr"/>
          <a:lstStyle>
            <a:lvl1pPr marL="0" indent="0" algn="ctr">
              <a:defRPr sz="1200">
                <a:solidFill>
                  <a:schemeClr val="bg1"/>
                </a:solidFill>
              </a:defRPr>
            </a:lvl1pPr>
          </a:lstStyle>
          <a:p>
            <a:r>
              <a:rPr lang="fr-FR" dirty="0" smtClean="0"/>
              <a:t>Visuel</a:t>
            </a:r>
            <a:endParaRPr lang="fr-FR" dirty="0"/>
          </a:p>
        </p:txBody>
      </p:sp>
      <p:sp>
        <p:nvSpPr>
          <p:cNvPr id="8" name="Espace réservé du pied de page 12"/>
          <p:cNvSpPr>
            <a:spLocks noGrp="1"/>
          </p:cNvSpPr>
          <p:nvPr>
            <p:ph type="ftr" sz="quarter" idx="16"/>
          </p:nvPr>
        </p:nvSpPr>
        <p:spPr>
          <a:xfrm>
            <a:off x="1331640" y="6569968"/>
            <a:ext cx="7812360" cy="288032"/>
          </a:xfrm>
          <a:prstGeom prst="rect">
            <a:avLst/>
          </a:prstGeom>
        </p:spPr>
        <p:txBody>
          <a:bodyPr/>
          <a:lstStyle>
            <a:lvl1pPr algn="r">
              <a:defRPr sz="1100" cap="none" baseline="0">
                <a:solidFill>
                  <a:schemeClr val="accent5"/>
                </a:solidFill>
              </a:defRPr>
            </a:lvl1pPr>
          </a:lstStyle>
          <a:p>
            <a:r>
              <a:rPr lang="fr-FR" smtClean="0"/>
              <a:t>IROS’2013, November 3 – 8  | 3</a:t>
            </a:r>
            <a:endParaRPr lang="fr-FR" dirty="0"/>
          </a:p>
        </p:txBody>
      </p:sp>
      <p:sp>
        <p:nvSpPr>
          <p:cNvPr id="9"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hasCustomPrompt="1"/>
          </p:nvPr>
        </p:nvSpPr>
        <p:spPr>
          <a:xfrm>
            <a:off x="539751" y="981075"/>
            <a:ext cx="4464298" cy="647700"/>
          </a:xfrm>
          <a:prstGeom prst="rect">
            <a:avLst/>
          </a:prstGeom>
        </p:spPr>
        <p:txBody>
          <a:bodyPr anchor="ctr" anchorCtr="0">
            <a:normAutofit/>
          </a:bodyPr>
          <a:lstStyle>
            <a:lvl1pPr>
              <a:defRPr sz="2000" cap="all" baseline="0"/>
            </a:lvl1pPr>
          </a:lstStyle>
          <a:p>
            <a:pPr lvl="0"/>
            <a:r>
              <a:rPr lang="fr-FR" dirty="0" smtClean="0"/>
              <a:t>Cliquez ici pour ajouter un titre</a:t>
            </a:r>
            <a:endParaRPr lang="fr-FR"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 3 visuels_CEA Tech">
    <p:spTree>
      <p:nvGrpSpPr>
        <p:cNvPr id="1" name=""/>
        <p:cNvGrpSpPr/>
        <p:nvPr/>
      </p:nvGrpSpPr>
      <p:grpSpPr>
        <a:xfrm>
          <a:off x="0" y="0"/>
          <a:ext cx="0" cy="0"/>
          <a:chOff x="0" y="0"/>
          <a:chExt cx="0" cy="0"/>
        </a:xfrm>
      </p:grpSpPr>
      <p:sp>
        <p:nvSpPr>
          <p:cNvPr id="15" name="Espace réservé du contenu 20"/>
          <p:cNvSpPr>
            <a:spLocks noGrp="1"/>
          </p:cNvSpPr>
          <p:nvPr>
            <p:ph sz="quarter" idx="21" hasCustomPrompt="1"/>
          </p:nvPr>
        </p:nvSpPr>
        <p:spPr>
          <a:xfrm>
            <a:off x="5148000" y="2016000"/>
            <a:ext cx="3492000" cy="1980000"/>
          </a:xfrm>
          <a:prstGeom prst="rect">
            <a:avLst/>
          </a:prstGeom>
          <a:solidFill>
            <a:srgbClr val="666666"/>
          </a:solidFill>
        </p:spPr>
        <p:txBody>
          <a:bodyPr anchor="ctr"/>
          <a:lstStyle>
            <a:lvl1pPr marL="0" indent="0" algn="ctr">
              <a:defRPr sz="1200">
                <a:solidFill>
                  <a:schemeClr val="bg1"/>
                </a:solidFill>
              </a:defRPr>
            </a:lvl1pPr>
          </a:lstStyle>
          <a:p>
            <a:r>
              <a:rPr lang="fr-FR" dirty="0" smtClean="0"/>
              <a:t>Visuel</a:t>
            </a:r>
            <a:endParaRPr lang="fr-FR" dirty="0"/>
          </a:p>
        </p:txBody>
      </p:sp>
      <p:sp>
        <p:nvSpPr>
          <p:cNvPr id="16" name="Espace réservé du contenu 20"/>
          <p:cNvSpPr>
            <a:spLocks noGrp="1"/>
          </p:cNvSpPr>
          <p:nvPr>
            <p:ph sz="quarter" idx="22" hasCustomPrompt="1"/>
          </p:nvPr>
        </p:nvSpPr>
        <p:spPr>
          <a:xfrm>
            <a:off x="5148000" y="3999600"/>
            <a:ext cx="1746000" cy="1695600"/>
          </a:xfrm>
          <a:prstGeom prst="rect">
            <a:avLst/>
          </a:prstGeom>
          <a:solidFill>
            <a:srgbClr val="808080"/>
          </a:solidFill>
        </p:spPr>
        <p:txBody>
          <a:bodyPr anchor="ctr"/>
          <a:lstStyle>
            <a:lvl1pPr marL="0" indent="0" algn="ctr">
              <a:defRPr sz="1200">
                <a:solidFill>
                  <a:schemeClr val="bg1"/>
                </a:solidFill>
              </a:defRPr>
            </a:lvl1pPr>
          </a:lstStyle>
          <a:p>
            <a:r>
              <a:rPr lang="fr-FR" dirty="0" smtClean="0"/>
              <a:t>Visuel</a:t>
            </a:r>
            <a:endParaRPr lang="fr-FR" dirty="0"/>
          </a:p>
        </p:txBody>
      </p:sp>
      <p:sp>
        <p:nvSpPr>
          <p:cNvPr id="17" name="Espace réservé du contenu 20"/>
          <p:cNvSpPr>
            <a:spLocks noGrp="1"/>
          </p:cNvSpPr>
          <p:nvPr>
            <p:ph sz="quarter" idx="23" hasCustomPrompt="1"/>
          </p:nvPr>
        </p:nvSpPr>
        <p:spPr>
          <a:xfrm>
            <a:off x="6894000" y="3999600"/>
            <a:ext cx="1746000" cy="1695600"/>
          </a:xfrm>
          <a:prstGeom prst="rect">
            <a:avLst/>
          </a:prstGeom>
          <a:solidFill>
            <a:srgbClr val="B2B2B2"/>
          </a:solidFill>
        </p:spPr>
        <p:txBody>
          <a:bodyPr anchor="ctr"/>
          <a:lstStyle>
            <a:lvl1pPr marL="0" indent="0" algn="ctr">
              <a:defRPr sz="1200">
                <a:solidFill>
                  <a:schemeClr val="bg1"/>
                </a:solidFill>
              </a:defRPr>
            </a:lvl1pPr>
          </a:lstStyle>
          <a:p>
            <a:r>
              <a:rPr lang="fr-FR" dirty="0" smtClean="0"/>
              <a:t>Visuel</a:t>
            </a:r>
            <a:endParaRPr lang="fr-FR" dirty="0"/>
          </a:p>
        </p:txBody>
      </p:sp>
      <p:sp>
        <p:nvSpPr>
          <p:cNvPr id="10" name="Espace réservé du pied de page 12"/>
          <p:cNvSpPr>
            <a:spLocks noGrp="1"/>
          </p:cNvSpPr>
          <p:nvPr>
            <p:ph type="ftr" sz="quarter" idx="16"/>
          </p:nvPr>
        </p:nvSpPr>
        <p:spPr>
          <a:xfrm>
            <a:off x="1331640" y="6569968"/>
            <a:ext cx="7812360" cy="288032"/>
          </a:xfrm>
          <a:prstGeom prst="rect">
            <a:avLst/>
          </a:prstGeom>
        </p:spPr>
        <p:txBody>
          <a:bodyPr/>
          <a:lstStyle>
            <a:lvl1pPr algn="r">
              <a:defRPr sz="1100" cap="none" baseline="0">
                <a:solidFill>
                  <a:schemeClr val="accent5"/>
                </a:solidFill>
              </a:defRPr>
            </a:lvl1pPr>
          </a:lstStyle>
          <a:p>
            <a:r>
              <a:rPr lang="fr-FR" smtClean="0"/>
              <a:t>IROS’2013, November 3 – 8  | 3</a:t>
            </a:r>
            <a:endParaRPr lang="fr-FR" dirty="0"/>
          </a:p>
        </p:txBody>
      </p:sp>
      <p:sp>
        <p:nvSpPr>
          <p:cNvPr id="11"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hasCustomPrompt="1"/>
          </p:nvPr>
        </p:nvSpPr>
        <p:spPr>
          <a:xfrm>
            <a:off x="539751" y="981075"/>
            <a:ext cx="4464298" cy="647700"/>
          </a:xfrm>
          <a:prstGeom prst="rect">
            <a:avLst/>
          </a:prstGeom>
        </p:spPr>
        <p:txBody>
          <a:bodyPr anchor="ctr" anchorCtr="0">
            <a:normAutofit/>
          </a:bodyPr>
          <a:lstStyle>
            <a:lvl1pPr>
              <a:defRPr sz="2000" cap="all" baseline="0"/>
            </a:lvl1pPr>
          </a:lstStyle>
          <a:p>
            <a:pPr lvl="0"/>
            <a:r>
              <a:rPr lang="fr-FR" dirty="0" smtClean="0"/>
              <a:t>Cliquez ici pour ajouter un titre</a:t>
            </a:r>
            <a:endParaRPr lang="fr-FR"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e graphiques_CEA Tech">
    <p:spTree>
      <p:nvGrpSpPr>
        <p:cNvPr id="1" name=""/>
        <p:cNvGrpSpPr/>
        <p:nvPr/>
      </p:nvGrpSpPr>
      <p:grpSpPr>
        <a:xfrm>
          <a:off x="0" y="0"/>
          <a:ext cx="0" cy="0"/>
          <a:chOff x="0" y="0"/>
          <a:chExt cx="0" cy="0"/>
        </a:xfrm>
      </p:grpSpPr>
      <p:sp>
        <p:nvSpPr>
          <p:cNvPr id="9" name="Espace réservé du contenu 20"/>
          <p:cNvSpPr>
            <a:spLocks noGrp="1"/>
          </p:cNvSpPr>
          <p:nvPr>
            <p:ph sz="quarter" idx="21" hasCustomPrompt="1"/>
          </p:nvPr>
        </p:nvSpPr>
        <p:spPr>
          <a:xfrm>
            <a:off x="576000" y="1458000"/>
            <a:ext cx="8064000" cy="1908000"/>
          </a:xfrm>
          <a:prstGeom prst="rect">
            <a:avLst/>
          </a:prstGeom>
          <a:solidFill>
            <a:srgbClr val="666666"/>
          </a:solidFill>
        </p:spPr>
        <p:txBody>
          <a:bodyPr anchor="ctr"/>
          <a:lstStyle>
            <a:lvl1pPr marL="0" indent="0" algn="ctr">
              <a:defRPr sz="1200">
                <a:solidFill>
                  <a:schemeClr val="bg1"/>
                </a:solidFill>
              </a:defRPr>
            </a:lvl1pPr>
          </a:lstStyle>
          <a:p>
            <a:r>
              <a:rPr lang="fr-FR" dirty="0" smtClean="0"/>
              <a:t>Visuel</a:t>
            </a:r>
            <a:endParaRPr lang="fr-FR" dirty="0"/>
          </a:p>
        </p:txBody>
      </p:sp>
      <p:sp>
        <p:nvSpPr>
          <p:cNvPr id="8" name="Espace réservé du pied de page 12"/>
          <p:cNvSpPr>
            <a:spLocks noGrp="1"/>
          </p:cNvSpPr>
          <p:nvPr>
            <p:ph type="ftr" sz="quarter" idx="16"/>
          </p:nvPr>
        </p:nvSpPr>
        <p:spPr>
          <a:xfrm>
            <a:off x="1331640" y="6569968"/>
            <a:ext cx="7812360" cy="288032"/>
          </a:xfrm>
          <a:prstGeom prst="rect">
            <a:avLst/>
          </a:prstGeom>
        </p:spPr>
        <p:txBody>
          <a:bodyPr/>
          <a:lstStyle>
            <a:lvl1pPr algn="r">
              <a:defRPr sz="1100" cap="none" baseline="0">
                <a:solidFill>
                  <a:schemeClr val="accent5"/>
                </a:solidFill>
              </a:defRPr>
            </a:lvl1pPr>
          </a:lstStyle>
          <a:p>
            <a:r>
              <a:rPr lang="fr-FR" smtClean="0"/>
              <a:t>IROS’2013, November 3 – 8  | 3</a:t>
            </a:r>
            <a:endParaRPr lang="fr-FR" dirty="0"/>
          </a:p>
        </p:txBody>
      </p:sp>
      <p:sp>
        <p:nvSpPr>
          <p:cNvPr id="10" name="Espace réservé du contenu 16"/>
          <p:cNvSpPr>
            <a:spLocks noGrp="1"/>
          </p:cNvSpPr>
          <p:nvPr>
            <p:ph sz="quarter" idx="18"/>
          </p:nvPr>
        </p:nvSpPr>
        <p:spPr>
          <a:xfrm>
            <a:off x="539750" y="4077072"/>
            <a:ext cx="8208963" cy="2232248"/>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2" name="Espace réservé du texte 3"/>
          <p:cNvSpPr>
            <a:spLocks noGrp="1"/>
          </p:cNvSpPr>
          <p:nvPr>
            <p:ph type="body" sz="quarter" idx="19" hasCustomPrompt="1"/>
          </p:nvPr>
        </p:nvSpPr>
        <p:spPr>
          <a:xfrm>
            <a:off x="539750" y="3429000"/>
            <a:ext cx="8208963" cy="647700"/>
          </a:xfrm>
          <a:prstGeom prst="rect">
            <a:avLst/>
          </a:prstGeom>
        </p:spPr>
        <p:txBody>
          <a:bodyPr anchor="ctr" anchorCtr="0">
            <a:normAutofit/>
          </a:bodyPr>
          <a:lstStyle>
            <a:lvl1pPr>
              <a:defRPr sz="2000" cap="all" baseline="0"/>
            </a:lvl1pPr>
          </a:lstStyle>
          <a:p>
            <a:pPr lvl="0"/>
            <a:r>
              <a:rPr lang="fr-FR" dirty="0" smtClean="0"/>
              <a:t>Cliquez ici pour ajouter un titre</a:t>
            </a:r>
            <a:endParaRPr lang="fr-FR"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3" name="Image 2" descr="carte.png"/>
          <p:cNvPicPr>
            <a:picLocks noChangeAspect="1"/>
          </p:cNvPicPr>
          <p:nvPr/>
        </p:nvPicPr>
        <p:blipFill>
          <a:blip r:embed="rId2" cstate="print"/>
          <a:stretch>
            <a:fillRect/>
          </a:stretch>
        </p:blipFill>
        <p:spPr>
          <a:xfrm>
            <a:off x="376486" y="846237"/>
            <a:ext cx="8460000" cy="4156911"/>
          </a:xfrm>
          <a:prstGeom prst="rect">
            <a:avLst/>
          </a:prstGeom>
        </p:spPr>
      </p:pic>
      <p:sp>
        <p:nvSpPr>
          <p:cNvPr id="4" name="Espace réservé du graphique 32"/>
          <p:cNvSpPr>
            <a:spLocks noGrp="1"/>
          </p:cNvSpPr>
          <p:nvPr>
            <p:ph type="chart" sz="quarter" idx="13" hasCustomPrompt="1"/>
          </p:nvPr>
        </p:nvSpPr>
        <p:spPr>
          <a:xfrm>
            <a:off x="899592" y="5157788"/>
            <a:ext cx="3240360" cy="863600"/>
          </a:xfrm>
          <a:prstGeom prst="rect">
            <a:avLst/>
          </a:prstGeom>
        </p:spPr>
        <p:txBody>
          <a:bodyPr anchor="ctr"/>
          <a:lstStyle>
            <a:lvl1pPr marL="0" indent="0" algn="ctr">
              <a:defRPr sz="1200"/>
            </a:lvl1pPr>
          </a:lstStyle>
          <a:p>
            <a:r>
              <a:rPr lang="fr-FR" dirty="0" smtClean="0"/>
              <a:t> Graphique</a:t>
            </a:r>
            <a:endParaRPr lang="fr-FR" dirty="0"/>
          </a:p>
        </p:txBody>
      </p:sp>
      <p:sp>
        <p:nvSpPr>
          <p:cNvPr id="5" name="Espace réservé du pied de page 12"/>
          <p:cNvSpPr>
            <a:spLocks noGrp="1"/>
          </p:cNvSpPr>
          <p:nvPr>
            <p:ph type="ftr" sz="quarter" idx="16"/>
          </p:nvPr>
        </p:nvSpPr>
        <p:spPr>
          <a:xfrm>
            <a:off x="1331640" y="6569968"/>
            <a:ext cx="7812360" cy="288032"/>
          </a:xfrm>
          <a:prstGeom prst="rect">
            <a:avLst/>
          </a:prstGeom>
        </p:spPr>
        <p:txBody>
          <a:bodyPr/>
          <a:lstStyle>
            <a:lvl1pPr algn="r">
              <a:defRPr sz="1100" cap="none" baseline="0">
                <a:solidFill>
                  <a:schemeClr val="accent5"/>
                </a:solidFill>
              </a:defRPr>
            </a:lvl1pPr>
          </a:lstStyle>
          <a:p>
            <a:r>
              <a:rPr lang="fr-FR" smtClean="0"/>
              <a:t>IROS’2013, November 3 – 8  | 3</a:t>
            </a:r>
            <a:endParaRPr lang="fr-FR" dirty="0"/>
          </a:p>
        </p:txBody>
      </p:sp>
    </p:spTree>
    <p:extLst>
      <p:ext uri="{BB962C8B-B14F-4D97-AF65-F5344CB8AC3E}">
        <p14:creationId xmlns:p14="http://schemas.microsoft.com/office/powerpoint/2010/main" val="30466348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9144000" cy="764704"/>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pic>
        <p:nvPicPr>
          <p:cNvPr id="8" name="Picture 2" descr="C:\Users\mp222957\Desktop\LOGO perso\LOGOS 2\List\List_vectoriel.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72064" y="223110"/>
            <a:ext cx="914136" cy="306000"/>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22644" y="188640"/>
            <a:ext cx="1421410" cy="376474"/>
          </a:xfrm>
          <a:prstGeom prst="rect">
            <a:avLst/>
          </a:prstGeom>
        </p:spPr>
      </p:pic>
      <p:sp>
        <p:nvSpPr>
          <p:cNvPr id="20" name="ZoneTexte 19"/>
          <p:cNvSpPr txBox="1"/>
          <p:nvPr/>
        </p:nvSpPr>
        <p:spPr>
          <a:xfrm>
            <a:off x="-2268760" y="0"/>
            <a:ext cx="2160240" cy="1938992"/>
          </a:xfrm>
          <a:prstGeom prst="rect">
            <a:avLst/>
          </a:prstGeom>
          <a:solidFill>
            <a:schemeClr val="bg1"/>
          </a:solidFill>
          <a:ln w="25400">
            <a:solidFill>
              <a:schemeClr val="accent6"/>
            </a:solidFill>
          </a:ln>
        </p:spPr>
        <p:txBody>
          <a:bodyPr wrap="square" rtlCol="0">
            <a:spAutoFit/>
          </a:bodyPr>
          <a:lstStyle/>
          <a:p>
            <a:pPr algn="ctr"/>
            <a:r>
              <a:rPr lang="fr-FR" sz="1200" b="1" dirty="0" smtClean="0"/>
              <a:t>Pour personnaliser « nom événement et auteur » :</a:t>
            </a:r>
          </a:p>
          <a:p>
            <a:pPr algn="ctr"/>
            <a:endParaRPr lang="fr-FR" sz="1200" dirty="0" smtClean="0"/>
          </a:p>
          <a:p>
            <a:pPr algn="ctr"/>
            <a:r>
              <a:rPr lang="fr-FR" sz="1200" dirty="0" smtClean="0"/>
              <a:t>« Insertion / En-tête et pied de page »</a:t>
            </a:r>
          </a:p>
          <a:p>
            <a:pPr algn="ctr"/>
            <a:endParaRPr lang="fr-FR" sz="1200" dirty="0" smtClean="0"/>
          </a:p>
          <a:p>
            <a:pPr algn="ctr"/>
            <a:r>
              <a:rPr lang="fr-FR" sz="1200" dirty="0" smtClean="0"/>
              <a:t>Personnaliser la zone de de pied de page</a:t>
            </a:r>
          </a:p>
          <a:p>
            <a:pPr algn="ctr"/>
            <a:endParaRPr lang="fr-FR" sz="1200" dirty="0" smtClean="0"/>
          </a:p>
          <a:p>
            <a:pPr algn="ctr"/>
            <a:r>
              <a:rPr lang="fr-FR" sz="1200" dirty="0" smtClean="0"/>
              <a:t>Cliquer sur appliquer partout</a:t>
            </a:r>
          </a:p>
        </p:txBody>
      </p:sp>
      <p:sp>
        <p:nvSpPr>
          <p:cNvPr id="27" name="Rectangle 26"/>
          <p:cNvSpPr/>
          <p:nvPr/>
        </p:nvSpPr>
        <p:spPr>
          <a:xfrm>
            <a:off x="0" y="6807121"/>
            <a:ext cx="9143997" cy="54000"/>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31" name="Espace réservé du pied de page 12"/>
          <p:cNvSpPr>
            <a:spLocks noGrp="1"/>
          </p:cNvSpPr>
          <p:nvPr>
            <p:ph type="ftr" sz="quarter" idx="3"/>
          </p:nvPr>
        </p:nvSpPr>
        <p:spPr>
          <a:xfrm>
            <a:off x="1" y="6569968"/>
            <a:ext cx="9143996" cy="288032"/>
          </a:xfrm>
          <a:prstGeom prst="rect">
            <a:avLst/>
          </a:prstGeom>
        </p:spPr>
        <p:txBody>
          <a:bodyPr/>
          <a:lstStyle>
            <a:lvl1pPr algn="r">
              <a:defRPr sz="1100" cap="none" baseline="0">
                <a:solidFill>
                  <a:schemeClr val="accent5"/>
                </a:solidFill>
              </a:defRPr>
            </a:lvl1pPr>
          </a:lstStyle>
          <a:p>
            <a:r>
              <a:rPr lang="fr-FR" smtClean="0"/>
              <a:t>IROS’2013, November 3 – 8  | 3</a:t>
            </a:r>
            <a:endParaRPr lang="fr-F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hf sldNum="0" hdr="0" dt="0"/>
  <p:txStyles>
    <p:titleStyle>
      <a:lvl1pPr algn="r" defTabSz="914400" rtl="0" eaLnBrk="1" latinLnBrk="0" hangingPunct="1">
        <a:spcBef>
          <a:spcPct val="0"/>
        </a:spcBef>
        <a:buNone/>
        <a:defRPr sz="2000" b="1" kern="1200" cap="all" baseline="0">
          <a:solidFill>
            <a:schemeClr val="bg1"/>
          </a:solidFill>
          <a:latin typeface="+mj-lt"/>
          <a:ea typeface="+mj-ea"/>
          <a:cs typeface="+mj-cs"/>
        </a:defRPr>
      </a:lvl1pPr>
    </p:titleStyle>
    <p:bodyStyle>
      <a:lvl1pPr marL="0" indent="0" algn="l" defTabSz="914400" rtl="0" eaLnBrk="1" latinLnBrk="0" hangingPunct="1">
        <a:lnSpc>
          <a:spcPct val="100000"/>
        </a:lnSpc>
        <a:spcBef>
          <a:spcPts val="0"/>
        </a:spcBef>
        <a:spcAft>
          <a:spcPts val="400"/>
        </a:spcAft>
        <a:buFont typeface="Arial" pitchFamily="34" charset="0"/>
        <a:buNone/>
        <a:defRPr sz="2400" b="1" kern="1200">
          <a:solidFill>
            <a:schemeClr val="tx2"/>
          </a:solidFill>
          <a:latin typeface="+mn-lt"/>
          <a:ea typeface="+mn-ea"/>
          <a:cs typeface="+mn-cs"/>
        </a:defRPr>
      </a:lvl1pPr>
      <a:lvl2pPr marL="360363" indent="-360363" algn="l" defTabSz="914400" rtl="0" eaLnBrk="1" latinLnBrk="0" hangingPunct="1">
        <a:lnSpc>
          <a:spcPct val="100000"/>
        </a:lnSpc>
        <a:spcBef>
          <a:spcPts val="0"/>
        </a:spcBef>
        <a:buSzPct val="100000"/>
        <a:buFont typeface="Arial" pitchFamily="34" charset="0"/>
        <a:buChar char="•"/>
        <a:defRPr sz="2000" kern="1200">
          <a:solidFill>
            <a:schemeClr val="accent5"/>
          </a:solidFill>
          <a:latin typeface="+mn-lt"/>
          <a:ea typeface="+mn-ea"/>
          <a:cs typeface="+mn-cs"/>
        </a:defRPr>
      </a:lvl2pPr>
      <a:lvl3pPr marL="647700" indent="-285750" algn="l" defTabSz="914400" rtl="0" eaLnBrk="1" latinLnBrk="0" hangingPunct="1">
        <a:lnSpc>
          <a:spcPct val="100000"/>
        </a:lnSpc>
        <a:spcBef>
          <a:spcPts val="0"/>
        </a:spcBef>
        <a:buSzPct val="75000"/>
        <a:buFont typeface="Arial" pitchFamily="34" charset="0"/>
        <a:buChar char="•"/>
        <a:defRPr sz="1800" kern="1200">
          <a:solidFill>
            <a:schemeClr val="accent5"/>
          </a:solidFill>
          <a:latin typeface="+mn-lt"/>
          <a:ea typeface="+mn-ea"/>
          <a:cs typeface="+mn-cs"/>
        </a:defRPr>
      </a:lvl3pPr>
      <a:lvl4pPr marL="1009650" indent="-238125" algn="l" defTabSz="914400" rtl="0" eaLnBrk="1" latinLnBrk="0" hangingPunct="1">
        <a:lnSpc>
          <a:spcPts val="2000"/>
        </a:lnSpc>
        <a:spcBef>
          <a:spcPts val="0"/>
        </a:spcBef>
        <a:buClr>
          <a:srgbClr val="666666"/>
        </a:buClr>
        <a:buSzPct val="36000"/>
        <a:buFontTx/>
        <a:buBlip>
          <a:blip r:embed="rId14"/>
        </a:buBlip>
        <a:defRPr sz="1600" kern="1200">
          <a:solidFill>
            <a:srgbClr val="666666"/>
          </a:solidFill>
          <a:latin typeface="+mn-lt"/>
          <a:ea typeface="+mn-ea"/>
          <a:cs typeface="+mn-cs"/>
        </a:defRPr>
      </a:lvl4pPr>
      <a:lvl5pPr marL="1133475" indent="-114300" algn="l" defTabSz="914400" rtl="0" eaLnBrk="1" latinLnBrk="0" hangingPunct="1">
        <a:lnSpc>
          <a:spcPts val="2000"/>
        </a:lnSpc>
        <a:spcBef>
          <a:spcPts val="0"/>
        </a:spcBef>
        <a:buClr>
          <a:srgbClr val="666666"/>
        </a:buClr>
        <a:buFont typeface="Arial" pitchFamily="34" charset="0"/>
        <a:buChar char="-"/>
        <a:defRPr sz="1600" kern="1200">
          <a:solidFill>
            <a:srgbClr val="66666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png"/><Relationship Id="rId7"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jpeg"/><Relationship Id="rId7" Type="http://schemas.openxmlformats.org/officeDocument/2006/relationships/image" Target="../media/image17.png"/><Relationship Id="rId12" Type="http://schemas.openxmlformats.org/officeDocument/2006/relationships/image" Target="../media/image38.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34.emf"/><Relationship Id="rId11" Type="http://schemas.openxmlformats.org/officeDocument/2006/relationships/image" Target="../media/image28.png"/><Relationship Id="rId5" Type="http://schemas.openxmlformats.org/officeDocument/2006/relationships/image" Target="../media/image33.png"/><Relationship Id="rId10" Type="http://schemas.openxmlformats.org/officeDocument/2006/relationships/image" Target="../media/image37.png"/><Relationship Id="rId4" Type="http://schemas.openxmlformats.org/officeDocument/2006/relationships/image" Target="../media/image21.pn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059833" y="1340768"/>
            <a:ext cx="5904655" cy="2016224"/>
          </a:xfrm>
          <a:solidFill>
            <a:schemeClr val="bg2"/>
          </a:solidFill>
        </p:spPr>
        <p:txBody>
          <a:bodyPr/>
          <a:lstStyle/>
          <a:p>
            <a:r>
              <a:rPr lang="en-US" dirty="0" smtClean="0"/>
              <a:t>Model-Driven </a:t>
            </a:r>
            <a:r>
              <a:rPr lang="en-US" dirty="0"/>
              <a:t>Safety </a:t>
            </a:r>
            <a:r>
              <a:rPr lang="en-US" dirty="0" smtClean="0"/>
              <a:t>Assessment for robotic systems</a:t>
            </a:r>
            <a:endParaRPr lang="fr-FR" dirty="0"/>
          </a:p>
        </p:txBody>
      </p:sp>
      <p:sp>
        <p:nvSpPr>
          <p:cNvPr id="4" name="Espace réservé pour une image  3"/>
          <p:cNvSpPr>
            <a:spLocks noGrp="1"/>
          </p:cNvSpPr>
          <p:nvPr>
            <p:ph type="pic" sz="quarter" idx="14"/>
          </p:nvPr>
        </p:nvSpPr>
        <p:spPr>
          <a:xfrm>
            <a:off x="2843808" y="4051822"/>
            <a:ext cx="2088232" cy="2124000"/>
          </a:xfrm>
          <a:solidFill>
            <a:schemeClr val="bg1">
              <a:lumMod val="85000"/>
            </a:schemeClr>
          </a:solidFill>
        </p:spPr>
      </p:sp>
      <p:sp>
        <p:nvSpPr>
          <p:cNvPr id="5" name="Espace réservé pour une image  4"/>
          <p:cNvSpPr>
            <a:spLocks noGrp="1"/>
          </p:cNvSpPr>
          <p:nvPr>
            <p:ph type="pic" sz="quarter" idx="23"/>
          </p:nvPr>
        </p:nvSpPr>
        <p:spPr>
          <a:solidFill>
            <a:schemeClr val="bg1">
              <a:lumMod val="85000"/>
            </a:schemeClr>
          </a:solidFill>
        </p:spPr>
      </p:sp>
      <p:pic>
        <p:nvPicPr>
          <p:cNvPr id="29" name="Image 28"/>
          <p:cNvPicPr>
            <a:picLocks noChangeAspect="1"/>
          </p:cNvPicPr>
          <p:nvPr/>
        </p:nvPicPr>
        <p:blipFill rotWithShape="1">
          <a:blip r:embed="rId3" cstate="print">
            <a:extLst>
              <a:ext uri="{28A0092B-C50C-407E-A947-70E740481C1C}">
                <a14:useLocalDpi xmlns:a14="http://schemas.microsoft.com/office/drawing/2010/main" val="0"/>
              </a:ext>
            </a:extLst>
          </a:blip>
          <a:srcRect r="6376"/>
          <a:stretch/>
        </p:blipFill>
        <p:spPr>
          <a:xfrm>
            <a:off x="2842108" y="4005064"/>
            <a:ext cx="2089933" cy="2160240"/>
          </a:xfrm>
          <a:prstGeom prst="rect">
            <a:avLst/>
          </a:prstGeom>
          <a:noFill/>
          <a:ln>
            <a:noFill/>
          </a:ln>
        </p:spPr>
        <p:style>
          <a:lnRef idx="1">
            <a:schemeClr val="accent6"/>
          </a:lnRef>
          <a:fillRef idx="2">
            <a:schemeClr val="accent6"/>
          </a:fillRef>
          <a:effectRef idx="1">
            <a:schemeClr val="accent6"/>
          </a:effectRef>
          <a:fontRef idx="minor">
            <a:schemeClr val="dk1"/>
          </a:fontRef>
        </p:style>
      </p:pic>
      <p:pic>
        <p:nvPicPr>
          <p:cNvPr id="31" name="Imag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2071" y="4051319"/>
            <a:ext cx="2078201" cy="2113985"/>
          </a:xfrm>
          <a:prstGeom prst="rect">
            <a:avLst/>
          </a:prstGeom>
          <a:ln>
            <a:noFill/>
          </a:ln>
        </p:spPr>
        <p:style>
          <a:lnRef idx="1">
            <a:schemeClr val="accent6"/>
          </a:lnRef>
          <a:fillRef idx="2">
            <a:schemeClr val="accent6"/>
          </a:fillRef>
          <a:effectRef idx="1">
            <a:schemeClr val="accent6"/>
          </a:effectRef>
          <a:fontRef idx="minor">
            <a:schemeClr val="dk1"/>
          </a:fontRef>
        </p:style>
      </p:pic>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80312" y="2975095"/>
            <a:ext cx="1512168" cy="3190209"/>
          </a:xfrm>
          <a:prstGeom prst="rect">
            <a:avLst/>
          </a:prstGeom>
        </p:spPr>
      </p:pic>
      <p:pic>
        <p:nvPicPr>
          <p:cNvPr id="15" name="Picture 8"/>
          <p:cNvPicPr>
            <a:picLocks noChangeAspect="1" noChangeArrowheads="1"/>
          </p:cNvPicPr>
          <p:nvPr/>
        </p:nvPicPr>
        <p:blipFill>
          <a:blip r:embed="rId6" cstate="print"/>
          <a:srcRect/>
          <a:stretch>
            <a:fillRect/>
          </a:stretch>
        </p:blipFill>
        <p:spPr bwMode="auto">
          <a:xfrm>
            <a:off x="6013535" y="5385771"/>
            <a:ext cx="1008112" cy="796918"/>
          </a:xfrm>
          <a:prstGeom prst="rect">
            <a:avLst/>
          </a:prstGeom>
          <a:noFill/>
          <a:ln w="9525">
            <a:noFill/>
            <a:miter lim="800000"/>
            <a:headEnd/>
            <a:tailEnd/>
          </a:ln>
          <a:effectLst/>
        </p:spPr>
      </p:pic>
      <p:pic>
        <p:nvPicPr>
          <p:cNvPr id="3" name="Imag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68144" y="5301207"/>
            <a:ext cx="302527" cy="302527"/>
          </a:xfrm>
          <a:prstGeom prst="rect">
            <a:avLst/>
          </a:prstGeom>
        </p:spPr>
      </p:pic>
      <p:pic>
        <p:nvPicPr>
          <p:cNvPr id="12" name="Imag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9311" y="2975095"/>
            <a:ext cx="1236766" cy="520743"/>
          </a:xfrm>
          <a:prstGeom prst="rect">
            <a:avLst/>
          </a:prstGeom>
        </p:spPr>
      </p:pic>
      <p:sp>
        <p:nvSpPr>
          <p:cNvPr id="14" name="ZoneTexte 13"/>
          <p:cNvSpPr txBox="1"/>
          <p:nvPr/>
        </p:nvSpPr>
        <p:spPr>
          <a:xfrm rot="16200000">
            <a:off x="7445560" y="5515988"/>
            <a:ext cx="728084" cy="138499"/>
          </a:xfrm>
          <a:prstGeom prst="rect">
            <a:avLst/>
          </a:prstGeom>
          <a:noFill/>
        </p:spPr>
        <p:txBody>
          <a:bodyPr wrap="none" rtlCol="0">
            <a:spAutoFit/>
          </a:bodyPr>
          <a:lstStyle/>
          <a:p>
            <a:r>
              <a:rPr lang="fr-FR" sz="300" dirty="0" err="1" smtClean="0">
                <a:solidFill>
                  <a:schemeClr val="bg1">
                    <a:lumMod val="50000"/>
                  </a:schemeClr>
                </a:solidFill>
              </a:rPr>
              <a:t>Aldebaran</a:t>
            </a:r>
            <a:r>
              <a:rPr lang="fr-FR" sz="300" dirty="0" smtClean="0">
                <a:solidFill>
                  <a:schemeClr val="bg1">
                    <a:lumMod val="50000"/>
                  </a:schemeClr>
                </a:solidFill>
              </a:rPr>
              <a:t> </a:t>
            </a:r>
            <a:r>
              <a:rPr lang="fr-FR" sz="300" dirty="0" err="1" smtClean="0">
                <a:solidFill>
                  <a:schemeClr val="bg1">
                    <a:lumMod val="50000"/>
                  </a:schemeClr>
                </a:solidFill>
              </a:rPr>
              <a:t>Robotics</a:t>
            </a:r>
            <a:r>
              <a:rPr lang="fr-FR" sz="300" dirty="0" smtClean="0">
                <a:solidFill>
                  <a:schemeClr val="bg1">
                    <a:lumMod val="50000"/>
                  </a:schemeClr>
                </a:solidFill>
              </a:rPr>
              <a:t> </a:t>
            </a:r>
            <a:r>
              <a:rPr lang="fr-FR" sz="300" dirty="0" err="1" smtClean="0">
                <a:solidFill>
                  <a:schemeClr val="bg1">
                    <a:lumMod val="50000"/>
                  </a:schemeClr>
                </a:solidFill>
              </a:rPr>
              <a:t>Copyrignt</a:t>
            </a:r>
            <a:r>
              <a:rPr lang="fr-FR" sz="300" dirty="0" smtClean="0">
                <a:solidFill>
                  <a:schemeClr val="bg1">
                    <a:lumMod val="50000"/>
                  </a:schemeClr>
                </a:solidFill>
              </a:rPr>
              <a:t> ©</a:t>
            </a:r>
            <a:endParaRPr lang="fr-FR" sz="300" dirty="0">
              <a:solidFill>
                <a:schemeClr val="bg1">
                  <a:lumMod val="50000"/>
                </a:schemeClr>
              </a:solidFill>
            </a:endParaRPr>
          </a:p>
        </p:txBody>
      </p:sp>
      <p:pic>
        <p:nvPicPr>
          <p:cNvPr id="17"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7096" y="3735127"/>
            <a:ext cx="66662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descr="http://www.formalmind.com/sites/default/files/blog/sysml-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35696" y="2204864"/>
            <a:ext cx="666628" cy="38984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2"/>
          <p:cNvPicPr>
            <a:picLocks noChangeAspect="1" noChangeArrowheads="1"/>
          </p:cNvPicPr>
          <p:nvPr/>
        </p:nvPicPr>
        <p:blipFill>
          <a:blip r:embed="rId11" cstate="print"/>
          <a:srcRect/>
          <a:stretch>
            <a:fillRect/>
          </a:stretch>
        </p:blipFill>
        <p:spPr bwMode="auto">
          <a:xfrm>
            <a:off x="1359228" y="4222859"/>
            <a:ext cx="746165" cy="304838"/>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6" name="AutoShape 2" descr="data:image/jpeg;base64,/9j/4AAQSkZJRgABAQAAAQABAAD/2wCEAAkGBw8QEBUUEBIQFRQXFBUUFhQUFRUUFRUWFBcYFhcWFBYYHCghGRolHBQXITEhJSkrLi4uGB8zODMsOCgtLisBCgoKDg0OGhAQGiwlHCQtLCw0LCwuLCwvLy4tLDAsLC00LCwsLCwsLCwwLCwsLCwsLCwsLCwvLSwsLCwsLCwuLP/AABEIALABHgMBEQACEQEDEQH/xAAcAAEAAgMBAQEAAAAAAAAAAAAABQYBBAcDAgj/xABHEAABAwIDBAYECgcHBQAAAAABAAIDBBEFEiEGMUFREyJhcYGRBzJSoRQjM0JicqKxssE0NUNjc5LCFSRTgoOE0RZUw9Lw/8QAGwEBAQADAQEBAAAAAAAAAAAAAAECBQYEAwf/xAA4EQEAAQICBgcHAwMFAAAAAAAAAQIDBBEFEhMhMUFRYXGhsdHwBiIygZHB4RQj8UJSYhUkMzRy/9oADAMBAAIRAxEAPwDuKAgICAgICAgICAgICAgICAgICAgICAgICAgICAgICAgICAgICAgICAgICAgICAgICAgICAgICAgICAgICAgICAgICAgICAgICAgICAgICAgICAgICAgICAgICAgICAgIME2QQtdtNTx6NJkP0PV/mOnldau/pfD2t0TrT1efD6Zpmhaja6c+oyNg7buPnoPctVc07en4KYjv8kzaEm0FW7fKfANH3BeOrSuLn+vujyTN5/2zVf40nmsP9RxX98jZptpaph1eHjk5o+8WK+9rTGKonfOfbHlkZysWH7SslHqOzjXICCXDiWXtm5238rroMDpK1ip1J92ron7STXlGeTfwzF6epB6GQOI9ZurXt4dZjrEa9i2lduqj4oYWsRbu/BOfj9G8sH2EBAQEBAQEBAQEBAQEBAQEBAQEBAQEBAQEBB41VSyJhe82aBcn8h2r53btNqia65yiBQ8ZxuWoJGrY+DBx7Xcz7lx+N0jcxMzEbqOjz9ZMJnNFLXDKDQ/tqkzZPhFPmvbL0rL35WvvXp/R4jV1tnVl2SN5eYZQZa4gggkEG4I0II3EKxMxOccRs4w97ejr4OrIHdHNYaF9tHEcnDQ9tuOq/RNDY2MZh9WvjG714tRj7c2a4xFvdPCfXXwn5L3gGLsq4RIzQ7nt4scN47uIPIhfS7bm3VlLZ4bEU37cVx846JSK+b7iAgICAgICAgICAgICAgICAgICAgIK7j23OF0JIqKqIPG+Nl5ZB3sZcjxsgoWLenSEXFJRyv8ApTPbEO8NbmJHfZBUMR9MWMy36N1PAOHRRBzgO+UuHu8kFdr9tsWluZK+r52ZIYh5RZQqrrtPSSUtLDTSvkfKGiWoc9znuM8guWkuN7MaQ0di5fTmJmq5FmOEb57f48WEvhaFBBG7RYc+ppnxMfkLra62NiCWutwNrH89y9eCxFOHvU3KoziPWfbA5+3YOuJsRABzzm3kG39y6WdN4XLPf9Pyy1odEwSgNNTxxF5fkbbMeOpNgOAF7AcgFy+Kv7e9VciMs+Xrn09bFvLzggkMOZ0kFVFvzQF4H04jmb7z7l0Xs5emjETTynf9vu+GJo17NdPV3xwQuymNmknDifi32bIOzg7vbe/dccV3V+1tKcubn8Fidhcz/pnj5/J19pBFxqOa1DqmUBAQEBAQEBAQEBAQEBAQEBAQEHPtsPSxQURdHB/ephoWxuAiYeT5dRfsaCdNbIOO7S+kPFK+4kndHGf2MF4mW5OIOZ/c4kdiqqoABuQZQEG3gwaamDP6vTw5r7svSNvfstdB3vH7/Cpb7858uHusuH0ln+qrz6XzaC8IwgygIMIMoCCV2Z+XI4GOQHuyrb6En/dR2Sk8FGZuHcv0uXG08HT/AEeYr01OYnHrw2aO2M+p5WLe4DmtZi7erVrRzdHou/r2tSeNPhy8lrXlbMQEBAQEBAQEBAQEBAQEBAQR+O41TUMDpqqRscbdLne4nc1jRq5x5BB+fNvPSZV4kXRRZoKU3HRg9eUfvnDgfYGmuubeqKIAisoCAgIMOFxZB3bAMZbi1K2VhBq42NZUxfPcW6Cdg4tdpu3buC0Gl9H1XJ21uN/OOnrYTDK5hGUBAQYQZQEElgr8gnk9imld42Fgt77P0a2K+XjMPleq1LdVXREqUAv0VyUJvY3EOgrIyT1Xnondz7Afay+9fDEUa1uere9mAu7O/T0Tu+v5ydeWpdSICAgICAgICAgICDBKD5jka4XaQRzBB+5SmqKoziR9qggidqNoqfDqZ09Q6zRo1o9eR5vlYwcXGx7gCTYAlB+ZNsNqanFKjpag2AuIogTkiaeDebjpd289gAAqoNAQYJtvQT2B7GYnW2NNSTOYbWkcBFGQeIfIQHD6t0F5wr0G1j9amqgi+jE10xt3uyAHz8VEWug9CWFs+Vkq5TyL2sb4CNoPvQTdN6LsDj3UbXfxJJZPc95CCToti8Lhe18NHTxvabtexga9p3XDhqEG3iGBU82rm2d7TdD48D4heHE6Ow9+c6qd/TG6fz80yQs+xx+ZKO5zfzB/Jau5oH+yv6x68EyaM+ytU0XHRv7GuN/tALx3NC4mmM4ynsnziDKUK5pBIIII0IOhBHAhamYmJynijCgIMINuaTosPndxlfHC3w67/srrvZexnNVz1u/l4dI3NXDz15R59ypLtHOFzw0PA8iidjuGGVXTQxye2xr/AOYA2Wkrp1aph2NqvaUU19MRLZWL6CAgICAgICAgICD5fexsATwBNhftNjZSc8t3EUaTZysjOZgBPOJ9iO69iuTq0VjLU69GWf8AjOXkwybeF7Ryxv6OqBtuzEWe36w4j3969OE0tct17PEx88spjt9fVYlaaqrjijdLI9rY2NL3PJ6oa0XLieVl0kTmyfl/0gbXy4rVGQ5mwsu2CM/NYTq5w9t1gTy0HC5qqygAcBvOgA3kncAOaDoeyXoixCss+p/ukJ164zTuHZF8zveQR7JUR1/Zr0d4XQWMcAkkH7aa0sl+bbizD9UBBa0BAQEBAQEBBQ9r2tFUbcWNLu/UfcAuR01FMYnd0RmxnihFqEEBA2vlydDTD9kzM/8Aiy9Yg9wt5r9N0Phf0+GpiePrPvaHSl3WuRbjl4z+PFXVtWsEHWdhJs1BFf5udv8AK91vdZanExldl02jqtbD0/OO9YF8HuEBAQRE20lKxxaXOu0lp6rt4Nj9yJm+RtRSe27+R3/CZGaTpaqOVuaNwcOY+48iivmtrYoW5pXBo4cSewAalBFf9V0t/wBp35dPvurkmaWo6yOZuaNwcN2nA8iDqCorXrMZp4X5JH2dYG2V537tQLIPCu2iponlhLnOGhyi9jyJ5ombcoMQinbmide28biO8FFfOJ4bFUNs8a8HD1m9x/JebE4S1iKdWuPnzhJhxf0vY5UQ08eH3GXO4yPB9ZseR8cZ5D4xrrdjO1fDR0V26arFfGjn0xPDwkhyZbFkmNltmKvEpuipWXtbPI64jiB4vdbyAuTY2GhsHc9g9k8Jw54a13T1ly0zSRuuHC+YRAi0Y0OoNzxJUTNb4cep3zCJhLnEkXA6twCTrx3cEM32zGqcy9EH9fMWWyv9YXBF7W4INyeZrGlzjZrQSTqbAanQINagxSCckROzEWJ6rhv7wOSBiGKwQfKOsTqGgEuPgNw7Sg0ItqqUmxL29pbp7rpkmaaY8OALSCCLgjUEHiCivpAQedRO2Nhe82a0XJWFy5Tbpmuqd0DmlfVGaV0h3uN7chuA8AAFwmJvTeu1XJ5+oYPBfAYQb2FBjS6aT5OFvSO+k79mwdpdbyW20Ng5xOJjop3+Xn8nzu3It0TXVwhVKmodK9z3m7nOLnd7jfTsX6XERTGUOTrrmuqaquMvJVBB1D0cH+5f6r/yK1eL/wCR0ei/+v8AOVpXmbEQEBBzwQtfWlrhdrp3AjUXBeeIVYrRUbLUrmkMa5h4ODnOse0OJuFM1yV3Zmd8NUGHc4mNw4XF7eRHvKqQkdpsOqZ6gZWOLA1rQbiwvq42J7fciylqvBqVsDh0bBZh69hmFhvzb1BA7DyHpnt4GO5HaHAD8RVkh4bYG1UfqN/NISU/BszT9EGvaS8jrPub5jvI1tv/APipmuSvbPSugrAwne50Tu0i4H2gFUhcsXxCOlp5Z5TZkUbpHc7MBNh26WUZPyTimKzVUskkziXSSumcN4Dn8G8gAA0djRyU1Yz1ufBU9sBsRPi01m3ZTsI6Wa27jkjv60hHgAbngDkP0ngWC09DA2CmjDI28BvcTvc873OPElRFIMT31TmsNnOlkaDyDi4E+RKrFbcO2bhhe14dIXNvvIsbgg6W3a81FyVyk/WP+4k/E5VOa4Y3+jTfw3/hKjJXdhvXl+q37yrKQ0CGy15E56pme03NtG3DRflo0InNP4/gTHxfERMEgItkDWXG4g7gefgizDY2YppooMkzcpDzlFweqbHgTxLlCEuiiCjbUYx0z+jYfi2nUj57hx7hw8+S5PS2P21eyon3Y758o9cmMyglpkEBoJNgCSdABvJPBWImZygY2nqRG1tKwjqHPMRxlI0bfk0ad/aF+kaFwEYWxGfxTx9d38tHpPEa1Wyp4Rx7fx49iurctUICDqfo8ZahafafIftZf6Vq8XP7jpNFxlh47Z8VmXmbAQEBBz2OQNriXEACocSToAM53qsVvqcepWNJ6VjuTWHMSeWii5qps7E6arD7bnOkdyF7295HvVSEztFtA+J/RQgZgBmcRcgnUBo52I570WZa/wDYVVM3NUzEC2bJfMdOz1Wnuuhk1tiPl3fwj+JqSQ89rv0v/Kz80hJXpRk58f1hp/3X/l1VY82l6fcY6Kgjp2nrVEouP3cNnu+30Q8Soycd2K2XmxSqbBFdrR1pZbXEUfE9rjuaOJ7ASKr9RYJhMFHAyCnYGRsFgOJ4lzjxcTqTxJURvIKHhn6x/wBaX+tVjzXxRkoVJ+sf9xJ+JyrHmuGN/o038N/4SoyV3Yb15fqt+8qykN7HNmhM4yRuDXneD6rjz03HzQyQjn19Fa5cGXsLnPGewez7iiLZgeJipizWs4HK4cLjXTsIKjJIIIDazFeiZ0bD13jU+yzcT3nd5rT6Xxuxt7Omfeq7o9cEmVIXJMRBhBuMnFLF05tnN2wNPFw0dIR7Lb+dl03s/o3a17euPdjh67o+fQ8mMxOwt5x8U8PP5Kk5xJuSSSbknUkneSeJXeOZ7WEBARHY9lKfo6KBu49GHEdr+ufe5ae/VncmXWYOjUsUR1eO9LL5PSICAg506ASVjmEkB072kjfq87lWKxt2Qg4vm82/+qZrkmaGhigbliaGjjxJPMk71FUrHrxVxcRez2SDtAsfyI8FWKfrtooXRlsJc+R4ytaGuBBdprccLouaB2TrGRT9e/WbkFhfrFzbX8klIZ2x/ST9Rv5pBKch2ohEfxmcStFnMym5cNDY7hrzTJc0Hs3A6erzkaAmRx4XN7faPuKJDnXp1qn1GKxU8YLiyGNjWDUmWd5Nh2kdEFGTrXo82TZhdG2LQzPs+d4+dIRuB9hu4ee8lBZ0BBQ8M/WP+tL/AFqsea+KMnP6mT4PXOc4HSYvI45XHNp4OVYpvF9oYZIXMhzPc9pHqkZRa7ib8hfci5tXYb15fqt+8pJDXpq99PWuEz5Mgc8EEuIAdq12Xlu8Cgk9osap307mMeHudawANhYg3J4bkJl9bFU7mwucRYPd1e0AWv538kkhOVlS2KNz37mi5/IDtJ0XyvXabVE11cIVzWtqnTSOe/e437hwA7ANFwmIv1Xrk3KuM+smDxXxBBsUsLSC+UlsTNXu4nkxnNx3DzWy0bo+vGXYpj4Y4z9vXB87lym3TNVXCEDi2IOqJC9wygANYwbmMHqtH/PEkr9Ls2abNEUU8IcxiL9V6ua6v4hpL6viICDZw6jM80cQ+e9re4E9Y+AufBY11atM1dDO1b2lcUdM/wAu3taALDcNAtI7FlAQEBBz+m/WH+4d+MqsXQFGQg1K/DoZwBKwOtuOoI7iNUHnQ4NTwuzRsAd7RJcR3XOnggHB6bpOk6Jua+a+o133te17oKltl+kn6jfzVhjK11mCU0zsz2dbiQS0nvsdVGWTao6OOFuWNoaOzj2knUnvQc52Z2d+E7QV9fKLshlEMN+MrYWMc7/K0WHa88Qg6agICDTjwqna/OI2h9yc2t7nefeUG4g0q/CoJ7GVgJGgIJBtyuN4QfNJg9PEHBkY6wLXE3JIO8XOtuxB60eHwwkmNgbffbjZB812GQT/ACrA4jcdQe641sg1odnKRpv0d/rOc4eRNiiZJQC25FVHbPEbuELTo2zn959UeA18RyXNabxWcxYp5b5+0ff6MZVhc+gg9qOmdK8MbvJ3ncBxJ7ANV9sPYqv3It0cZEZj+JNlcI4fkI7hn7x250ru08OQ5ar9O0fgqMJZiimHN43FbavKPhjh19fl1Ile54hAQEFz9GuGZ5XzuGkYyN+u4da3c38a8eMrypinpbXRNnWrm5PLdHbP48XRlrm/EBAQEEYzAacS9KGuz5i++Y2zE33ImSTRRAQEBBFYjgME787897AaGwsPBEySqKIPGlpmRAhgsC97z2ukcXuPiXFB7ICAgICAgICAgIPCtqWxRue7c0E9/IeJ0XyvXabVuq5VwiBzOeVz3FztS4knvOq4K5cquVzXVxnewfCwBB74hN8GpNNJKi7RzbC31z/mNh3LtPZrA5UzfqjfPDs/PH6NdpK/s7epHGrw5+SqrrnPiAgIPSnhdI9rGC7nENaOZO5SZiIzlaaZqqimnjLs2B4a2lgZE3XKOsfacdXO87+Flprlc11TU63D2Ys24ojl482+sH2EBAQEBAQEBAQEBAQEBAQEBAQEBAQEBAQVfbass1kQ49d3cNGjxN/5VoNOYjKimzHPfPZHDv8ABjKoLmUEHtR05lkawb3ODe6+8+A1X2sWpu3Kbcc5EbtTWCWqfl9RloWDkyPq6dl8x8V+qYW1Fq1TTDmMbd2l+qeUbvp+c0SvQ8ogICDoXo+2fyD4TKOs4fFA8Gne/vI0HZ3rX4q9n7kfNvNGYTVjbVcZ4efz8O1d14m4EBAQEBAQEBAQEBAQEBAQEBAQEBAQEBAQEHOcfqulqZHcAco7m6e83PiuI0le2uJqnlG76MJR68IIJLBH9H0s3+DDI8fXIs0e8reaAsbTFZzyjx3eGb53bmzt1V9ETKlBfozkRFEGUFq2L2XNQ4TTN+JB6rT+1I/oHHnu5ryYi/qe7Tx8GywGC2s7SuPd8fx4unBa10QgICAgICAgICAgICAgICAgICAgICAgICAg16+fo4nv9ljiO8DT3r5X7mztVV9ETJLmK/P2Agwg3ZTkw6oPF74Y/JwcfcSuu9l7e+qvr8I/LxaRqyw9XXlHeqC7RzYgFEXLZTY10tpaoFse9sZ0c/td7Lezeewb/HfxMU+7RxbbB6Omv37sbujp7ep0VjQAAAAALADQADcAFrm+iMt0PpFEBAQEBAQEBAQEBAQEBAQEBAQEBAQEBAQEENtbLlpXD2i1vvufcCtZpevVwtXXlHekqCuNYsoCDYxU2wwdtYB5RE/ku29l4/aqnrn7NbpWcrEf+vtKqLrGgbmGYXPUuywsLjxO5rfrOOg+9YV3KaIzql9bNi5enKiM/B0TZzY2Gms+a0so1GnUYfog7z9I+AC197E1V7o3Q32F0dRa96vfV3R2efgtK8rYiAgICAgICAgICAgICAgICAgICAgICAgICAgIK5tw74lg/eX8mu/5Wk07P7FMf5faWMqYuVQQYQTTsEqKmgEbG5XfCc4z3YMvR5b6i5FzwXbezszYtVbSJjfPLsePHYeu/bimnjnn3S2sJ2AhZZ1S8yH2G3YzxPrO93ct3cxlU7qYyfCxoqinfcnPq4R5+uC3U9OyNobG1rWjc1oAA8AvJMzM5y2lNNNMZUxlD1UZCAgICAgICAgICAgICAgICAgICAgICAgICAgICCMxzCfhTWtz5Mrr+rmvpbmF4cfgv1VEU62WU58M0mM0ZHsdH86V57g0ffdeCnQNrnXPd+U1W3DstSt3te76zj/TZemjQ+Fp4xM9s+WS5JOmoYY/k42N7Q0A+e9e63h7Vr4KYjshcmwvsCAgICAgICAgICAgICAgICAgICAgICAgICAgICAgICAgICAgICAgICAgICAgI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 name="Image 1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07976" y="2204864"/>
            <a:ext cx="749054" cy="460956"/>
          </a:xfrm>
          <a:prstGeom prst="rect">
            <a:avLst/>
          </a:prstGeom>
        </p:spPr>
      </p:pic>
    </p:spTree>
    <p:extLst>
      <p:ext uri="{BB962C8B-B14F-4D97-AF65-F5344CB8AC3E}">
        <p14:creationId xmlns:p14="http://schemas.microsoft.com/office/powerpoint/2010/main" val="2916605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8"/>
          </p:nvPr>
        </p:nvSpPr>
        <p:spPr>
          <a:xfrm>
            <a:off x="5701034" y="1052736"/>
            <a:ext cx="3335462" cy="5256584"/>
          </a:xfrm>
        </p:spPr>
        <p:txBody>
          <a:bodyPr/>
          <a:lstStyle/>
          <a:p>
            <a:r>
              <a:rPr lang="en-US" sz="1400" b="0" dirty="0" smtClean="0"/>
              <a:t>Romeo2</a:t>
            </a:r>
            <a:r>
              <a:rPr lang="en-US" sz="1400" b="0" dirty="0"/>
              <a:t> </a:t>
            </a:r>
            <a:r>
              <a:rPr lang="en-US" sz="1400" dirty="0"/>
              <a:t>research platform</a:t>
            </a:r>
            <a:r>
              <a:rPr lang="en-US" sz="1400" b="0" dirty="0"/>
              <a:t> is now being used to validate the possible service uses for a larger robot than Nao and to test new technologies for possible integration in future Aldebaran products. </a:t>
            </a:r>
            <a:endParaRPr lang="en-US" sz="1400" b="0" dirty="0" smtClean="0"/>
          </a:p>
          <a:p>
            <a:endParaRPr lang="en-US" sz="1400" b="0" dirty="0"/>
          </a:p>
          <a:p>
            <a:r>
              <a:rPr lang="en-US" sz="1400" b="0" dirty="0" smtClean="0"/>
              <a:t>The </a:t>
            </a:r>
            <a:r>
              <a:rPr lang="en-US" sz="1400" b="0" dirty="0"/>
              <a:t>innovations tested on Romeo include human-robot interaction, moving eyes and the vestibular system, force </a:t>
            </a:r>
            <a:r>
              <a:rPr lang="en-US" sz="1400" b="0" dirty="0" smtClean="0"/>
              <a:t>control, </a:t>
            </a:r>
            <a:r>
              <a:rPr lang="en-US" sz="1400" b="0" dirty="0"/>
              <a:t>etc</a:t>
            </a:r>
            <a:r>
              <a:rPr lang="en-US" sz="1400" b="0" dirty="0" smtClean="0"/>
              <a:t>.</a:t>
            </a:r>
            <a:endParaRPr lang="en-US" sz="1400" b="0" dirty="0"/>
          </a:p>
        </p:txBody>
      </p:sp>
      <p:sp>
        <p:nvSpPr>
          <p:cNvPr id="5" name="Espace réservé du texte 2"/>
          <p:cNvSpPr txBox="1">
            <a:spLocks/>
          </p:cNvSpPr>
          <p:nvPr/>
        </p:nvSpPr>
        <p:spPr>
          <a:xfrm>
            <a:off x="1619672" y="0"/>
            <a:ext cx="6409781" cy="764332"/>
          </a:xfrm>
          <a:prstGeom prst="rect">
            <a:avLst/>
          </a:prstGeom>
        </p:spPr>
        <p:txBody>
          <a:bodyPr anchor="ctr" anchorCtr="0">
            <a:normAutofit/>
          </a:bodyPr>
          <a:lstStyle/>
          <a:p>
            <a:pPr marL="342900" marR="0" lvl="0" indent="-342900" algn="ctr" defTabSz="914400" rtl="0" eaLnBrk="0" fontAlgn="base" latinLnBrk="0" hangingPunct="0">
              <a:lnSpc>
                <a:spcPct val="100000"/>
              </a:lnSpc>
              <a:spcBef>
                <a:spcPct val="0"/>
              </a:spcBef>
              <a:spcAft>
                <a:spcPts val="400"/>
              </a:spcAft>
              <a:buClrTx/>
              <a:buSzTx/>
              <a:buFont typeface="Arial" charset="0"/>
              <a:buNone/>
              <a:tabLst/>
              <a:defRPr/>
            </a:pPr>
            <a:r>
              <a:rPr kumimoji="0" lang="fr-FR" sz="3200" b="1" i="0" u="none" strike="noStrike" kern="1200" cap="all" spc="0" normalizeH="0" baseline="0" noProof="0" dirty="0" smtClean="0">
                <a:ln>
                  <a:noFill/>
                </a:ln>
                <a:solidFill>
                  <a:schemeClr val="bg1"/>
                </a:solidFill>
                <a:effectLst/>
                <a:uLnTx/>
                <a:uFillTx/>
                <a:latin typeface="+mn-lt"/>
                <a:ea typeface="+mn-ea"/>
                <a:cs typeface="+mn-cs"/>
              </a:rPr>
              <a:t>Romeo2 Project</a:t>
            </a:r>
            <a:endParaRPr kumimoji="0" lang="fr-FR" sz="3200" b="1" i="0" u="none" strike="noStrike" kern="1200" cap="all" spc="0" normalizeH="0" baseline="0" noProof="0" dirty="0">
              <a:ln>
                <a:noFill/>
              </a:ln>
              <a:solidFill>
                <a:schemeClr val="bg1"/>
              </a:solidFill>
              <a:effectLst/>
              <a:uLnTx/>
              <a:uFillTx/>
              <a:latin typeface="+mn-lt"/>
              <a:ea typeface="+mn-ea"/>
              <a:cs typeface="+mn-cs"/>
            </a:endParaRPr>
          </a:p>
        </p:txBody>
      </p:sp>
      <p:pic>
        <p:nvPicPr>
          <p:cNvPr id="1026" name="Picture 2" descr="romeo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02" y="764332"/>
            <a:ext cx="5688632" cy="38260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7504" y="4653136"/>
            <a:ext cx="5593530" cy="1569660"/>
          </a:xfrm>
          <a:prstGeom prst="rect">
            <a:avLst/>
          </a:prstGeom>
        </p:spPr>
        <p:txBody>
          <a:bodyPr wrap="square">
            <a:spAutoFit/>
          </a:bodyPr>
          <a:lstStyle/>
          <a:p>
            <a:r>
              <a:rPr lang="en-US" sz="2400" dirty="0">
                <a:solidFill>
                  <a:schemeClr val="accent5"/>
                </a:solidFill>
              </a:rPr>
              <a:t>Romeo is a </a:t>
            </a:r>
            <a:r>
              <a:rPr lang="en-US" sz="2400" b="1" dirty="0" smtClean="0">
                <a:solidFill>
                  <a:schemeClr val="accent5"/>
                </a:solidFill>
              </a:rPr>
              <a:t>humanoid robot</a:t>
            </a:r>
            <a:r>
              <a:rPr lang="en-US" sz="2400" dirty="0">
                <a:solidFill>
                  <a:schemeClr val="accent5"/>
                </a:solidFill>
              </a:rPr>
              <a:t> </a:t>
            </a:r>
            <a:r>
              <a:rPr lang="en-US" sz="2400" dirty="0" smtClean="0">
                <a:solidFill>
                  <a:schemeClr val="accent5"/>
                </a:solidFill>
              </a:rPr>
              <a:t>from</a:t>
            </a:r>
            <a:r>
              <a:rPr lang="en-US" sz="2400" dirty="0">
                <a:solidFill>
                  <a:schemeClr val="accent5"/>
                </a:solidFill>
              </a:rPr>
              <a:t> </a:t>
            </a:r>
            <a:r>
              <a:rPr lang="en-US" sz="2400" dirty="0" smtClean="0">
                <a:solidFill>
                  <a:schemeClr val="accent5"/>
                </a:solidFill>
              </a:rPr>
              <a:t>Aldebaran Robotics</a:t>
            </a:r>
            <a:r>
              <a:rPr lang="en-US" sz="2400" dirty="0">
                <a:solidFill>
                  <a:schemeClr val="accent5"/>
                </a:solidFill>
              </a:rPr>
              <a:t> which is intended to be a </a:t>
            </a:r>
            <a:r>
              <a:rPr lang="en-US" sz="2400" b="1" dirty="0" smtClean="0">
                <a:solidFill>
                  <a:schemeClr val="accent5"/>
                </a:solidFill>
              </a:rPr>
              <a:t>personal </a:t>
            </a:r>
            <a:r>
              <a:rPr lang="en-US" sz="2400" b="1" dirty="0">
                <a:solidFill>
                  <a:schemeClr val="accent5"/>
                </a:solidFill>
              </a:rPr>
              <a:t>assistant </a:t>
            </a:r>
            <a:r>
              <a:rPr lang="en-US" sz="2400" dirty="0">
                <a:solidFill>
                  <a:schemeClr val="accent5"/>
                </a:solidFill>
              </a:rPr>
              <a:t>and companion</a:t>
            </a:r>
          </a:p>
        </p:txBody>
      </p:sp>
      <p:pic>
        <p:nvPicPr>
          <p:cNvPr id="8" name="Image 7"/>
          <p:cNvPicPr/>
          <p:nvPr/>
        </p:nvPicPr>
        <p:blipFill>
          <a:blip r:embed="rId3" cstate="print">
            <a:extLst>
              <a:ext uri="{28A0092B-C50C-407E-A947-70E740481C1C}">
                <a14:useLocalDpi xmlns:a14="http://schemas.microsoft.com/office/drawing/2010/main" val="0"/>
              </a:ext>
            </a:extLst>
          </a:blip>
          <a:stretch>
            <a:fillRect/>
          </a:stretch>
        </p:blipFill>
        <p:spPr>
          <a:xfrm>
            <a:off x="5701034" y="3645024"/>
            <a:ext cx="3459591" cy="2893079"/>
          </a:xfrm>
          <a:prstGeom prst="rect">
            <a:avLst/>
          </a:prstGeom>
        </p:spPr>
      </p:pic>
    </p:spTree>
    <p:extLst>
      <p:ext uri="{BB962C8B-B14F-4D97-AF65-F5344CB8AC3E}">
        <p14:creationId xmlns:p14="http://schemas.microsoft.com/office/powerpoint/2010/main" val="2712704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8"/>
          </p:nvPr>
        </p:nvSpPr>
        <p:spPr>
          <a:xfrm>
            <a:off x="539751" y="1628800"/>
            <a:ext cx="3744218" cy="4680520"/>
          </a:xfrm>
        </p:spPr>
        <p:txBody>
          <a:bodyPr/>
          <a:lstStyle/>
          <a:p>
            <a:pPr>
              <a:buFont typeface="Wingdings" panose="05000000000000000000" pitchFamily="2" charset="2"/>
              <a:buChar char="§"/>
            </a:pPr>
            <a:r>
              <a:rPr lang="en-US" sz="1400" b="0" dirty="0" smtClean="0"/>
              <a:t>No standard modeling tools </a:t>
            </a:r>
          </a:p>
          <a:p>
            <a:pPr>
              <a:buFont typeface="Wingdings" panose="05000000000000000000" pitchFamily="2" charset="2"/>
              <a:buChar char="§"/>
            </a:pPr>
            <a:r>
              <a:rPr lang="en-US" sz="1400" b="0" dirty="0" smtClean="0"/>
              <a:t>Modeling language </a:t>
            </a:r>
            <a:r>
              <a:rPr lang="en-US" sz="1400" b="0" dirty="0" err="1" smtClean="0"/>
              <a:t>RobotML</a:t>
            </a:r>
            <a:r>
              <a:rPr lang="en-US" sz="1400" b="0" dirty="0" smtClean="0"/>
              <a:t> is based on the UML/</a:t>
            </a:r>
            <a:r>
              <a:rPr lang="en-US" sz="1400" b="0" dirty="0" err="1" smtClean="0"/>
              <a:t>SysML</a:t>
            </a:r>
            <a:r>
              <a:rPr lang="en-US" sz="1400" b="0" dirty="0" smtClean="0"/>
              <a:t> standards</a:t>
            </a:r>
          </a:p>
          <a:p>
            <a:pPr>
              <a:buFont typeface="Wingdings" panose="05000000000000000000" pitchFamily="2" charset="2"/>
              <a:buChar char="§"/>
            </a:pPr>
            <a:r>
              <a:rPr lang="en-US" sz="1400" b="0" dirty="0" smtClean="0"/>
              <a:t>Code generation for simulators, middleware/OS and deployment to real robots</a:t>
            </a:r>
            <a:endParaRPr lang="en-US" sz="1400" b="0" dirty="0"/>
          </a:p>
        </p:txBody>
      </p:sp>
      <p:sp>
        <p:nvSpPr>
          <p:cNvPr id="4" name="Espace réservé du texte 3"/>
          <p:cNvSpPr>
            <a:spLocks noGrp="1"/>
          </p:cNvSpPr>
          <p:nvPr>
            <p:ph type="body" sz="quarter" idx="19"/>
          </p:nvPr>
        </p:nvSpPr>
        <p:spPr>
          <a:xfrm>
            <a:off x="415336" y="979220"/>
            <a:ext cx="8208963" cy="647700"/>
          </a:xfrm>
        </p:spPr>
        <p:txBody>
          <a:bodyPr>
            <a:normAutofit/>
          </a:bodyPr>
          <a:lstStyle/>
          <a:p>
            <a:r>
              <a:rPr lang="en-US" sz="1400" dirty="0" smtClean="0">
                <a:solidFill>
                  <a:srgbClr val="0070C0"/>
                </a:solidFill>
              </a:rPr>
              <a:t>Model-driven engineering </a:t>
            </a:r>
          </a:p>
          <a:p>
            <a:r>
              <a:rPr lang="en-US" sz="1400" dirty="0" smtClean="0">
                <a:solidFill>
                  <a:srgbClr val="0070C0"/>
                </a:solidFill>
              </a:rPr>
              <a:t>of robotic systems</a:t>
            </a:r>
            <a:endParaRPr lang="fr-FR" sz="1400" dirty="0">
              <a:solidFill>
                <a:srgbClr val="0070C0"/>
              </a:solidFill>
            </a:endParaRPr>
          </a:p>
        </p:txBody>
      </p:sp>
      <p:sp>
        <p:nvSpPr>
          <p:cNvPr id="24" name="Espace réservé du texte 2"/>
          <p:cNvSpPr txBox="1">
            <a:spLocks/>
          </p:cNvSpPr>
          <p:nvPr/>
        </p:nvSpPr>
        <p:spPr>
          <a:xfrm>
            <a:off x="1619672" y="0"/>
            <a:ext cx="6409781" cy="764332"/>
          </a:xfrm>
          <a:prstGeom prst="rect">
            <a:avLst/>
          </a:prstGeom>
        </p:spPr>
        <p:txBody>
          <a:bodyPr anchor="ctr" anchorCtr="0">
            <a:normAutofit/>
          </a:bodyPr>
          <a:lstStyle/>
          <a:p>
            <a:pPr marL="342900" marR="0" lvl="0" indent="-342900" algn="ctr" defTabSz="914400" rtl="0" eaLnBrk="0" fontAlgn="base" latinLnBrk="0" hangingPunct="0">
              <a:lnSpc>
                <a:spcPct val="100000"/>
              </a:lnSpc>
              <a:spcBef>
                <a:spcPct val="0"/>
              </a:spcBef>
              <a:spcAft>
                <a:spcPts val="400"/>
              </a:spcAft>
              <a:buClrTx/>
              <a:buSzTx/>
              <a:buFont typeface="Arial" charset="0"/>
              <a:buNone/>
              <a:tabLst/>
              <a:defRPr/>
            </a:pPr>
            <a:r>
              <a:rPr kumimoji="0" lang="fr-FR" sz="3200" b="1" i="0" u="none" strike="noStrike" kern="1200" cap="all" spc="0" normalizeH="0" baseline="0" noProof="0" dirty="0" smtClean="0">
                <a:ln>
                  <a:noFill/>
                </a:ln>
                <a:solidFill>
                  <a:schemeClr val="bg1"/>
                </a:solidFill>
                <a:effectLst/>
                <a:uLnTx/>
                <a:uFillTx/>
                <a:latin typeface="+mn-lt"/>
                <a:ea typeface="+mn-ea"/>
                <a:cs typeface="+mn-cs"/>
              </a:rPr>
              <a:t>Contexte</a:t>
            </a:r>
            <a:endParaRPr kumimoji="0" lang="fr-FR" sz="3200" b="1" i="0" u="none" strike="noStrike" kern="1200" cap="all" spc="0" normalizeH="0" baseline="0" noProof="0" dirty="0">
              <a:ln>
                <a:noFill/>
              </a:ln>
              <a:solidFill>
                <a:schemeClr val="bg1"/>
              </a:solidFill>
              <a:effectLst/>
              <a:uLnTx/>
              <a:uFillTx/>
              <a:latin typeface="+mn-lt"/>
              <a:ea typeface="+mn-ea"/>
              <a:cs typeface="+mn-cs"/>
            </a:endParaRPr>
          </a:p>
        </p:txBody>
      </p:sp>
      <p:sp>
        <p:nvSpPr>
          <p:cNvPr id="25" name="Espace réservé du texte 3"/>
          <p:cNvSpPr txBox="1">
            <a:spLocks/>
          </p:cNvSpPr>
          <p:nvPr/>
        </p:nvSpPr>
        <p:spPr>
          <a:xfrm>
            <a:off x="5364088" y="981100"/>
            <a:ext cx="4248472" cy="647700"/>
          </a:xfrm>
          <a:prstGeom prst="rect">
            <a:avLst/>
          </a:prstGeom>
        </p:spPr>
        <p:txBody>
          <a:bodyPr anchor="ctr" anchorCtr="0">
            <a:normAutofit/>
          </a:bodyPr>
          <a:lstStyle>
            <a:lvl1pPr marL="0" indent="0" algn="l" defTabSz="914400" rtl="0" eaLnBrk="1" latinLnBrk="0" hangingPunct="1">
              <a:lnSpc>
                <a:spcPct val="100000"/>
              </a:lnSpc>
              <a:spcBef>
                <a:spcPts val="0"/>
              </a:spcBef>
              <a:spcAft>
                <a:spcPts val="400"/>
              </a:spcAft>
              <a:buFont typeface="Arial" pitchFamily="34" charset="0"/>
              <a:buNone/>
              <a:defRPr sz="2000" b="1" kern="1200" cap="all" baseline="0">
                <a:solidFill>
                  <a:schemeClr val="tx2"/>
                </a:solidFill>
                <a:latin typeface="+mn-lt"/>
                <a:ea typeface="+mn-ea"/>
                <a:cs typeface="+mn-cs"/>
              </a:defRPr>
            </a:lvl1pPr>
            <a:lvl2pPr marL="360363" indent="-360363" algn="l" defTabSz="914400" rtl="0" eaLnBrk="1" latinLnBrk="0" hangingPunct="1">
              <a:lnSpc>
                <a:spcPct val="100000"/>
              </a:lnSpc>
              <a:spcBef>
                <a:spcPts val="0"/>
              </a:spcBef>
              <a:buSzPct val="100000"/>
              <a:buFont typeface="Arial" pitchFamily="34" charset="0"/>
              <a:buChar char="•"/>
              <a:defRPr sz="2000" kern="1200">
                <a:solidFill>
                  <a:schemeClr val="accent5"/>
                </a:solidFill>
                <a:latin typeface="+mn-lt"/>
                <a:ea typeface="+mn-ea"/>
                <a:cs typeface="+mn-cs"/>
              </a:defRPr>
            </a:lvl2pPr>
            <a:lvl3pPr marL="647700" indent="-285750" algn="l" defTabSz="914400" rtl="0" eaLnBrk="1" latinLnBrk="0" hangingPunct="1">
              <a:lnSpc>
                <a:spcPct val="100000"/>
              </a:lnSpc>
              <a:spcBef>
                <a:spcPts val="0"/>
              </a:spcBef>
              <a:buSzPct val="75000"/>
              <a:buFont typeface="Arial" pitchFamily="34" charset="0"/>
              <a:buChar char="•"/>
              <a:defRPr sz="1800" kern="1200">
                <a:solidFill>
                  <a:schemeClr val="accent5"/>
                </a:solidFill>
                <a:latin typeface="+mn-lt"/>
                <a:ea typeface="+mn-ea"/>
                <a:cs typeface="+mn-cs"/>
              </a:defRPr>
            </a:lvl3pPr>
            <a:lvl4pPr marL="1009650" indent="-238125" algn="l" defTabSz="914400" rtl="0" eaLnBrk="1" latinLnBrk="0" hangingPunct="1">
              <a:lnSpc>
                <a:spcPts val="2000"/>
              </a:lnSpc>
              <a:spcBef>
                <a:spcPts val="0"/>
              </a:spcBef>
              <a:buClr>
                <a:srgbClr val="666666"/>
              </a:buClr>
              <a:buSzPct val="36000"/>
              <a:buFontTx/>
              <a:buBlip>
                <a:blip r:embed="rId3"/>
              </a:buBlip>
              <a:defRPr sz="1600" kern="1200">
                <a:solidFill>
                  <a:srgbClr val="666666"/>
                </a:solidFill>
                <a:latin typeface="+mn-lt"/>
                <a:ea typeface="+mn-ea"/>
                <a:cs typeface="+mn-cs"/>
              </a:defRPr>
            </a:lvl4pPr>
            <a:lvl5pPr marL="1133475" indent="-114300" algn="l" defTabSz="914400" rtl="0" eaLnBrk="1" latinLnBrk="0" hangingPunct="1">
              <a:lnSpc>
                <a:spcPts val="2000"/>
              </a:lnSpc>
              <a:spcBef>
                <a:spcPts val="0"/>
              </a:spcBef>
              <a:buClr>
                <a:srgbClr val="666666"/>
              </a:buClr>
              <a:buFont typeface="Arial" pitchFamily="34" charset="0"/>
              <a:buChar char="-"/>
              <a:defRPr sz="1600" kern="1200">
                <a:solidFill>
                  <a:srgbClr val="66666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solidFill>
                  <a:schemeClr val="accent2"/>
                </a:solidFill>
              </a:rPr>
              <a:t>Classical safety analysis methods</a:t>
            </a:r>
            <a:endParaRPr lang="fr-FR" sz="1400" dirty="0">
              <a:solidFill>
                <a:schemeClr val="accent2"/>
              </a:solidFill>
            </a:endParaRPr>
          </a:p>
        </p:txBody>
      </p:sp>
      <p:sp>
        <p:nvSpPr>
          <p:cNvPr id="27" name="Espace réservé du contenu 2"/>
          <p:cNvSpPr txBox="1">
            <a:spLocks/>
          </p:cNvSpPr>
          <p:nvPr/>
        </p:nvSpPr>
        <p:spPr>
          <a:xfrm>
            <a:off x="4932238" y="1628801"/>
            <a:ext cx="4153662" cy="1728192"/>
          </a:xfrm>
          <a:prstGeom prst="rect">
            <a:avLst/>
          </a:prstGeom>
        </p:spPr>
        <p:txBody>
          <a:bodyPr/>
          <a:lstStyle>
            <a:lvl1pPr marL="342900" indent="-342900" algn="l" defTabSz="914400" rtl="0" eaLnBrk="1" latinLnBrk="0" hangingPunct="1">
              <a:lnSpc>
                <a:spcPct val="100000"/>
              </a:lnSpc>
              <a:spcBef>
                <a:spcPts val="0"/>
              </a:spcBef>
              <a:spcAft>
                <a:spcPts val="400"/>
              </a:spcAft>
              <a:buFont typeface="Arial" pitchFamily="34" charset="0"/>
              <a:buChar char="•"/>
              <a:defRPr sz="2000" b="1" kern="1200">
                <a:solidFill>
                  <a:schemeClr val="accent5"/>
                </a:solidFill>
                <a:latin typeface="+mn-lt"/>
                <a:ea typeface="+mn-ea"/>
                <a:cs typeface="+mn-cs"/>
              </a:defRPr>
            </a:lvl1pPr>
            <a:lvl2pPr marL="801688" indent="-360363" algn="l" defTabSz="914400" rtl="0" eaLnBrk="1" latinLnBrk="0" hangingPunct="1">
              <a:lnSpc>
                <a:spcPct val="100000"/>
              </a:lnSpc>
              <a:spcBef>
                <a:spcPts val="0"/>
              </a:spcBef>
              <a:buSzPct val="100000"/>
              <a:buFont typeface="Arial" pitchFamily="34" charset="0"/>
              <a:buChar char="•"/>
              <a:defRPr sz="1800" kern="1200">
                <a:solidFill>
                  <a:schemeClr val="accent5"/>
                </a:solidFill>
                <a:latin typeface="+mn-lt"/>
                <a:ea typeface="+mn-ea"/>
                <a:cs typeface="+mn-cs"/>
              </a:defRPr>
            </a:lvl2pPr>
            <a:lvl3pPr marL="1171575" indent="-285750" algn="l" defTabSz="914400" rtl="0" eaLnBrk="1" latinLnBrk="0" hangingPunct="1">
              <a:lnSpc>
                <a:spcPct val="100000"/>
              </a:lnSpc>
              <a:spcBef>
                <a:spcPts val="0"/>
              </a:spcBef>
              <a:buSzPct val="60000"/>
              <a:buFont typeface="Arial" pitchFamily="34" charset="0"/>
              <a:buChar char="•"/>
              <a:defRPr sz="1600" kern="1200">
                <a:solidFill>
                  <a:schemeClr val="accent5"/>
                </a:solidFill>
                <a:latin typeface="+mn-lt"/>
                <a:ea typeface="+mn-ea"/>
                <a:cs typeface="+mn-cs"/>
              </a:defRPr>
            </a:lvl3pPr>
            <a:lvl4pPr marL="838200" indent="0" algn="l" defTabSz="914400" rtl="0" eaLnBrk="1" latinLnBrk="0" hangingPunct="1">
              <a:lnSpc>
                <a:spcPts val="2000"/>
              </a:lnSpc>
              <a:spcBef>
                <a:spcPts val="0"/>
              </a:spcBef>
              <a:buClr>
                <a:srgbClr val="666666"/>
              </a:buClr>
              <a:buSzPct val="36000"/>
              <a:buFont typeface="Arial" pitchFamily="34" charset="0"/>
              <a:buNone/>
              <a:defRPr sz="1600" kern="1200">
                <a:solidFill>
                  <a:srgbClr val="666666"/>
                </a:solidFill>
                <a:latin typeface="+mn-lt"/>
                <a:ea typeface="+mn-ea"/>
                <a:cs typeface="+mn-cs"/>
              </a:defRPr>
            </a:lvl4pPr>
            <a:lvl5pPr marL="1133475" indent="-114300" algn="l" defTabSz="914400" rtl="0" eaLnBrk="1" latinLnBrk="0" hangingPunct="1">
              <a:lnSpc>
                <a:spcPts val="2000"/>
              </a:lnSpc>
              <a:spcBef>
                <a:spcPts val="0"/>
              </a:spcBef>
              <a:buClr>
                <a:srgbClr val="666666"/>
              </a:buClr>
              <a:buFont typeface="Arial" pitchFamily="34" charset="0"/>
              <a:buChar char="-"/>
              <a:defRPr sz="1600" kern="1200">
                <a:solidFill>
                  <a:srgbClr val="66666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600"/>
              </a:spcBef>
              <a:spcAft>
                <a:spcPts val="600"/>
              </a:spcAft>
              <a:buClr>
                <a:schemeClr val="bg1">
                  <a:lumMod val="50000"/>
                </a:schemeClr>
              </a:buClr>
              <a:buFont typeface="Wingdings" pitchFamily="2" charset="2"/>
              <a:buChar char="§"/>
              <a:defRPr/>
            </a:pPr>
            <a:r>
              <a:rPr lang="en-US" sz="1400" dirty="0" smtClean="0"/>
              <a:t>Robotic safety standards(ISO13482, ISO10218 ) list risks specific to robotic applications and recommend FMEA and FTA methods  for safety analysis</a:t>
            </a:r>
          </a:p>
          <a:p>
            <a:pPr lvl="1">
              <a:spcBef>
                <a:spcPts val="600"/>
              </a:spcBef>
              <a:spcAft>
                <a:spcPts val="600"/>
              </a:spcAft>
              <a:buClr>
                <a:schemeClr val="bg1">
                  <a:lumMod val="50000"/>
                </a:schemeClr>
              </a:buClr>
              <a:buFont typeface="Wingdings" pitchFamily="2" charset="2"/>
              <a:buChar char="§"/>
              <a:defRPr/>
            </a:pPr>
            <a:r>
              <a:rPr lang="en-US" sz="1400" dirty="0" smtClean="0"/>
              <a:t>FMEA and FTA are often performed manually =&gt; time </a:t>
            </a:r>
            <a:r>
              <a:rPr lang="en-US" sz="1400" dirty="0"/>
              <a:t>consuming, costly, high probability of errors</a:t>
            </a:r>
          </a:p>
          <a:p>
            <a:pPr lvl="1">
              <a:spcBef>
                <a:spcPts val="600"/>
              </a:spcBef>
              <a:spcAft>
                <a:spcPts val="600"/>
              </a:spcAft>
              <a:buClr>
                <a:schemeClr val="bg1">
                  <a:lumMod val="50000"/>
                </a:schemeClr>
              </a:buClr>
              <a:buFont typeface="Wingdings" pitchFamily="2" charset="2"/>
              <a:buChar char="§"/>
              <a:defRPr/>
            </a:pPr>
            <a:endParaRPr lang="en-US" sz="1400" dirty="0"/>
          </a:p>
        </p:txBody>
      </p:sp>
      <p:pic>
        <p:nvPicPr>
          <p:cNvPr id="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1239"/>
          <a:stretch/>
        </p:blipFill>
        <p:spPr bwMode="auto">
          <a:xfrm>
            <a:off x="526116" y="3140969"/>
            <a:ext cx="2967928" cy="18722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Image 21" descr="Romeo_et_mamie.png"/>
          <p:cNvPicPr/>
          <p:nvPr/>
        </p:nvPicPr>
        <p:blipFill>
          <a:blip r:embed="rId5" cstate="print"/>
          <a:srcRect/>
          <a:stretch>
            <a:fillRect/>
          </a:stretch>
        </p:blipFill>
        <p:spPr bwMode="auto">
          <a:xfrm>
            <a:off x="2267744" y="4589722"/>
            <a:ext cx="2339814" cy="1358086"/>
          </a:xfrm>
          <a:prstGeom prst="rect">
            <a:avLst/>
          </a:prstGeom>
          <a:noFill/>
          <a:ln w="9525">
            <a:noFill/>
            <a:miter lim="800000"/>
            <a:headEnd/>
            <a:tailEnd/>
          </a:ln>
        </p:spPr>
      </p:pic>
      <p:grpSp>
        <p:nvGrpSpPr>
          <p:cNvPr id="15" name="Groupe 14"/>
          <p:cNvGrpSpPr/>
          <p:nvPr/>
        </p:nvGrpSpPr>
        <p:grpSpPr>
          <a:xfrm>
            <a:off x="617716" y="5446524"/>
            <a:ext cx="647352" cy="647352"/>
            <a:chOff x="539552" y="4746761"/>
            <a:chExt cx="647352" cy="647352"/>
          </a:xfrm>
        </p:grpSpPr>
        <p:pic>
          <p:nvPicPr>
            <p:cNvPr id="16" name="Imag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39552" y="4746761"/>
              <a:ext cx="647352" cy="647352"/>
            </a:xfrm>
            <a:prstGeom prst="rect">
              <a:avLst/>
            </a:prstGeom>
          </p:spPr>
        </p:pic>
        <p:sp>
          <p:nvSpPr>
            <p:cNvPr id="17" name="Rectangle 16"/>
            <p:cNvSpPr/>
            <p:nvPr/>
          </p:nvSpPr>
          <p:spPr>
            <a:xfrm>
              <a:off x="999964" y="4944834"/>
              <a:ext cx="186940" cy="356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ZoneTexte 17"/>
          <p:cNvSpPr txBox="1"/>
          <p:nvPr/>
        </p:nvSpPr>
        <p:spPr>
          <a:xfrm>
            <a:off x="467544" y="6093876"/>
            <a:ext cx="970137" cy="215444"/>
          </a:xfrm>
          <a:prstGeom prst="rect">
            <a:avLst/>
          </a:prstGeom>
          <a:noFill/>
        </p:spPr>
        <p:txBody>
          <a:bodyPr wrap="none" rtlCol="0">
            <a:spAutoFit/>
          </a:bodyPr>
          <a:lstStyle/>
          <a:p>
            <a:r>
              <a:rPr lang="en-US" sz="800" b="1" dirty="0">
                <a:solidFill>
                  <a:srgbClr val="0070C0"/>
                </a:solidFill>
                <a:latin typeface="Comic Sans MS" panose="030F0702030302020204" pitchFamily="66" charset="0"/>
              </a:rPr>
              <a:t>Design</a:t>
            </a:r>
            <a:r>
              <a:rPr lang="en-US" sz="800" b="1" dirty="0" smtClean="0">
                <a:solidFill>
                  <a:srgbClr val="0070C0"/>
                </a:solidFill>
                <a:latin typeface="Comic Sans MS" panose="030F0702030302020204" pitchFamily="66" charset="0"/>
              </a:rPr>
              <a:t> </a:t>
            </a:r>
            <a:r>
              <a:rPr lang="en-US" sz="800" b="1" dirty="0">
                <a:solidFill>
                  <a:srgbClr val="0070C0"/>
                </a:solidFill>
                <a:latin typeface="Comic Sans MS" panose="030F0702030302020204" pitchFamily="66" charset="0"/>
              </a:rPr>
              <a:t>Engineer</a:t>
            </a:r>
            <a:endParaRPr lang="fr-FR" sz="800" b="1" dirty="0">
              <a:solidFill>
                <a:srgbClr val="0070C0"/>
              </a:solidFill>
              <a:latin typeface="Comic Sans MS" panose="030F0702030302020204" pitchFamily="66" charset="0"/>
            </a:endParaRPr>
          </a:p>
        </p:txBody>
      </p:sp>
      <p:grpSp>
        <p:nvGrpSpPr>
          <p:cNvPr id="19" name="Groupe 18"/>
          <p:cNvGrpSpPr/>
          <p:nvPr/>
        </p:nvGrpSpPr>
        <p:grpSpPr>
          <a:xfrm flipH="1">
            <a:off x="7771480" y="5465501"/>
            <a:ext cx="792087" cy="792451"/>
            <a:chOff x="5868144" y="4386266"/>
            <a:chExt cx="1403798" cy="1403797"/>
          </a:xfrm>
        </p:grpSpPr>
        <p:pic>
          <p:nvPicPr>
            <p:cNvPr id="20" name="Imag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68144" y="4386266"/>
              <a:ext cx="1403797" cy="1403797"/>
            </a:xfrm>
            <a:prstGeom prst="rect">
              <a:avLst/>
            </a:prstGeom>
          </p:spPr>
        </p:pic>
        <p:sp>
          <p:nvSpPr>
            <p:cNvPr id="21" name="Rectangle 20"/>
            <p:cNvSpPr/>
            <p:nvPr/>
          </p:nvSpPr>
          <p:spPr>
            <a:xfrm>
              <a:off x="6814742" y="4386266"/>
              <a:ext cx="457200" cy="457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3" name="Groupe 22"/>
          <p:cNvGrpSpPr/>
          <p:nvPr/>
        </p:nvGrpSpPr>
        <p:grpSpPr>
          <a:xfrm flipH="1">
            <a:off x="4932238" y="3876694"/>
            <a:ext cx="2938676" cy="1733900"/>
            <a:chOff x="6902674" y="5909474"/>
            <a:chExt cx="2386016" cy="1368152"/>
          </a:xfrm>
        </p:grpSpPr>
        <p:sp>
          <p:nvSpPr>
            <p:cNvPr id="29" name="Pensées 28"/>
            <p:cNvSpPr/>
            <p:nvPr/>
          </p:nvSpPr>
          <p:spPr>
            <a:xfrm>
              <a:off x="6902674" y="5909474"/>
              <a:ext cx="2386016" cy="1368152"/>
            </a:xfrm>
            <a:prstGeom prst="cloudCallout">
              <a:avLst>
                <a:gd name="adj1" fmla="val -60833"/>
                <a:gd name="adj2" fmla="val 43605"/>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Picture 2" descr="http://img.docstoccdn.com/thumb/orig/41261919.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4454" t="12247" r="5098" b="5911"/>
            <a:stretch/>
          </p:blipFill>
          <p:spPr bwMode="auto">
            <a:xfrm>
              <a:off x="7199771" y="6067582"/>
              <a:ext cx="1686552" cy="961453"/>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ZoneTexte 30"/>
          <p:cNvSpPr txBox="1"/>
          <p:nvPr/>
        </p:nvSpPr>
        <p:spPr>
          <a:xfrm>
            <a:off x="2548648" y="6257952"/>
            <a:ext cx="4499950" cy="400110"/>
          </a:xfrm>
          <a:prstGeom prst="rect">
            <a:avLst/>
          </a:prstGeom>
          <a:noFill/>
        </p:spPr>
        <p:txBody>
          <a:bodyPr wrap="none" rtlCol="0">
            <a:spAutoFit/>
          </a:bodyPr>
          <a:lstStyle/>
          <a:p>
            <a:r>
              <a:rPr lang="en-US" sz="2000" b="1" dirty="0">
                <a:solidFill>
                  <a:schemeClr val="tx2"/>
                </a:solidFill>
              </a:rPr>
              <a:t>Need for safety analysis assistance</a:t>
            </a:r>
            <a:endParaRPr lang="fr-FR" sz="2000" b="1" dirty="0">
              <a:solidFill>
                <a:schemeClr val="tx2"/>
              </a:solidFill>
            </a:endParaRPr>
          </a:p>
        </p:txBody>
      </p:sp>
      <p:sp>
        <p:nvSpPr>
          <p:cNvPr id="32" name="ZoneTexte 31"/>
          <p:cNvSpPr txBox="1"/>
          <p:nvPr/>
        </p:nvSpPr>
        <p:spPr>
          <a:xfrm>
            <a:off x="7786286" y="6270154"/>
            <a:ext cx="994183" cy="215444"/>
          </a:xfrm>
          <a:prstGeom prst="rect">
            <a:avLst/>
          </a:prstGeom>
          <a:noFill/>
        </p:spPr>
        <p:txBody>
          <a:bodyPr wrap="none" rtlCol="0">
            <a:spAutoFit/>
          </a:bodyPr>
          <a:lstStyle/>
          <a:p>
            <a:r>
              <a:rPr lang="en-US" sz="800" b="1" dirty="0" smtClean="0">
                <a:solidFill>
                  <a:schemeClr val="accent2"/>
                </a:solidFill>
                <a:latin typeface="Comic Sans MS" panose="030F0702030302020204" pitchFamily="66" charset="0"/>
              </a:rPr>
              <a:t>Safety Engineer</a:t>
            </a:r>
            <a:endParaRPr lang="fr-FR" sz="800" b="1" dirty="0">
              <a:solidFill>
                <a:schemeClr val="accent2"/>
              </a:solidFill>
              <a:latin typeface="Comic Sans MS" panose="030F0702030302020204" pitchFamily="66" charset="0"/>
            </a:endParaRPr>
          </a:p>
        </p:txBody>
      </p:sp>
      <p:pic>
        <p:nvPicPr>
          <p:cNvPr id="33" name="Picture 12"/>
          <p:cNvPicPr>
            <a:picLocks noChangeAspect="1" noChangeArrowheads="1"/>
          </p:cNvPicPr>
          <p:nvPr/>
        </p:nvPicPr>
        <p:blipFill>
          <a:blip r:embed="rId9" cstate="print"/>
          <a:srcRect/>
          <a:stretch>
            <a:fillRect/>
          </a:stretch>
        </p:blipFill>
        <p:spPr bwMode="auto">
          <a:xfrm>
            <a:off x="518903" y="5013177"/>
            <a:ext cx="746165" cy="304838"/>
          </a:xfrm>
          <a:prstGeom prst="rect">
            <a:avLst/>
          </a:prstGeom>
          <a:noFill/>
          <a:ln w="9525">
            <a:noFill/>
            <a:miter lim="800000"/>
            <a:headEnd/>
            <a:tailEnd/>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090317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Espace réservé du texte 2"/>
          <p:cNvSpPr txBox="1">
            <a:spLocks/>
          </p:cNvSpPr>
          <p:nvPr/>
        </p:nvSpPr>
        <p:spPr>
          <a:xfrm>
            <a:off x="1619672" y="0"/>
            <a:ext cx="6409781" cy="764332"/>
          </a:xfrm>
          <a:prstGeom prst="rect">
            <a:avLst/>
          </a:prstGeom>
        </p:spPr>
        <p:txBody>
          <a:bodyPr anchor="ctr" anchorCtr="0">
            <a:normAutofit fontScale="85000" lnSpcReduction="10000"/>
          </a:bodyPr>
          <a:lstStyle/>
          <a:p>
            <a:pPr marL="342900" indent="-342900" algn="ctr" eaLnBrk="0" fontAlgn="base" hangingPunct="0">
              <a:spcBef>
                <a:spcPct val="0"/>
              </a:spcBef>
              <a:spcAft>
                <a:spcPts val="400"/>
              </a:spcAft>
              <a:defRPr/>
            </a:pPr>
            <a:r>
              <a:rPr lang="en-US" sz="3200" b="1" cap="all" dirty="0">
                <a:solidFill>
                  <a:schemeClr val="bg1"/>
                </a:solidFill>
              </a:rPr>
              <a:t>Model-Driven Safety </a:t>
            </a:r>
            <a:r>
              <a:rPr lang="en-US" sz="3200" b="1" cap="all" dirty="0" smtClean="0">
                <a:solidFill>
                  <a:schemeClr val="bg1"/>
                </a:solidFill>
              </a:rPr>
              <a:t>analysis</a:t>
            </a:r>
            <a:endParaRPr kumimoji="0" lang="fr-FR" sz="3200" b="1" i="0" u="none" strike="noStrike" kern="1200" cap="all" spc="0" normalizeH="0" baseline="0" noProof="0" dirty="0">
              <a:ln>
                <a:noFill/>
              </a:ln>
              <a:solidFill>
                <a:schemeClr val="bg1"/>
              </a:solidFill>
              <a:effectLst/>
              <a:uLnTx/>
              <a:uFillTx/>
              <a:latin typeface="+mn-lt"/>
              <a:ea typeface="+mn-ea"/>
              <a:cs typeface="+mn-cs"/>
            </a:endParaRPr>
          </a:p>
        </p:txBody>
      </p:sp>
      <p:sp>
        <p:nvSpPr>
          <p:cNvPr id="22" name="Rectangle 21"/>
          <p:cNvSpPr/>
          <p:nvPr/>
        </p:nvSpPr>
        <p:spPr>
          <a:xfrm>
            <a:off x="261610" y="5909210"/>
            <a:ext cx="8882390" cy="707886"/>
          </a:xfrm>
          <a:prstGeom prst="rect">
            <a:avLst/>
          </a:prstGeom>
          <a:solidFill>
            <a:schemeClr val="bg1">
              <a:lumMod val="85000"/>
            </a:schemeClr>
          </a:solidFill>
        </p:spPr>
        <p:txBody>
          <a:bodyPr wrap="square">
            <a:spAutoFit/>
          </a:bodyPr>
          <a:lstStyle/>
          <a:p>
            <a:pPr algn="ctr">
              <a:spcAft>
                <a:spcPts val="526"/>
              </a:spcAft>
              <a:buClr>
                <a:schemeClr val="bg2"/>
              </a:buClr>
              <a:buSzPct val="150000"/>
              <a:defRPr/>
            </a:pPr>
            <a:r>
              <a:rPr lang="en-US" sz="2000" b="1" dirty="0">
                <a:solidFill>
                  <a:schemeClr val="accent5"/>
                </a:solidFill>
              </a:rPr>
              <a:t>U</a:t>
            </a:r>
            <a:r>
              <a:rPr lang="en-US" sz="2000" b="1" dirty="0" smtClean="0">
                <a:solidFill>
                  <a:schemeClr val="accent5"/>
                </a:solidFill>
              </a:rPr>
              <a:t>niform environment </a:t>
            </a:r>
            <a:r>
              <a:rPr lang="en-US" sz="2000" b="1" dirty="0">
                <a:solidFill>
                  <a:schemeClr val="accent5"/>
                </a:solidFill>
              </a:rPr>
              <a:t>for modeling </a:t>
            </a:r>
            <a:r>
              <a:rPr lang="en-US" sz="2000" b="1" dirty="0" smtClean="0">
                <a:solidFill>
                  <a:schemeClr val="accent5"/>
                </a:solidFill>
              </a:rPr>
              <a:t>and safety analysis of robotic applications</a:t>
            </a:r>
            <a:endParaRPr lang="en-US" sz="2000" b="1" dirty="0">
              <a:solidFill>
                <a:schemeClr val="accent5"/>
              </a:solidFill>
            </a:endParaRPr>
          </a:p>
        </p:txBody>
      </p:sp>
      <p:sp>
        <p:nvSpPr>
          <p:cNvPr id="33" name="ZoneTexte 32"/>
          <p:cNvSpPr txBox="1"/>
          <p:nvPr/>
        </p:nvSpPr>
        <p:spPr>
          <a:xfrm rot="16200000">
            <a:off x="-500137" y="6017058"/>
            <a:ext cx="1261884" cy="261610"/>
          </a:xfrm>
          <a:prstGeom prst="rect">
            <a:avLst/>
          </a:prstGeom>
          <a:noFill/>
        </p:spPr>
        <p:txBody>
          <a:bodyPr wrap="none" rtlCol="0">
            <a:spAutoFit/>
          </a:bodyPr>
          <a:lstStyle/>
          <a:p>
            <a:r>
              <a:rPr lang="fr-FR" sz="1100" dirty="0">
                <a:solidFill>
                  <a:schemeClr val="accent5"/>
                </a:solidFill>
              </a:rPr>
              <a:t>Copyright CEA ©</a:t>
            </a:r>
          </a:p>
        </p:txBody>
      </p:sp>
      <p:pic>
        <p:nvPicPr>
          <p:cNvPr id="19" name="Picture 2"/>
          <p:cNvPicPr>
            <a:picLocks noChangeAspect="1" noChangeArrowheads="1"/>
          </p:cNvPicPr>
          <p:nvPr/>
        </p:nvPicPr>
        <p:blipFill>
          <a:blip r:embed="rId3" cstate="print"/>
          <a:srcRect/>
          <a:stretch>
            <a:fillRect/>
          </a:stretch>
        </p:blipFill>
        <p:spPr bwMode="auto">
          <a:xfrm>
            <a:off x="467544" y="836712"/>
            <a:ext cx="5011463" cy="4120536"/>
          </a:xfrm>
          <a:prstGeom prst="rect">
            <a:avLst/>
          </a:prstGeom>
          <a:noFill/>
          <a:ln w="9525">
            <a:noFill/>
            <a:miter lim="800000"/>
            <a:headEnd/>
            <a:tailEnd/>
          </a:ln>
        </p:spPr>
      </p:pic>
      <p:pic>
        <p:nvPicPr>
          <p:cNvPr id="23" name="Image 22"/>
          <p:cNvPicPr>
            <a:picLocks noChangeAspect="1"/>
          </p:cNvPicPr>
          <p:nvPr/>
        </p:nvPicPr>
        <p:blipFill rotWithShape="1">
          <a:blip r:embed="rId4" cstate="print">
            <a:extLst>
              <a:ext uri="{28A0092B-C50C-407E-A947-70E740481C1C}">
                <a14:useLocalDpi xmlns:a14="http://schemas.microsoft.com/office/drawing/2010/main" val="0"/>
              </a:ext>
            </a:extLst>
          </a:blip>
          <a:srcRect b="13447"/>
          <a:stretch/>
        </p:blipFill>
        <p:spPr>
          <a:xfrm>
            <a:off x="5798660" y="1111563"/>
            <a:ext cx="1508774" cy="549842"/>
          </a:xfrm>
          <a:prstGeom prst="rect">
            <a:avLst/>
          </a:prstGeom>
          <a:effectLst>
            <a:outerShdw blurRad="50800" dist="38100" dir="5400000" algn="t" rotWithShape="0">
              <a:prstClr val="black">
                <a:alpha val="40000"/>
              </a:prstClr>
            </a:outerShdw>
          </a:effectLst>
        </p:spPr>
      </p:pic>
      <p:grpSp>
        <p:nvGrpSpPr>
          <p:cNvPr id="8" name="Groupe 7"/>
          <p:cNvGrpSpPr/>
          <p:nvPr/>
        </p:nvGrpSpPr>
        <p:grpSpPr>
          <a:xfrm>
            <a:off x="5364088" y="1772816"/>
            <a:ext cx="3168352" cy="3613577"/>
            <a:chOff x="5580112" y="967551"/>
            <a:chExt cx="3168352" cy="3613577"/>
          </a:xfrm>
        </p:grpSpPr>
        <p:sp>
          <p:nvSpPr>
            <p:cNvPr id="20" name="Rectangle 19"/>
            <p:cNvSpPr/>
            <p:nvPr/>
          </p:nvSpPr>
          <p:spPr>
            <a:xfrm>
              <a:off x="6019918" y="967551"/>
              <a:ext cx="2656537" cy="3613577"/>
            </a:xfrm>
            <a:prstGeom prst="wedgeRectCallout">
              <a:avLst>
                <a:gd name="adj1" fmla="val -46116"/>
                <a:gd name="adj2" fmla="val -17900"/>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1" name="Espace réservé du contenu 2"/>
            <p:cNvSpPr txBox="1">
              <a:spLocks/>
            </p:cNvSpPr>
            <p:nvPr/>
          </p:nvSpPr>
          <p:spPr>
            <a:xfrm>
              <a:off x="5580112" y="1124744"/>
              <a:ext cx="3168352" cy="1524362"/>
            </a:xfrm>
            <a:prstGeom prst="rect">
              <a:avLst/>
            </a:prstGeom>
          </p:spPr>
          <p:txBody>
            <a:bodyPr/>
            <a:lstStyle>
              <a:lvl1pPr marL="342900" indent="-342900" algn="l" defTabSz="914400" rtl="0" eaLnBrk="1" latinLnBrk="0" hangingPunct="1">
                <a:lnSpc>
                  <a:spcPct val="100000"/>
                </a:lnSpc>
                <a:spcBef>
                  <a:spcPts val="0"/>
                </a:spcBef>
                <a:spcAft>
                  <a:spcPts val="400"/>
                </a:spcAft>
                <a:buFont typeface="Arial" pitchFamily="34" charset="0"/>
                <a:buChar char="•"/>
                <a:defRPr sz="2000" b="1" kern="1200">
                  <a:solidFill>
                    <a:schemeClr val="accent5"/>
                  </a:solidFill>
                  <a:latin typeface="+mn-lt"/>
                  <a:ea typeface="+mn-ea"/>
                  <a:cs typeface="+mn-cs"/>
                </a:defRPr>
              </a:lvl1pPr>
              <a:lvl2pPr marL="801688" indent="-360363" algn="l" defTabSz="914400" rtl="0" eaLnBrk="1" latinLnBrk="0" hangingPunct="1">
                <a:lnSpc>
                  <a:spcPct val="100000"/>
                </a:lnSpc>
                <a:spcBef>
                  <a:spcPts val="0"/>
                </a:spcBef>
                <a:buSzPct val="100000"/>
                <a:buFont typeface="Arial" pitchFamily="34" charset="0"/>
                <a:buChar char="•"/>
                <a:defRPr sz="1800" kern="1200">
                  <a:solidFill>
                    <a:schemeClr val="accent5"/>
                  </a:solidFill>
                  <a:latin typeface="+mn-lt"/>
                  <a:ea typeface="+mn-ea"/>
                  <a:cs typeface="+mn-cs"/>
                </a:defRPr>
              </a:lvl2pPr>
              <a:lvl3pPr marL="1171575" indent="-285750" algn="l" defTabSz="914400" rtl="0" eaLnBrk="1" latinLnBrk="0" hangingPunct="1">
                <a:lnSpc>
                  <a:spcPct val="100000"/>
                </a:lnSpc>
                <a:spcBef>
                  <a:spcPts val="0"/>
                </a:spcBef>
                <a:buSzPct val="60000"/>
                <a:buFont typeface="Arial" pitchFamily="34" charset="0"/>
                <a:buChar char="•"/>
                <a:defRPr sz="1600" kern="1200">
                  <a:solidFill>
                    <a:schemeClr val="accent5"/>
                  </a:solidFill>
                  <a:latin typeface="+mn-lt"/>
                  <a:ea typeface="+mn-ea"/>
                  <a:cs typeface="+mn-cs"/>
                </a:defRPr>
              </a:lvl3pPr>
              <a:lvl4pPr marL="838200" indent="0" algn="l" defTabSz="914400" rtl="0" eaLnBrk="1" latinLnBrk="0" hangingPunct="1">
                <a:lnSpc>
                  <a:spcPts val="2000"/>
                </a:lnSpc>
                <a:spcBef>
                  <a:spcPts val="0"/>
                </a:spcBef>
                <a:buClr>
                  <a:srgbClr val="666666"/>
                </a:buClr>
                <a:buSzPct val="36000"/>
                <a:buFont typeface="Arial" pitchFamily="34" charset="0"/>
                <a:buNone/>
                <a:defRPr sz="1600" kern="1200">
                  <a:solidFill>
                    <a:srgbClr val="666666"/>
                  </a:solidFill>
                  <a:latin typeface="+mn-lt"/>
                  <a:ea typeface="+mn-ea"/>
                  <a:cs typeface="+mn-cs"/>
                </a:defRPr>
              </a:lvl4pPr>
              <a:lvl5pPr marL="1133475" indent="-114300" algn="l" defTabSz="914400" rtl="0" eaLnBrk="1" latinLnBrk="0" hangingPunct="1">
                <a:lnSpc>
                  <a:spcPts val="2000"/>
                </a:lnSpc>
                <a:spcBef>
                  <a:spcPts val="0"/>
                </a:spcBef>
                <a:buClr>
                  <a:srgbClr val="666666"/>
                </a:buClr>
                <a:buFont typeface="Arial" pitchFamily="34" charset="0"/>
                <a:buChar char="-"/>
                <a:defRPr sz="1600" kern="1200">
                  <a:solidFill>
                    <a:srgbClr val="66666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spcBef>
                  <a:spcPts val="600"/>
                </a:spcBef>
                <a:spcAft>
                  <a:spcPts val="600"/>
                </a:spcAft>
                <a:buClr>
                  <a:schemeClr val="bg1">
                    <a:lumMod val="50000"/>
                  </a:schemeClr>
                </a:buClr>
                <a:buFont typeface="Wingdings" pitchFamily="2" charset="2"/>
                <a:buChar char="§"/>
                <a:defRPr/>
              </a:pPr>
              <a:r>
                <a:rPr lang="en-US" sz="1600" dirty="0" smtClean="0"/>
                <a:t>UML profile for safety analysis</a:t>
              </a:r>
            </a:p>
            <a:p>
              <a:pPr lvl="1">
                <a:spcBef>
                  <a:spcPts val="600"/>
                </a:spcBef>
                <a:spcAft>
                  <a:spcPts val="600"/>
                </a:spcAft>
                <a:buClr>
                  <a:schemeClr val="bg1">
                    <a:lumMod val="50000"/>
                  </a:schemeClr>
                </a:buClr>
                <a:buFont typeface="Wingdings" pitchFamily="2" charset="2"/>
                <a:buChar char="§"/>
                <a:defRPr/>
              </a:pPr>
              <a:r>
                <a:rPr lang="en-US" sz="1600" dirty="0" smtClean="0"/>
                <a:t>Own </a:t>
              </a:r>
              <a:r>
                <a:rPr lang="en-US" sz="1600" dirty="0"/>
                <a:t>dedicated </a:t>
              </a:r>
              <a:r>
                <a:rPr lang="en-US" sz="1600" dirty="0" smtClean="0"/>
                <a:t>models </a:t>
              </a:r>
            </a:p>
            <a:p>
              <a:pPr lvl="1">
                <a:spcBef>
                  <a:spcPts val="600"/>
                </a:spcBef>
                <a:spcAft>
                  <a:spcPts val="600"/>
                </a:spcAft>
                <a:buClr>
                  <a:schemeClr val="bg1">
                    <a:lumMod val="50000"/>
                  </a:schemeClr>
                </a:buClr>
                <a:buFont typeface="Wingdings" pitchFamily="2" charset="2"/>
                <a:buChar char="§"/>
                <a:defRPr/>
              </a:pPr>
              <a:r>
                <a:rPr lang="en-US" sz="1600" dirty="0" smtClean="0"/>
                <a:t>Strong </a:t>
              </a:r>
              <a:r>
                <a:rPr lang="en-US" sz="1600" dirty="0"/>
                <a:t>links between system engineering </a:t>
              </a:r>
              <a:r>
                <a:rPr lang="en-US" sz="1600" dirty="0" smtClean="0"/>
                <a:t>and </a:t>
              </a:r>
              <a:r>
                <a:rPr lang="en-US" sz="1600" dirty="0"/>
                <a:t>safety </a:t>
              </a:r>
              <a:r>
                <a:rPr lang="en-US" sz="1600" dirty="0" smtClean="0"/>
                <a:t>analysis</a:t>
              </a:r>
            </a:p>
            <a:p>
              <a:pPr lvl="1">
                <a:spcBef>
                  <a:spcPts val="600"/>
                </a:spcBef>
                <a:spcAft>
                  <a:spcPts val="600"/>
                </a:spcAft>
                <a:buClr>
                  <a:schemeClr val="bg1">
                    <a:lumMod val="50000"/>
                  </a:schemeClr>
                </a:buClr>
                <a:buFont typeface="Wingdings" pitchFamily="2" charset="2"/>
                <a:buChar char="§"/>
                <a:defRPr/>
              </a:pPr>
              <a:endParaRPr lang="en-US" sz="1600" dirty="0"/>
            </a:p>
            <a:p>
              <a:pPr lvl="1">
                <a:spcBef>
                  <a:spcPts val="600"/>
                </a:spcBef>
                <a:spcAft>
                  <a:spcPts val="600"/>
                </a:spcAft>
                <a:buClr>
                  <a:schemeClr val="bg1">
                    <a:lumMod val="50000"/>
                  </a:schemeClr>
                </a:buClr>
                <a:buFont typeface="Wingdings" pitchFamily="2" charset="2"/>
                <a:buChar char="§"/>
                <a:defRPr/>
              </a:pPr>
              <a:endParaRPr lang="en-US" sz="1600" dirty="0" smtClean="0"/>
            </a:p>
            <a:p>
              <a:pPr marL="0" indent="0">
                <a:buNone/>
              </a:pPr>
              <a:endParaRPr lang="en-US" dirty="0" smtClean="0"/>
            </a:p>
            <a:p>
              <a:endParaRPr lang="fr-FR" dirty="0">
                <a:solidFill>
                  <a:schemeClr val="accent2"/>
                </a:solidFill>
              </a:endParaRPr>
            </a:p>
          </p:txBody>
        </p:sp>
        <p:pic>
          <p:nvPicPr>
            <p:cNvPr id="25"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5604" y="3284984"/>
              <a:ext cx="2193361" cy="109509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grpSp>
      <p:sp>
        <p:nvSpPr>
          <p:cNvPr id="6" name="Flèche droite 5"/>
          <p:cNvSpPr/>
          <p:nvPr/>
        </p:nvSpPr>
        <p:spPr>
          <a:xfrm>
            <a:off x="5212430" y="1386484"/>
            <a:ext cx="533153" cy="121158"/>
          </a:xfrm>
          <a:prstGeom prst="rightArrow">
            <a:avLst/>
          </a:prstGeom>
          <a:solidFill>
            <a:srgbClr val="00B0F0"/>
          </a:solidFill>
          <a:ln>
            <a:solidFill>
              <a:srgbClr val="1AAE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7380313" y="1209963"/>
            <a:ext cx="1656184" cy="430887"/>
          </a:xfrm>
          <a:prstGeom prst="rect">
            <a:avLst/>
          </a:prstGeom>
          <a:noFill/>
        </p:spPr>
        <p:txBody>
          <a:bodyPr wrap="square" rtlCol="0">
            <a:spAutoFit/>
          </a:bodyPr>
          <a:lstStyle/>
          <a:p>
            <a:r>
              <a:rPr lang="fr-FR" sz="1100" dirty="0" err="1" smtClean="0"/>
              <a:t>Safety</a:t>
            </a:r>
            <a:r>
              <a:rPr lang="fr-FR" sz="1100" dirty="0" smtClean="0"/>
              <a:t> </a:t>
            </a:r>
            <a:r>
              <a:rPr lang="fr-FR" sz="1100" dirty="0" err="1"/>
              <a:t>A</a:t>
            </a:r>
            <a:r>
              <a:rPr lang="fr-FR" sz="1100" dirty="0" err="1" smtClean="0"/>
              <a:t>nalysis</a:t>
            </a:r>
            <a:r>
              <a:rPr lang="fr-FR" sz="1100" dirty="0" smtClean="0"/>
              <a:t> </a:t>
            </a:r>
            <a:r>
              <a:rPr lang="fr-FR" sz="1100" dirty="0" err="1"/>
              <a:t>E</a:t>
            </a:r>
            <a:r>
              <a:rPr lang="fr-FR" sz="1100" dirty="0" err="1" smtClean="0"/>
              <a:t>nvironment</a:t>
            </a:r>
            <a:endParaRPr lang="fr-FR" sz="1100" dirty="0"/>
          </a:p>
        </p:txBody>
      </p:sp>
    </p:spTree>
    <p:extLst>
      <p:ext uri="{BB962C8B-B14F-4D97-AF65-F5344CB8AC3E}">
        <p14:creationId xmlns:p14="http://schemas.microsoft.com/office/powerpoint/2010/main" val="189684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2"/>
          <p:cNvSpPr txBox="1">
            <a:spLocks/>
          </p:cNvSpPr>
          <p:nvPr/>
        </p:nvSpPr>
        <p:spPr>
          <a:xfrm>
            <a:off x="1619672" y="0"/>
            <a:ext cx="6409781" cy="764332"/>
          </a:xfrm>
          <a:prstGeom prst="rect">
            <a:avLst/>
          </a:prstGeom>
        </p:spPr>
        <p:txBody>
          <a:bodyPr anchor="ctr" anchorCtr="0">
            <a:normAutofit/>
          </a:bodyPr>
          <a:lstStyle/>
          <a:p>
            <a:pPr marL="342900" marR="0" lvl="0" indent="-342900" algn="ctr" defTabSz="914400" rtl="0" eaLnBrk="0" fontAlgn="base" latinLnBrk="0" hangingPunct="0">
              <a:lnSpc>
                <a:spcPct val="100000"/>
              </a:lnSpc>
              <a:spcBef>
                <a:spcPct val="0"/>
              </a:spcBef>
              <a:spcAft>
                <a:spcPts val="400"/>
              </a:spcAft>
              <a:buClrTx/>
              <a:buSzTx/>
              <a:buFont typeface="Arial" charset="0"/>
              <a:buNone/>
              <a:tabLst/>
              <a:defRPr/>
            </a:pPr>
            <a:r>
              <a:rPr kumimoji="0" lang="fr-FR" sz="3200" b="1" i="0" u="none" strike="noStrike" kern="1200" cap="all" spc="0" normalizeH="0" baseline="0" noProof="0" dirty="0" err="1" smtClean="0">
                <a:ln>
                  <a:noFill/>
                </a:ln>
                <a:solidFill>
                  <a:schemeClr val="bg1"/>
                </a:solidFill>
                <a:effectLst/>
                <a:uLnTx/>
                <a:uFillTx/>
                <a:latin typeface="+mn-lt"/>
                <a:ea typeface="+mn-ea"/>
                <a:cs typeface="+mn-cs"/>
              </a:rPr>
              <a:t>Safety</a:t>
            </a:r>
            <a:r>
              <a:rPr kumimoji="0" lang="fr-FR" sz="3200" b="1" i="0" u="none" strike="noStrike" kern="1200" cap="all" spc="0" normalizeH="0" noProof="0" dirty="0" smtClean="0">
                <a:ln>
                  <a:noFill/>
                </a:ln>
                <a:solidFill>
                  <a:schemeClr val="bg1"/>
                </a:solidFill>
                <a:effectLst/>
                <a:uLnTx/>
                <a:uFillTx/>
                <a:latin typeface="+mn-lt"/>
                <a:ea typeface="+mn-ea"/>
                <a:cs typeface="+mn-cs"/>
              </a:rPr>
              <a:t> Life-Cycle</a:t>
            </a:r>
            <a:endParaRPr kumimoji="0" lang="fr-FR" sz="3200" b="1" i="0" u="none" strike="noStrike" kern="1200" cap="all" spc="0" normalizeH="0" baseline="0" noProof="0" dirty="0">
              <a:ln>
                <a:noFill/>
              </a:ln>
              <a:solidFill>
                <a:schemeClr val="bg1"/>
              </a:solidFill>
              <a:effectLst/>
              <a:uLnTx/>
              <a:uFillTx/>
              <a:latin typeface="+mn-lt"/>
              <a:ea typeface="+mn-ea"/>
              <a:cs typeface="+mn-cs"/>
            </a:endParaRPr>
          </a:p>
        </p:txBody>
      </p:sp>
      <p:sp>
        <p:nvSpPr>
          <p:cNvPr id="46" name="ZoneTexte 45"/>
          <p:cNvSpPr txBox="1"/>
          <p:nvPr/>
        </p:nvSpPr>
        <p:spPr>
          <a:xfrm rot="16200000">
            <a:off x="-500137" y="6017058"/>
            <a:ext cx="1261884" cy="261610"/>
          </a:xfrm>
          <a:prstGeom prst="rect">
            <a:avLst/>
          </a:prstGeom>
          <a:noFill/>
        </p:spPr>
        <p:txBody>
          <a:bodyPr wrap="none" rtlCol="0">
            <a:spAutoFit/>
          </a:bodyPr>
          <a:lstStyle/>
          <a:p>
            <a:r>
              <a:rPr lang="fr-FR" sz="1100" dirty="0">
                <a:solidFill>
                  <a:schemeClr val="accent5"/>
                </a:solidFill>
              </a:rPr>
              <a:t>Copyright CEA ©</a:t>
            </a:r>
          </a:p>
        </p:txBody>
      </p:sp>
      <p:grpSp>
        <p:nvGrpSpPr>
          <p:cNvPr id="47" name="Groupe 46"/>
          <p:cNvGrpSpPr/>
          <p:nvPr/>
        </p:nvGrpSpPr>
        <p:grpSpPr>
          <a:xfrm>
            <a:off x="1403648" y="1268760"/>
            <a:ext cx="7164252" cy="3680098"/>
            <a:chOff x="-72516" y="1405086"/>
            <a:chExt cx="7164252" cy="3680098"/>
          </a:xfrm>
        </p:grpSpPr>
        <p:sp>
          <p:nvSpPr>
            <p:cNvPr id="48" name="Rectangle à coins arrondis 47"/>
            <p:cNvSpPr/>
            <p:nvPr/>
          </p:nvSpPr>
          <p:spPr>
            <a:xfrm>
              <a:off x="143508" y="2159853"/>
              <a:ext cx="4534220" cy="2122842"/>
            </a:xfrm>
            <a:prstGeom prst="roundRect">
              <a:avLst>
                <a:gd name="adj" fmla="val 7771"/>
              </a:avLst>
            </a:prstGeom>
            <a:ln>
              <a:solidFill>
                <a:srgbClr val="009BD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9" name="Pentagone 48"/>
            <p:cNvSpPr/>
            <p:nvPr/>
          </p:nvSpPr>
          <p:spPr>
            <a:xfrm>
              <a:off x="419548" y="3466883"/>
              <a:ext cx="1432704" cy="656526"/>
            </a:xfrm>
            <a:prstGeom prst="homePlate">
              <a:avLst/>
            </a:prstGeom>
            <a:ln>
              <a:solidFill>
                <a:srgbClr val="009BD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solidFill>
                  <a:schemeClr val="dk1"/>
                </a:solidFill>
              </a:endParaRPr>
            </a:p>
          </p:txBody>
        </p:sp>
        <p:sp>
          <p:nvSpPr>
            <p:cNvPr id="50" name="Rectangle à coins arrondis 49"/>
            <p:cNvSpPr/>
            <p:nvPr/>
          </p:nvSpPr>
          <p:spPr bwMode="auto">
            <a:xfrm>
              <a:off x="1541296" y="2484518"/>
              <a:ext cx="1260129" cy="633511"/>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51" name="ZoneTexte 50"/>
            <p:cNvSpPr txBox="1"/>
            <p:nvPr/>
          </p:nvSpPr>
          <p:spPr bwMode="auto">
            <a:xfrm>
              <a:off x="1554343" y="2629222"/>
              <a:ext cx="1234035" cy="400110"/>
            </a:xfrm>
            <a:prstGeom prst="rect">
              <a:avLst/>
            </a:prstGeom>
            <a:noFill/>
          </p:spPr>
          <p:txBody>
            <a:bodyPr>
              <a:spAutoFit/>
            </a:bodyPr>
            <a:lstStyle/>
            <a:p>
              <a:pPr algn="ctr">
                <a:defRPr/>
              </a:pPr>
              <a:r>
                <a:rPr lang="en-US" sz="1000" dirty="0" smtClean="0"/>
                <a:t>Functional Hazard Analysis</a:t>
              </a:r>
              <a:endParaRPr lang="fr-FR" sz="1000" dirty="0"/>
            </a:p>
          </p:txBody>
        </p:sp>
        <p:sp>
          <p:nvSpPr>
            <p:cNvPr id="52" name="Rectangle à coins arrondis 51"/>
            <p:cNvSpPr/>
            <p:nvPr/>
          </p:nvSpPr>
          <p:spPr bwMode="auto">
            <a:xfrm>
              <a:off x="2978648" y="2483306"/>
              <a:ext cx="1259042" cy="633511"/>
            </a:xfrm>
            <a:prstGeom prst="roundRect">
              <a:avLst/>
            </a:prstGeom>
            <a:solidFill>
              <a:schemeClr val="bg1"/>
            </a:solidFill>
            <a:ln>
              <a:solidFill>
                <a:schemeClr val="bg1">
                  <a:lumMod val="7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defTabSz="872436" eaLnBrk="0" hangingPunct="0">
                <a:defRPr/>
              </a:pPr>
              <a:endParaRPr lang="fr-FR" sz="1000" dirty="0"/>
            </a:p>
          </p:txBody>
        </p:sp>
        <p:sp>
          <p:nvSpPr>
            <p:cNvPr id="53" name="ZoneTexte 52"/>
            <p:cNvSpPr txBox="1"/>
            <p:nvPr/>
          </p:nvSpPr>
          <p:spPr bwMode="auto">
            <a:xfrm>
              <a:off x="2991695" y="2595161"/>
              <a:ext cx="1232948" cy="400110"/>
            </a:xfrm>
            <a:prstGeom prst="rect">
              <a:avLst/>
            </a:prstGeom>
            <a:noFill/>
          </p:spPr>
          <p:txBody>
            <a:bodyPr>
              <a:spAutoFit/>
            </a:bodyPr>
            <a:lstStyle/>
            <a:p>
              <a:pPr algn="ctr">
                <a:defRPr/>
              </a:pPr>
              <a:r>
                <a:rPr lang="en-US" sz="1000" dirty="0"/>
                <a:t>Concept &amp; Requirements</a:t>
              </a:r>
              <a:endParaRPr lang="fr-FR" sz="1000" dirty="0"/>
            </a:p>
          </p:txBody>
        </p:sp>
        <p:sp>
          <p:nvSpPr>
            <p:cNvPr id="54" name="Rectangle à coins arrondis 53"/>
            <p:cNvSpPr/>
            <p:nvPr/>
          </p:nvSpPr>
          <p:spPr bwMode="auto">
            <a:xfrm>
              <a:off x="3288516" y="3465674"/>
              <a:ext cx="1260129" cy="633511"/>
            </a:xfrm>
            <a:prstGeom prst="roundRect">
              <a:avLst/>
            </a:prstGeom>
            <a:solidFill>
              <a:schemeClr val="bg1"/>
            </a:solidFill>
            <a:ln>
              <a:solidFill>
                <a:schemeClr val="bg1">
                  <a:lumMod val="7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defTabSz="872436" eaLnBrk="0" hangingPunct="0">
                <a:defRPr/>
              </a:pPr>
              <a:endParaRPr lang="fr-FR" sz="1000" dirty="0"/>
            </a:p>
          </p:txBody>
        </p:sp>
        <p:sp>
          <p:nvSpPr>
            <p:cNvPr id="55" name="ZoneTexte 54"/>
            <p:cNvSpPr txBox="1"/>
            <p:nvPr/>
          </p:nvSpPr>
          <p:spPr bwMode="auto">
            <a:xfrm>
              <a:off x="3305913" y="3619318"/>
              <a:ext cx="1234035" cy="400110"/>
            </a:xfrm>
            <a:prstGeom prst="rect">
              <a:avLst/>
            </a:prstGeom>
            <a:noFill/>
          </p:spPr>
          <p:txBody>
            <a:bodyPr>
              <a:spAutoFit/>
            </a:bodyPr>
            <a:lstStyle/>
            <a:p>
              <a:pPr algn="ctr">
                <a:defRPr/>
              </a:pPr>
              <a:r>
                <a:rPr lang="en-US" sz="1000" dirty="0" smtClean="0"/>
                <a:t>Design </a:t>
              </a:r>
              <a:r>
                <a:rPr lang="en-US" sz="1000" dirty="0"/>
                <a:t>&amp; Optimization</a:t>
              </a:r>
              <a:endParaRPr lang="fr-FR" sz="1000" dirty="0"/>
            </a:p>
          </p:txBody>
        </p:sp>
        <p:sp>
          <p:nvSpPr>
            <p:cNvPr id="56" name="Rectangle à coins arrondis 55"/>
            <p:cNvSpPr/>
            <p:nvPr/>
          </p:nvSpPr>
          <p:spPr bwMode="auto">
            <a:xfrm>
              <a:off x="1852252" y="3466883"/>
              <a:ext cx="1260129" cy="633512"/>
            </a:xfrm>
            <a:prstGeom prst="round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defTabSz="872436" eaLnBrk="0" hangingPunct="0">
                <a:defRPr/>
              </a:pPr>
              <a:endParaRPr lang="fr-FR" sz="1000" dirty="0"/>
            </a:p>
          </p:txBody>
        </p:sp>
        <p:sp>
          <p:nvSpPr>
            <p:cNvPr id="57" name="ZoneTexte 56"/>
            <p:cNvSpPr txBox="1"/>
            <p:nvPr/>
          </p:nvSpPr>
          <p:spPr bwMode="auto">
            <a:xfrm>
              <a:off x="1878346" y="3565326"/>
              <a:ext cx="1234035" cy="553998"/>
            </a:xfrm>
            <a:prstGeom prst="rect">
              <a:avLst/>
            </a:prstGeom>
            <a:noFill/>
          </p:spPr>
          <p:txBody>
            <a:bodyPr>
              <a:spAutoFit/>
            </a:bodyPr>
            <a:lstStyle/>
            <a:p>
              <a:pPr algn="ctr">
                <a:defRPr/>
              </a:pPr>
              <a:r>
                <a:rPr lang="en-US" sz="1000" dirty="0"/>
                <a:t>Preliminary </a:t>
              </a:r>
              <a:r>
                <a:rPr lang="en-US" sz="1000" dirty="0" smtClean="0"/>
                <a:t>System Safety </a:t>
              </a:r>
              <a:r>
                <a:rPr lang="en-US" sz="1000" dirty="0"/>
                <a:t>Assessment</a:t>
              </a:r>
              <a:endParaRPr lang="fr-FR" sz="1000" dirty="0"/>
            </a:p>
          </p:txBody>
        </p:sp>
        <p:sp>
          <p:nvSpPr>
            <p:cNvPr id="58" name="Rectangle à coins arrondis 57"/>
            <p:cNvSpPr/>
            <p:nvPr/>
          </p:nvSpPr>
          <p:spPr bwMode="auto">
            <a:xfrm flipH="1">
              <a:off x="5831607" y="2478461"/>
              <a:ext cx="1260129" cy="633511"/>
            </a:xfrm>
            <a:prstGeom prst="roundRect">
              <a:avLst/>
            </a:prstGeom>
            <a:solidFill>
              <a:schemeClr val="bg1"/>
            </a:solidFill>
            <a:ln>
              <a:solidFill>
                <a:schemeClr val="bg1">
                  <a:lumMod val="7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defTabSz="872436" eaLnBrk="0" hangingPunct="0">
                <a:defRPr/>
              </a:pPr>
              <a:endParaRPr lang="fr-FR" sz="1000" dirty="0"/>
            </a:p>
          </p:txBody>
        </p:sp>
        <p:sp>
          <p:nvSpPr>
            <p:cNvPr id="59" name="ZoneTexte 58"/>
            <p:cNvSpPr txBox="1"/>
            <p:nvPr/>
          </p:nvSpPr>
          <p:spPr bwMode="auto">
            <a:xfrm flipH="1">
              <a:off x="5844654" y="2585364"/>
              <a:ext cx="1234035" cy="400110"/>
            </a:xfrm>
            <a:prstGeom prst="rect">
              <a:avLst/>
            </a:prstGeom>
            <a:noFill/>
          </p:spPr>
          <p:txBody>
            <a:bodyPr>
              <a:spAutoFit/>
            </a:bodyPr>
            <a:lstStyle/>
            <a:p>
              <a:pPr algn="ctr">
                <a:defRPr/>
              </a:pPr>
              <a:r>
                <a:rPr lang="en-US" sz="1000" dirty="0" smtClean="0"/>
                <a:t>Acceptance </a:t>
              </a:r>
              <a:r>
                <a:rPr lang="en-US" sz="1000" dirty="0"/>
                <a:t>&amp; Maintenance</a:t>
              </a:r>
              <a:endParaRPr lang="fr-FR" sz="1000" dirty="0"/>
            </a:p>
          </p:txBody>
        </p:sp>
        <p:sp>
          <p:nvSpPr>
            <p:cNvPr id="60" name="Rectangle à coins arrondis 59"/>
            <p:cNvSpPr/>
            <p:nvPr/>
          </p:nvSpPr>
          <p:spPr bwMode="auto">
            <a:xfrm flipH="1">
              <a:off x="5548920" y="3478996"/>
              <a:ext cx="1260129" cy="634723"/>
            </a:xfrm>
            <a:prstGeom prst="roundRect">
              <a:avLst/>
            </a:prstGeom>
            <a:solidFill>
              <a:schemeClr val="bg1"/>
            </a:solidFill>
            <a:ln>
              <a:solidFill>
                <a:schemeClr val="bg1">
                  <a:lumMod val="7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defTabSz="872436" eaLnBrk="0" hangingPunct="0">
                <a:defRPr/>
              </a:pPr>
              <a:endParaRPr lang="fr-FR" sz="1000" dirty="0"/>
            </a:p>
          </p:txBody>
        </p:sp>
        <p:sp>
          <p:nvSpPr>
            <p:cNvPr id="61" name="ZoneTexte 60"/>
            <p:cNvSpPr txBox="1"/>
            <p:nvPr/>
          </p:nvSpPr>
          <p:spPr bwMode="auto">
            <a:xfrm flipH="1">
              <a:off x="5561967" y="3710458"/>
              <a:ext cx="1234035" cy="246221"/>
            </a:xfrm>
            <a:prstGeom prst="rect">
              <a:avLst/>
            </a:prstGeom>
            <a:noFill/>
          </p:spPr>
          <p:txBody>
            <a:bodyPr>
              <a:spAutoFit/>
            </a:bodyPr>
            <a:lstStyle/>
            <a:p>
              <a:pPr algn="ctr">
                <a:defRPr/>
              </a:pPr>
              <a:r>
                <a:rPr lang="en-US" sz="1000" dirty="0" smtClean="0"/>
                <a:t>Integration </a:t>
              </a:r>
              <a:r>
                <a:rPr lang="en-US" sz="1000" dirty="0"/>
                <a:t>&amp; Test</a:t>
              </a:r>
              <a:endParaRPr lang="fr-FR" sz="1000" dirty="0"/>
            </a:p>
          </p:txBody>
        </p:sp>
        <p:sp>
          <p:nvSpPr>
            <p:cNvPr id="62" name="Rectangle à coins arrondis 61"/>
            <p:cNvSpPr/>
            <p:nvPr/>
          </p:nvSpPr>
          <p:spPr bwMode="auto">
            <a:xfrm>
              <a:off x="4433396" y="4450461"/>
              <a:ext cx="1260129" cy="633511"/>
            </a:xfrm>
            <a:prstGeom prst="roundRect">
              <a:avLst/>
            </a:prstGeom>
            <a:solidFill>
              <a:schemeClr val="bg1"/>
            </a:solidFill>
            <a:ln>
              <a:solidFill>
                <a:schemeClr val="bg1">
                  <a:lumMod val="7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defTabSz="872436" eaLnBrk="0" hangingPunct="0">
                <a:defRPr/>
              </a:pPr>
              <a:endParaRPr lang="fr-FR" sz="1000" dirty="0"/>
            </a:p>
          </p:txBody>
        </p:sp>
        <p:sp>
          <p:nvSpPr>
            <p:cNvPr id="63" name="ZoneTexte 62"/>
            <p:cNvSpPr txBox="1"/>
            <p:nvPr/>
          </p:nvSpPr>
          <p:spPr bwMode="auto">
            <a:xfrm>
              <a:off x="4446443" y="4606626"/>
              <a:ext cx="1234035" cy="246221"/>
            </a:xfrm>
            <a:prstGeom prst="rect">
              <a:avLst/>
            </a:prstGeom>
            <a:noFill/>
          </p:spPr>
          <p:txBody>
            <a:bodyPr>
              <a:spAutoFit/>
            </a:bodyPr>
            <a:lstStyle/>
            <a:p>
              <a:pPr algn="ctr">
                <a:defRPr/>
              </a:pPr>
              <a:r>
                <a:rPr lang="en-US" sz="1000" dirty="0"/>
                <a:t>Implementation</a:t>
              </a:r>
              <a:endParaRPr lang="fr-FR" sz="1000" dirty="0"/>
            </a:p>
          </p:txBody>
        </p:sp>
        <p:sp>
          <p:nvSpPr>
            <p:cNvPr id="64" name="Rectangle à coins arrondis 63"/>
            <p:cNvSpPr/>
            <p:nvPr/>
          </p:nvSpPr>
          <p:spPr bwMode="auto">
            <a:xfrm>
              <a:off x="2979736" y="4450461"/>
              <a:ext cx="1260129" cy="634723"/>
            </a:xfrm>
            <a:prstGeom prst="round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defTabSz="872436" eaLnBrk="0" hangingPunct="0">
                <a:defRPr/>
              </a:pPr>
              <a:endParaRPr lang="fr-FR" sz="1000" dirty="0"/>
            </a:p>
          </p:txBody>
        </p:sp>
        <p:sp>
          <p:nvSpPr>
            <p:cNvPr id="65" name="ZoneTexte 64"/>
            <p:cNvSpPr txBox="1"/>
            <p:nvPr/>
          </p:nvSpPr>
          <p:spPr bwMode="auto">
            <a:xfrm>
              <a:off x="2992783" y="4486800"/>
              <a:ext cx="1234035" cy="400110"/>
            </a:xfrm>
            <a:prstGeom prst="rect">
              <a:avLst/>
            </a:prstGeom>
            <a:noFill/>
          </p:spPr>
          <p:txBody>
            <a:bodyPr>
              <a:spAutoFit/>
            </a:bodyPr>
            <a:lstStyle/>
            <a:p>
              <a:pPr algn="ctr">
                <a:defRPr/>
              </a:pPr>
              <a:r>
                <a:rPr lang="en-US" sz="1000" dirty="0"/>
                <a:t>System Safety Assessment</a:t>
              </a:r>
              <a:endParaRPr lang="fr-FR" sz="1000" dirty="0"/>
            </a:p>
          </p:txBody>
        </p:sp>
        <p:sp>
          <p:nvSpPr>
            <p:cNvPr id="66" name="Double flèche horizontale 65"/>
            <p:cNvSpPr/>
            <p:nvPr/>
          </p:nvSpPr>
          <p:spPr bwMode="auto">
            <a:xfrm>
              <a:off x="2802513" y="2780928"/>
              <a:ext cx="160914" cy="87214"/>
            </a:xfrm>
            <a:prstGeom prst="leftRightArrow">
              <a:avLst/>
            </a:prstGeom>
            <a:solidFill>
              <a:schemeClr val="bg1"/>
            </a:solidFill>
            <a:ln>
              <a:solidFill>
                <a:schemeClr val="bg1">
                  <a:lumMod val="7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defTabSz="872436" eaLnBrk="0" hangingPunct="0"/>
              <a:endParaRPr lang="fr-FR" sz="1000" dirty="0">
                <a:solidFill>
                  <a:schemeClr val="dk1"/>
                </a:solidFill>
                <a:latin typeface="+mn-lt"/>
              </a:endParaRPr>
            </a:p>
          </p:txBody>
        </p:sp>
        <p:sp>
          <p:nvSpPr>
            <p:cNvPr id="67" name="Double flèche horizontale 66"/>
            <p:cNvSpPr/>
            <p:nvPr/>
          </p:nvSpPr>
          <p:spPr bwMode="auto">
            <a:xfrm rot="5400000">
              <a:off x="2308429" y="3248065"/>
              <a:ext cx="306459" cy="92417"/>
            </a:xfrm>
            <a:prstGeom prst="leftRightArrow">
              <a:avLst/>
            </a:prstGeom>
            <a:solidFill>
              <a:schemeClr val="bg1"/>
            </a:solidFill>
            <a:ln>
              <a:solidFill>
                <a:schemeClr val="bg1">
                  <a:lumMod val="7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defTabSz="872436" eaLnBrk="0" hangingPunct="0"/>
              <a:endParaRPr lang="fr-FR" sz="1000" dirty="0">
                <a:solidFill>
                  <a:schemeClr val="dk1"/>
                </a:solidFill>
                <a:latin typeface="+mn-lt"/>
              </a:endParaRPr>
            </a:p>
          </p:txBody>
        </p:sp>
        <p:sp>
          <p:nvSpPr>
            <p:cNvPr id="68" name="Double flèche horizontale 143"/>
            <p:cNvSpPr>
              <a:spLocks noChangeArrowheads="1"/>
            </p:cNvSpPr>
            <p:nvPr/>
          </p:nvSpPr>
          <p:spPr bwMode="auto">
            <a:xfrm rot="5400000">
              <a:off x="3768069" y="3253577"/>
              <a:ext cx="306460" cy="93504"/>
            </a:xfrm>
            <a:prstGeom prst="leftRightArrow">
              <a:avLst>
                <a:gd name="adj1" fmla="val 50000"/>
                <a:gd name="adj2" fmla="val 49848"/>
              </a:avLst>
            </a:prstGeom>
            <a:solidFill>
              <a:schemeClr val="bg1"/>
            </a:solidFill>
            <a:ln>
              <a:solidFill>
                <a:schemeClr val="bg1">
                  <a:lumMod val="7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defTabSz="872436" eaLnBrk="0" hangingPunct="0"/>
              <a:endParaRPr lang="fr-FR" sz="1000" dirty="0">
                <a:solidFill>
                  <a:schemeClr val="dk1"/>
                </a:solidFill>
                <a:latin typeface="+mn-lt"/>
              </a:endParaRPr>
            </a:p>
          </p:txBody>
        </p:sp>
        <p:sp>
          <p:nvSpPr>
            <p:cNvPr id="69" name="Double flèche horizontale 144"/>
            <p:cNvSpPr>
              <a:spLocks noChangeArrowheads="1"/>
            </p:cNvSpPr>
            <p:nvPr/>
          </p:nvSpPr>
          <p:spPr bwMode="auto">
            <a:xfrm rot="5400000">
              <a:off x="6021950" y="3253577"/>
              <a:ext cx="306460" cy="93504"/>
            </a:xfrm>
            <a:prstGeom prst="leftRightArrow">
              <a:avLst>
                <a:gd name="adj1" fmla="val 50000"/>
                <a:gd name="adj2" fmla="val 49848"/>
              </a:avLst>
            </a:prstGeom>
            <a:solidFill>
              <a:schemeClr val="bg1"/>
            </a:solidFill>
            <a:ln>
              <a:solidFill>
                <a:schemeClr val="bg1">
                  <a:lumMod val="7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defTabSz="872436" eaLnBrk="0" hangingPunct="0"/>
              <a:endParaRPr lang="fr-FR" sz="1000" dirty="0">
                <a:solidFill>
                  <a:schemeClr val="dk1"/>
                </a:solidFill>
                <a:latin typeface="+mn-lt"/>
              </a:endParaRPr>
            </a:p>
          </p:txBody>
        </p:sp>
        <p:sp>
          <p:nvSpPr>
            <p:cNvPr id="70" name="Double flèche horizontale 69"/>
            <p:cNvSpPr/>
            <p:nvPr/>
          </p:nvSpPr>
          <p:spPr bwMode="auto">
            <a:xfrm rot="5400000">
              <a:off x="2879781" y="4229887"/>
              <a:ext cx="306460" cy="93504"/>
            </a:xfrm>
            <a:prstGeom prst="leftRightArrow">
              <a:avLst/>
            </a:prstGeom>
            <a:solidFill>
              <a:schemeClr val="bg1"/>
            </a:solidFill>
            <a:ln>
              <a:solidFill>
                <a:schemeClr val="bg1">
                  <a:lumMod val="7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defTabSz="872436" eaLnBrk="0" hangingPunct="0"/>
              <a:endParaRPr lang="fr-FR" sz="1000" dirty="0">
                <a:solidFill>
                  <a:schemeClr val="dk1"/>
                </a:solidFill>
                <a:latin typeface="+mn-lt"/>
              </a:endParaRPr>
            </a:p>
          </p:txBody>
        </p:sp>
        <p:sp>
          <p:nvSpPr>
            <p:cNvPr id="71" name="Double flèche horizontale 146"/>
            <p:cNvSpPr>
              <a:spLocks noChangeArrowheads="1"/>
            </p:cNvSpPr>
            <p:nvPr/>
          </p:nvSpPr>
          <p:spPr bwMode="auto">
            <a:xfrm rot="5400000">
              <a:off x="5445161" y="4236487"/>
              <a:ext cx="306459" cy="92417"/>
            </a:xfrm>
            <a:prstGeom prst="leftRightArrow">
              <a:avLst>
                <a:gd name="adj1" fmla="val 50000"/>
                <a:gd name="adj2" fmla="val 50435"/>
              </a:avLst>
            </a:prstGeom>
            <a:solidFill>
              <a:schemeClr val="bg1"/>
            </a:solidFill>
            <a:ln>
              <a:solidFill>
                <a:schemeClr val="bg1">
                  <a:lumMod val="7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defTabSz="872436" eaLnBrk="0" hangingPunct="0"/>
              <a:endParaRPr lang="fr-FR" sz="1000" dirty="0">
                <a:solidFill>
                  <a:schemeClr val="dk1"/>
                </a:solidFill>
                <a:latin typeface="+mn-lt"/>
              </a:endParaRPr>
            </a:p>
          </p:txBody>
        </p:sp>
        <p:sp>
          <p:nvSpPr>
            <p:cNvPr id="72" name="Double flèche horizontale 71"/>
            <p:cNvSpPr/>
            <p:nvPr/>
          </p:nvSpPr>
          <p:spPr bwMode="auto">
            <a:xfrm>
              <a:off x="3113468" y="3789040"/>
              <a:ext cx="162001" cy="86002"/>
            </a:xfrm>
            <a:prstGeom prst="leftRightArrow">
              <a:avLst/>
            </a:prstGeom>
            <a:solidFill>
              <a:schemeClr val="bg1"/>
            </a:solidFill>
            <a:ln>
              <a:solidFill>
                <a:schemeClr val="bg1">
                  <a:lumMod val="7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defTabSz="872436" eaLnBrk="0" hangingPunct="0"/>
              <a:endParaRPr lang="fr-FR" sz="1000" dirty="0">
                <a:solidFill>
                  <a:schemeClr val="dk1"/>
                </a:solidFill>
                <a:latin typeface="+mn-lt"/>
              </a:endParaRPr>
            </a:p>
          </p:txBody>
        </p:sp>
        <p:sp>
          <p:nvSpPr>
            <p:cNvPr id="73" name="Double flèche horizontale 72"/>
            <p:cNvSpPr/>
            <p:nvPr/>
          </p:nvSpPr>
          <p:spPr bwMode="auto">
            <a:xfrm>
              <a:off x="4258348" y="4778724"/>
              <a:ext cx="160914" cy="87214"/>
            </a:xfrm>
            <a:prstGeom prst="leftRightArrow">
              <a:avLst/>
            </a:prstGeom>
            <a:solidFill>
              <a:schemeClr val="bg1"/>
            </a:solidFill>
            <a:ln>
              <a:solidFill>
                <a:schemeClr val="bg1">
                  <a:lumMod val="7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defTabSz="872436" eaLnBrk="0" hangingPunct="0"/>
              <a:endParaRPr lang="fr-FR" sz="1000" dirty="0">
                <a:solidFill>
                  <a:schemeClr val="dk1"/>
                </a:solidFill>
                <a:latin typeface="+mn-lt"/>
              </a:endParaRPr>
            </a:p>
          </p:txBody>
        </p:sp>
        <p:sp>
          <p:nvSpPr>
            <p:cNvPr id="74" name="Double flèche horizontale 149"/>
            <p:cNvSpPr>
              <a:spLocks noChangeArrowheads="1"/>
            </p:cNvSpPr>
            <p:nvPr/>
          </p:nvSpPr>
          <p:spPr bwMode="auto">
            <a:xfrm rot="5400000">
              <a:off x="4340509" y="4237699"/>
              <a:ext cx="306460" cy="92417"/>
            </a:xfrm>
            <a:prstGeom prst="leftRightArrow">
              <a:avLst>
                <a:gd name="adj1" fmla="val 50000"/>
                <a:gd name="adj2" fmla="val 50435"/>
              </a:avLst>
            </a:prstGeom>
            <a:solidFill>
              <a:schemeClr val="bg1"/>
            </a:solidFill>
            <a:ln>
              <a:solidFill>
                <a:schemeClr val="bg1">
                  <a:lumMod val="7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a:lstStyle/>
            <a:p>
              <a:pPr defTabSz="872436" eaLnBrk="0" hangingPunct="0"/>
              <a:endParaRPr lang="fr-FR" sz="1000" dirty="0">
                <a:solidFill>
                  <a:schemeClr val="dk1"/>
                </a:solidFill>
                <a:latin typeface="+mn-lt"/>
              </a:endParaRPr>
            </a:p>
          </p:txBody>
        </p:sp>
        <p:sp>
          <p:nvSpPr>
            <p:cNvPr id="75" name="ZoneTexte 74"/>
            <p:cNvSpPr txBox="1"/>
            <p:nvPr/>
          </p:nvSpPr>
          <p:spPr>
            <a:xfrm>
              <a:off x="-508" y="1405086"/>
              <a:ext cx="4338434" cy="388707"/>
            </a:xfrm>
            <a:prstGeom prst="rect">
              <a:avLst/>
            </a:prstGeom>
            <a:noFill/>
          </p:spPr>
          <p:txBody>
            <a:bodyPr wrap="square" lIns="80147" tIns="40074" rIns="80147" bIns="40074">
              <a:spAutoFit/>
            </a:bodyPr>
            <a:lstStyle/>
            <a:p>
              <a:pPr>
                <a:defRPr/>
              </a:pPr>
              <a:r>
                <a:rPr lang="en-US" sz="2000" dirty="0">
                  <a:solidFill>
                    <a:srgbClr val="0070C0"/>
                  </a:solidFill>
                </a:rPr>
                <a:t>Safety </a:t>
              </a:r>
              <a:r>
                <a:rPr lang="en-US" sz="2000" dirty="0" smtClean="0">
                  <a:solidFill>
                    <a:srgbClr val="0070C0"/>
                  </a:solidFill>
                </a:rPr>
                <a:t>Assessment with Sophia</a:t>
              </a:r>
              <a:endParaRPr lang="fr-FR" sz="2000" dirty="0">
                <a:solidFill>
                  <a:srgbClr val="0070C0"/>
                </a:solidFill>
              </a:endParaRPr>
            </a:p>
          </p:txBody>
        </p:sp>
        <p:sp>
          <p:nvSpPr>
            <p:cNvPr id="76" name="ZoneTexte 75"/>
            <p:cNvSpPr txBox="1"/>
            <p:nvPr/>
          </p:nvSpPr>
          <p:spPr>
            <a:xfrm>
              <a:off x="2977925" y="1405086"/>
              <a:ext cx="4113811" cy="388707"/>
            </a:xfrm>
            <a:prstGeom prst="rect">
              <a:avLst/>
            </a:prstGeom>
            <a:noFill/>
            <a:ln>
              <a:noFill/>
            </a:ln>
          </p:spPr>
          <p:txBody>
            <a:bodyPr wrap="square" lIns="80147" tIns="40074" rIns="80147" bIns="40074">
              <a:spAutoFit/>
            </a:bodyPr>
            <a:lstStyle/>
            <a:p>
              <a:pPr algn="r">
                <a:defRPr/>
              </a:pPr>
              <a:r>
                <a:rPr lang="en-US" sz="2000" dirty="0"/>
                <a:t>System Development</a:t>
              </a:r>
              <a:endParaRPr lang="fr-FR" sz="2000" dirty="0"/>
            </a:p>
          </p:txBody>
        </p:sp>
        <p:sp>
          <p:nvSpPr>
            <p:cNvPr id="77" name="Double flèche horizontale 76"/>
            <p:cNvSpPr/>
            <p:nvPr/>
          </p:nvSpPr>
          <p:spPr>
            <a:xfrm>
              <a:off x="4274012" y="2622005"/>
              <a:ext cx="1557191" cy="363469"/>
            </a:xfrm>
            <a:prstGeom prst="leftRightArrow">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fr-FR" sz="1000"/>
            </a:p>
          </p:txBody>
        </p:sp>
        <p:sp>
          <p:nvSpPr>
            <p:cNvPr id="78" name="ZoneTexte 77"/>
            <p:cNvSpPr txBox="1"/>
            <p:nvPr/>
          </p:nvSpPr>
          <p:spPr bwMode="auto">
            <a:xfrm>
              <a:off x="4677728" y="2682583"/>
              <a:ext cx="744114" cy="246221"/>
            </a:xfrm>
            <a:prstGeom prst="rect">
              <a:avLst/>
            </a:prstGeom>
            <a:noFill/>
          </p:spPr>
          <p:txBody>
            <a:bodyPr wrap="none">
              <a:spAutoFit/>
            </a:bodyPr>
            <a:lstStyle/>
            <a:p>
              <a:pPr>
                <a:defRPr/>
              </a:pPr>
              <a:r>
                <a:rPr lang="en-US" sz="1000" dirty="0"/>
                <a:t>Validation</a:t>
              </a:r>
              <a:endParaRPr lang="fr-FR" sz="1000" dirty="0"/>
            </a:p>
          </p:txBody>
        </p:sp>
        <p:sp>
          <p:nvSpPr>
            <p:cNvPr id="79" name="Double flèche horizontale 78"/>
            <p:cNvSpPr/>
            <p:nvPr/>
          </p:nvSpPr>
          <p:spPr>
            <a:xfrm>
              <a:off x="4562381" y="3651835"/>
              <a:ext cx="980454" cy="363469"/>
            </a:xfrm>
            <a:prstGeom prst="leftRightArrow">
              <a:avLst/>
            </a:prstGeom>
            <a:solidFill>
              <a:schemeClr val="bg1"/>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fr-FR" sz="1000"/>
            </a:p>
          </p:txBody>
        </p:sp>
        <p:sp>
          <p:nvSpPr>
            <p:cNvPr id="80" name="ZoneTexte 79"/>
            <p:cNvSpPr txBox="1"/>
            <p:nvPr/>
          </p:nvSpPr>
          <p:spPr bwMode="auto">
            <a:xfrm>
              <a:off x="4677728" y="3712413"/>
              <a:ext cx="744114" cy="246221"/>
            </a:xfrm>
            <a:prstGeom prst="rect">
              <a:avLst/>
            </a:prstGeom>
            <a:noFill/>
          </p:spPr>
          <p:txBody>
            <a:bodyPr wrap="none">
              <a:spAutoFit/>
            </a:bodyPr>
            <a:lstStyle/>
            <a:p>
              <a:pPr>
                <a:defRPr/>
              </a:pPr>
              <a:r>
                <a:rPr lang="en-US" sz="1000" dirty="0"/>
                <a:t>Validation</a:t>
              </a:r>
              <a:endParaRPr lang="fr-FR" sz="1000" dirty="0"/>
            </a:p>
          </p:txBody>
        </p:sp>
        <p:sp>
          <p:nvSpPr>
            <p:cNvPr id="81" name="ZoneTexte 80"/>
            <p:cNvSpPr txBox="1"/>
            <p:nvPr/>
          </p:nvSpPr>
          <p:spPr>
            <a:xfrm>
              <a:off x="439110" y="3512991"/>
              <a:ext cx="1177876" cy="204041"/>
            </a:xfrm>
            <a:prstGeom prst="rect">
              <a:avLst/>
            </a:prstGeom>
            <a:noFill/>
            <a:ln>
              <a:noFill/>
            </a:ln>
          </p:spPr>
          <p:txBody>
            <a:bodyPr wrap="square" lIns="80147" tIns="40074" rIns="80147" bIns="40074">
              <a:spAutoFit/>
            </a:bodyPr>
            <a:lstStyle/>
            <a:p>
              <a:pPr>
                <a:defRPr/>
              </a:pPr>
              <a:r>
                <a:rPr lang="en-US" sz="800" dirty="0" smtClean="0"/>
                <a:t>SOPHIA-FTA</a:t>
              </a:r>
              <a:endParaRPr lang="fr-FR" sz="800" dirty="0"/>
            </a:p>
          </p:txBody>
        </p:sp>
        <p:sp>
          <p:nvSpPr>
            <p:cNvPr id="82" name="ZoneTexte 81"/>
            <p:cNvSpPr txBox="1"/>
            <p:nvPr/>
          </p:nvSpPr>
          <p:spPr>
            <a:xfrm>
              <a:off x="431540" y="3690366"/>
              <a:ext cx="1296144" cy="204041"/>
            </a:xfrm>
            <a:prstGeom prst="rect">
              <a:avLst/>
            </a:prstGeom>
            <a:noFill/>
            <a:ln>
              <a:noFill/>
            </a:ln>
          </p:spPr>
          <p:txBody>
            <a:bodyPr wrap="square" lIns="80147" tIns="40074" rIns="80147" bIns="40074">
              <a:spAutoFit/>
            </a:bodyPr>
            <a:lstStyle/>
            <a:p>
              <a:pPr>
                <a:defRPr/>
              </a:pPr>
              <a:r>
                <a:rPr lang="en-US" sz="800" dirty="0" smtClean="0"/>
                <a:t>SOPHIA-FMEA</a:t>
              </a:r>
              <a:endParaRPr lang="fr-FR" sz="800" dirty="0"/>
            </a:p>
          </p:txBody>
        </p:sp>
        <p:sp>
          <p:nvSpPr>
            <p:cNvPr id="83" name="Pentagone 82"/>
            <p:cNvSpPr/>
            <p:nvPr/>
          </p:nvSpPr>
          <p:spPr>
            <a:xfrm>
              <a:off x="419548" y="2490573"/>
              <a:ext cx="1121748" cy="656526"/>
            </a:xfrm>
            <a:prstGeom prst="homePlate">
              <a:avLst/>
            </a:prstGeom>
            <a:ln>
              <a:solidFill>
                <a:srgbClr val="009BD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solidFill>
                  <a:schemeClr val="dk1"/>
                </a:solidFill>
              </a:endParaRPr>
            </a:p>
          </p:txBody>
        </p:sp>
        <p:sp>
          <p:nvSpPr>
            <p:cNvPr id="86" name="ZoneTexte 85"/>
            <p:cNvSpPr txBox="1"/>
            <p:nvPr/>
          </p:nvSpPr>
          <p:spPr>
            <a:xfrm>
              <a:off x="431540" y="3835069"/>
              <a:ext cx="1620180" cy="204041"/>
            </a:xfrm>
            <a:prstGeom prst="rect">
              <a:avLst/>
            </a:prstGeom>
            <a:noFill/>
            <a:ln>
              <a:noFill/>
            </a:ln>
          </p:spPr>
          <p:txBody>
            <a:bodyPr wrap="square" lIns="80147" tIns="40074" rIns="80147" bIns="40074">
              <a:spAutoFit/>
            </a:bodyPr>
            <a:lstStyle/>
            <a:p>
              <a:pPr>
                <a:defRPr/>
              </a:pPr>
              <a:r>
                <a:rPr lang="en-US" sz="800" dirty="0" smtClean="0"/>
                <a:t>SOPHIA-</a:t>
              </a:r>
              <a:r>
                <a:rPr lang="en-US" sz="800" dirty="0" err="1" smtClean="0"/>
                <a:t>ModelChecking</a:t>
              </a:r>
              <a:endParaRPr lang="fr-FR" sz="800" dirty="0"/>
            </a:p>
          </p:txBody>
        </p:sp>
        <p:sp>
          <p:nvSpPr>
            <p:cNvPr id="87" name="ZoneTexte 86"/>
            <p:cNvSpPr txBox="1"/>
            <p:nvPr/>
          </p:nvSpPr>
          <p:spPr>
            <a:xfrm>
              <a:off x="359532" y="2485206"/>
              <a:ext cx="1548172" cy="450263"/>
            </a:xfrm>
            <a:prstGeom prst="rect">
              <a:avLst/>
            </a:prstGeom>
            <a:noFill/>
            <a:ln>
              <a:noFill/>
            </a:ln>
          </p:spPr>
          <p:txBody>
            <a:bodyPr wrap="square" lIns="80147" tIns="40074" rIns="80147" bIns="40074">
              <a:spAutoFit/>
            </a:bodyPr>
            <a:lstStyle/>
            <a:p>
              <a:pPr>
                <a:defRPr/>
              </a:pPr>
              <a:r>
                <a:rPr lang="en-US" sz="800" dirty="0" smtClean="0"/>
                <a:t>SOPHIA-PHA</a:t>
              </a:r>
            </a:p>
            <a:p>
              <a:pPr>
                <a:defRPr/>
              </a:pPr>
              <a:r>
                <a:rPr lang="en-US" sz="800" dirty="0" smtClean="0"/>
                <a:t>SOPHIA-SHA</a:t>
              </a:r>
            </a:p>
            <a:p>
              <a:pPr>
                <a:defRPr/>
              </a:pPr>
              <a:r>
                <a:rPr lang="en-US" sz="800" dirty="0" smtClean="0"/>
                <a:t>SOPHIA-Requirements</a:t>
              </a:r>
              <a:endParaRPr lang="fr-FR" sz="800" dirty="0"/>
            </a:p>
          </p:txBody>
        </p:sp>
        <p:pic>
          <p:nvPicPr>
            <p:cNvPr id="88" name="Image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16" y="1843471"/>
              <a:ext cx="624089" cy="632763"/>
            </a:xfrm>
            <a:prstGeom prst="rect">
              <a:avLst/>
            </a:prstGeom>
          </p:spPr>
        </p:pic>
      </p:grpSp>
      <p:sp>
        <p:nvSpPr>
          <p:cNvPr id="84" name="Rectangle 83"/>
          <p:cNvSpPr/>
          <p:nvPr/>
        </p:nvSpPr>
        <p:spPr>
          <a:xfrm>
            <a:off x="395536" y="5589240"/>
            <a:ext cx="8748464" cy="400110"/>
          </a:xfrm>
          <a:prstGeom prst="rect">
            <a:avLst/>
          </a:prstGeom>
          <a:solidFill>
            <a:schemeClr val="bg1">
              <a:lumMod val="85000"/>
            </a:schemeClr>
          </a:solidFill>
        </p:spPr>
        <p:txBody>
          <a:bodyPr wrap="square">
            <a:spAutoFit/>
          </a:bodyPr>
          <a:lstStyle/>
          <a:p>
            <a:pPr algn="ctr">
              <a:spcAft>
                <a:spcPts val="526"/>
              </a:spcAft>
              <a:buClr>
                <a:schemeClr val="bg2"/>
              </a:buClr>
              <a:buSzPct val="150000"/>
              <a:defRPr/>
            </a:pPr>
            <a:r>
              <a:rPr lang="en-US" sz="2000" b="1" dirty="0" smtClean="0">
                <a:solidFill>
                  <a:schemeClr val="accent5"/>
                </a:solidFill>
              </a:rPr>
              <a:t>Sophia targets early phases of system life-cycle</a:t>
            </a:r>
            <a:endParaRPr lang="en-US" sz="2000" b="1" dirty="0">
              <a:solidFill>
                <a:schemeClr val="accent5"/>
              </a:solidFill>
            </a:endParaRPr>
          </a:p>
        </p:txBody>
      </p:sp>
      <p:sp>
        <p:nvSpPr>
          <p:cNvPr id="85" name="Vague 84"/>
          <p:cNvSpPr/>
          <p:nvPr/>
        </p:nvSpPr>
        <p:spPr>
          <a:xfrm>
            <a:off x="107504" y="2342135"/>
            <a:ext cx="1296144" cy="668638"/>
          </a:xfrm>
          <a:prstGeom prst="wave">
            <a:avLst/>
          </a:prstGeom>
          <a:ln>
            <a:solidFill>
              <a:srgbClr val="9C4A8E"/>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solidFill>
                  <a:schemeClr val="tx1"/>
                </a:solidFill>
              </a:rPr>
              <a:t>IEC 61508 generic standard on functional safety</a:t>
            </a:r>
          </a:p>
        </p:txBody>
      </p:sp>
      <p:sp>
        <p:nvSpPr>
          <p:cNvPr id="89" name="Vague 88"/>
          <p:cNvSpPr/>
          <p:nvPr/>
        </p:nvSpPr>
        <p:spPr>
          <a:xfrm>
            <a:off x="107504" y="3329348"/>
            <a:ext cx="1296144" cy="665003"/>
          </a:xfrm>
          <a:prstGeom prst="wave">
            <a:avLst/>
          </a:prstGeom>
          <a:ln>
            <a:solidFill>
              <a:srgbClr val="9C4A8E"/>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solidFill>
                  <a:schemeClr val="tx1"/>
                </a:solidFill>
              </a:rPr>
              <a:t>ISO/DIS 13482 safety standard for personal care robots</a:t>
            </a:r>
            <a:endParaRPr lang="fr-FR" sz="800" dirty="0">
              <a:solidFill>
                <a:schemeClr val="tx1"/>
              </a:solidFill>
            </a:endParaRPr>
          </a:p>
        </p:txBody>
      </p:sp>
    </p:spTree>
    <p:extLst>
      <p:ext uri="{BB962C8B-B14F-4D97-AF65-F5344CB8AC3E}">
        <p14:creationId xmlns:p14="http://schemas.microsoft.com/office/powerpoint/2010/main" val="2935909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texte 2"/>
          <p:cNvSpPr txBox="1">
            <a:spLocks/>
          </p:cNvSpPr>
          <p:nvPr/>
        </p:nvSpPr>
        <p:spPr>
          <a:xfrm>
            <a:off x="1619672" y="0"/>
            <a:ext cx="6409781" cy="764332"/>
          </a:xfrm>
          <a:prstGeom prst="rect">
            <a:avLst/>
          </a:prstGeom>
        </p:spPr>
        <p:txBody>
          <a:bodyPr anchor="ctr" anchorCtr="0">
            <a:normAutofit/>
          </a:bodyPr>
          <a:lstStyle/>
          <a:p>
            <a:pPr marL="342900" marR="0" lvl="0" indent="-342900" algn="ctr" defTabSz="914400" rtl="0" eaLnBrk="0" fontAlgn="base" latinLnBrk="0" hangingPunct="0">
              <a:lnSpc>
                <a:spcPct val="100000"/>
              </a:lnSpc>
              <a:spcBef>
                <a:spcPct val="0"/>
              </a:spcBef>
              <a:spcAft>
                <a:spcPts val="400"/>
              </a:spcAft>
              <a:buClrTx/>
              <a:buSzTx/>
              <a:buFont typeface="Arial" charset="0"/>
              <a:buNone/>
              <a:tabLst/>
              <a:defRPr/>
            </a:pPr>
            <a:r>
              <a:rPr kumimoji="0" lang="fr-FR" sz="3200" b="1" i="0" u="none" strike="noStrike" kern="1200" cap="all" spc="0" normalizeH="0" baseline="0" noProof="0" dirty="0" smtClean="0">
                <a:ln>
                  <a:noFill/>
                </a:ln>
                <a:solidFill>
                  <a:schemeClr val="bg1"/>
                </a:solidFill>
                <a:effectLst/>
                <a:uLnTx/>
                <a:uFillTx/>
                <a:latin typeface="+mn-lt"/>
                <a:ea typeface="+mn-ea"/>
                <a:cs typeface="+mn-cs"/>
              </a:rPr>
              <a:t>Sophia </a:t>
            </a:r>
            <a:r>
              <a:rPr kumimoji="0" lang="fr-FR" sz="3200" b="1" i="0" u="none" strike="noStrike" kern="1200" cap="all" spc="0" normalizeH="0" baseline="0" noProof="0" dirty="0" err="1" smtClean="0">
                <a:ln>
                  <a:noFill/>
                </a:ln>
                <a:solidFill>
                  <a:schemeClr val="bg1"/>
                </a:solidFill>
                <a:effectLst/>
                <a:uLnTx/>
                <a:uFillTx/>
                <a:latin typeface="+mn-lt"/>
                <a:ea typeface="+mn-ea"/>
                <a:cs typeface="+mn-cs"/>
              </a:rPr>
              <a:t>Methodology</a:t>
            </a:r>
            <a:r>
              <a:rPr kumimoji="0" lang="fr-FR" sz="3200" b="1" i="0" u="none" strike="noStrike" kern="1200" cap="all" spc="0" normalizeH="0" baseline="0" noProof="0" dirty="0" smtClean="0">
                <a:ln>
                  <a:noFill/>
                </a:ln>
                <a:solidFill>
                  <a:schemeClr val="bg1"/>
                </a:solidFill>
                <a:effectLst/>
                <a:uLnTx/>
                <a:uFillTx/>
                <a:latin typeface="+mn-lt"/>
                <a:ea typeface="+mn-ea"/>
                <a:cs typeface="+mn-cs"/>
              </a:rPr>
              <a:t>*</a:t>
            </a:r>
            <a:endParaRPr kumimoji="0" lang="fr-FR" sz="3200" b="1" i="0" u="none" strike="noStrike" kern="1200" cap="all" spc="0" normalizeH="0" baseline="0" noProof="0" dirty="0">
              <a:ln>
                <a:noFill/>
              </a:ln>
              <a:solidFill>
                <a:schemeClr val="bg1"/>
              </a:solidFill>
              <a:effectLst/>
              <a:uLnTx/>
              <a:uFillTx/>
              <a:latin typeface="+mn-lt"/>
              <a:ea typeface="+mn-ea"/>
              <a:cs typeface="+mn-cs"/>
            </a:endParaRPr>
          </a:p>
        </p:txBody>
      </p:sp>
      <p:sp>
        <p:nvSpPr>
          <p:cNvPr id="62" name="Chevron 4"/>
          <p:cNvSpPr/>
          <p:nvPr/>
        </p:nvSpPr>
        <p:spPr>
          <a:xfrm>
            <a:off x="7257842" y="745531"/>
            <a:ext cx="1930956" cy="14433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8021" tIns="56007" rIns="56007" bIns="56007" numCol="1" spcCol="1270" anchor="ctr" anchorCtr="0">
            <a:noAutofit/>
          </a:bodyPr>
          <a:lstStyle/>
          <a:p>
            <a:pPr lvl="0" algn="ctr" defTabSz="1866900">
              <a:lnSpc>
                <a:spcPct val="90000"/>
              </a:lnSpc>
              <a:spcBef>
                <a:spcPct val="0"/>
              </a:spcBef>
              <a:spcAft>
                <a:spcPct val="35000"/>
              </a:spcAft>
            </a:pPr>
            <a:endParaRPr lang="fr-FR" sz="4200" kern="1200"/>
          </a:p>
        </p:txBody>
      </p:sp>
      <p:sp>
        <p:nvSpPr>
          <p:cNvPr id="72" name="ZoneTexte 71"/>
          <p:cNvSpPr txBox="1"/>
          <p:nvPr/>
        </p:nvSpPr>
        <p:spPr>
          <a:xfrm>
            <a:off x="-82466" y="6408330"/>
            <a:ext cx="9226466" cy="477054"/>
          </a:xfrm>
          <a:prstGeom prst="rect">
            <a:avLst/>
          </a:prstGeom>
          <a:noFill/>
        </p:spPr>
        <p:txBody>
          <a:bodyPr wrap="square" rtlCol="0">
            <a:spAutoFit/>
          </a:bodyPr>
          <a:lstStyle/>
          <a:p>
            <a:pPr lvl="0"/>
            <a:r>
              <a:rPr lang="en-US" sz="800" dirty="0" smtClean="0">
                <a:solidFill>
                  <a:schemeClr val="bg1">
                    <a:lumMod val="50000"/>
                  </a:schemeClr>
                </a:solidFill>
              </a:rPr>
              <a:t>* </a:t>
            </a:r>
            <a:r>
              <a:rPr lang="en-US" sz="800" dirty="0"/>
              <a:t>N. </a:t>
            </a:r>
            <a:r>
              <a:rPr lang="en-US" sz="800" dirty="0" err="1"/>
              <a:t>Yakymets</a:t>
            </a:r>
            <a:r>
              <a:rPr lang="en-US" sz="800" dirty="0"/>
              <a:t>, S. </a:t>
            </a:r>
            <a:r>
              <a:rPr lang="en-US" sz="800" dirty="0" err="1"/>
              <a:t>Dhouib</a:t>
            </a:r>
            <a:r>
              <a:rPr lang="en-US" sz="800" dirty="0"/>
              <a:t>, H. </a:t>
            </a:r>
            <a:r>
              <a:rPr lang="en-US" sz="800" dirty="0" err="1"/>
              <a:t>Jaber</a:t>
            </a:r>
            <a:r>
              <a:rPr lang="en-US" sz="800" dirty="0"/>
              <a:t>, A. </a:t>
            </a:r>
            <a:r>
              <a:rPr lang="en-US" sz="800" dirty="0" err="1"/>
              <a:t>Lanusse</a:t>
            </a:r>
            <a:r>
              <a:rPr lang="en-US" sz="800" dirty="0"/>
              <a:t>, “</a:t>
            </a:r>
            <a:r>
              <a:rPr lang="en-US" sz="800" dirty="0" smtClean="0"/>
              <a:t>Model-Driven Safety </a:t>
            </a:r>
            <a:r>
              <a:rPr lang="en-US" sz="800" dirty="0"/>
              <a:t>Assessment of Robotic Systems,” 2013 IEEE/RSJ International Conference on Intelligent Robots and Systems, IROS’2013, November 3-7, Tokyo, Japan, 2013.</a:t>
            </a:r>
            <a:endParaRPr lang="fr-FR" sz="800" dirty="0"/>
          </a:p>
          <a:p>
            <a:endParaRPr lang="fr-FR" sz="900" dirty="0">
              <a:solidFill>
                <a:schemeClr val="bg1">
                  <a:lumMod val="50000"/>
                </a:schemeClr>
              </a:solidFill>
            </a:endParaRPr>
          </a:p>
        </p:txBody>
      </p:sp>
      <p:sp>
        <p:nvSpPr>
          <p:cNvPr id="59" name="ZoneTexte 58"/>
          <p:cNvSpPr txBox="1"/>
          <p:nvPr/>
        </p:nvSpPr>
        <p:spPr>
          <a:xfrm rot="16200000">
            <a:off x="-497607" y="5409682"/>
            <a:ext cx="1261884" cy="261610"/>
          </a:xfrm>
          <a:prstGeom prst="rect">
            <a:avLst/>
          </a:prstGeom>
          <a:noFill/>
        </p:spPr>
        <p:txBody>
          <a:bodyPr wrap="none" rtlCol="0">
            <a:spAutoFit/>
          </a:bodyPr>
          <a:lstStyle/>
          <a:p>
            <a:r>
              <a:rPr lang="fr-FR" sz="1100" dirty="0">
                <a:solidFill>
                  <a:schemeClr val="accent5"/>
                </a:solidFill>
              </a:rPr>
              <a:t>Copyright CEA ©</a:t>
            </a:r>
          </a:p>
        </p:txBody>
      </p:sp>
      <p:pic>
        <p:nvPicPr>
          <p:cNvPr id="7" name="Espace réservé du contenu 58"/>
          <p:cNvPicPr>
            <a:picLocks noGrp="1" noChangeAspect="1"/>
          </p:cNvPicPr>
          <p:nvPr>
            <p:ph sz="quarter" idx="4294967295"/>
          </p:nvPr>
        </p:nvPicPr>
        <p:blipFill>
          <a:blip r:embed="rId2" cstate="print">
            <a:extLst>
              <a:ext uri="{28A0092B-C50C-407E-A947-70E740481C1C}">
                <a14:useLocalDpi xmlns:a14="http://schemas.microsoft.com/office/drawing/2010/main" val="0"/>
              </a:ext>
            </a:extLst>
          </a:blip>
          <a:stretch>
            <a:fillRect/>
          </a:stretch>
        </p:blipFill>
        <p:spPr>
          <a:xfrm>
            <a:off x="5350080" y="3922616"/>
            <a:ext cx="1527261" cy="539034"/>
          </a:xfrm>
          <a:prstGeom prst="rect">
            <a:avLst/>
          </a:prstGeom>
        </p:spPr>
      </p:pic>
      <p:pic>
        <p:nvPicPr>
          <p:cNvPr id="8" name="Espace réservé du contenu 57"/>
          <p:cNvPicPr>
            <a:picLocks noGrp="1" noChangeAspect="1"/>
          </p:cNvPicPr>
          <p:nvPr>
            <p:ph sz="quarter" idx="4294967295"/>
          </p:nvPr>
        </p:nvPicPr>
        <p:blipFill>
          <a:blip r:embed="rId3" cstate="print">
            <a:extLst>
              <a:ext uri="{28A0092B-C50C-407E-A947-70E740481C1C}">
                <a14:useLocalDpi xmlns:a14="http://schemas.microsoft.com/office/drawing/2010/main" val="0"/>
              </a:ext>
            </a:extLst>
          </a:blip>
          <a:stretch>
            <a:fillRect/>
          </a:stretch>
        </p:blipFill>
        <p:spPr>
          <a:xfrm>
            <a:off x="5355573" y="3489081"/>
            <a:ext cx="1403497" cy="459220"/>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560" y="1112816"/>
            <a:ext cx="7848872" cy="5037230"/>
          </a:xfrm>
          <a:prstGeom prst="rect">
            <a:avLst/>
          </a:prstGeom>
        </p:spPr>
      </p:pic>
    </p:spTree>
    <p:extLst>
      <p:ext uri="{BB962C8B-B14F-4D97-AF65-F5344CB8AC3E}">
        <p14:creationId xmlns:p14="http://schemas.microsoft.com/office/powerpoint/2010/main" val="3515277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Espace réservé du contenu 2"/>
          <p:cNvSpPr txBox="1">
            <a:spLocks/>
          </p:cNvSpPr>
          <p:nvPr/>
        </p:nvSpPr>
        <p:spPr>
          <a:xfrm>
            <a:off x="179512" y="2420888"/>
            <a:ext cx="3456384" cy="5256000"/>
          </a:xfrm>
          <a:prstGeom prst="rect">
            <a:avLst/>
          </a:prstGeom>
        </p:spPr>
        <p:txBody>
          <a:bodyPr/>
          <a:lstStyle>
            <a:lvl1pPr marL="342900" indent="-342900" algn="l" defTabSz="914400" rtl="0" eaLnBrk="1" latinLnBrk="0" hangingPunct="1">
              <a:lnSpc>
                <a:spcPct val="100000"/>
              </a:lnSpc>
              <a:spcBef>
                <a:spcPts val="0"/>
              </a:spcBef>
              <a:spcAft>
                <a:spcPts val="400"/>
              </a:spcAft>
              <a:buFont typeface="Arial" pitchFamily="34" charset="0"/>
              <a:buChar char="•"/>
              <a:defRPr sz="2000" b="1" kern="1200">
                <a:solidFill>
                  <a:schemeClr val="accent5"/>
                </a:solidFill>
                <a:latin typeface="+mn-lt"/>
                <a:ea typeface="+mn-ea"/>
                <a:cs typeface="+mn-cs"/>
              </a:defRPr>
            </a:lvl1pPr>
            <a:lvl2pPr marL="801688" indent="-360363" algn="l" defTabSz="914400" rtl="0" eaLnBrk="1" latinLnBrk="0" hangingPunct="1">
              <a:lnSpc>
                <a:spcPct val="100000"/>
              </a:lnSpc>
              <a:spcBef>
                <a:spcPts val="0"/>
              </a:spcBef>
              <a:buSzPct val="100000"/>
              <a:buFont typeface="Arial" pitchFamily="34" charset="0"/>
              <a:buChar char="•"/>
              <a:defRPr sz="1800" kern="1200">
                <a:solidFill>
                  <a:schemeClr val="accent5"/>
                </a:solidFill>
                <a:latin typeface="+mn-lt"/>
                <a:ea typeface="+mn-ea"/>
                <a:cs typeface="+mn-cs"/>
              </a:defRPr>
            </a:lvl2pPr>
            <a:lvl3pPr marL="1171575" indent="-285750" algn="l" defTabSz="914400" rtl="0" eaLnBrk="1" latinLnBrk="0" hangingPunct="1">
              <a:lnSpc>
                <a:spcPct val="100000"/>
              </a:lnSpc>
              <a:spcBef>
                <a:spcPts val="0"/>
              </a:spcBef>
              <a:buSzPct val="60000"/>
              <a:buFont typeface="Arial" pitchFamily="34" charset="0"/>
              <a:buChar char="•"/>
              <a:defRPr sz="1600" kern="1200">
                <a:solidFill>
                  <a:schemeClr val="accent5"/>
                </a:solidFill>
                <a:latin typeface="+mn-lt"/>
                <a:ea typeface="+mn-ea"/>
                <a:cs typeface="+mn-cs"/>
              </a:defRPr>
            </a:lvl3pPr>
            <a:lvl4pPr marL="838200" indent="0" algn="l" defTabSz="914400" rtl="0" eaLnBrk="1" latinLnBrk="0" hangingPunct="1">
              <a:lnSpc>
                <a:spcPts val="2000"/>
              </a:lnSpc>
              <a:spcBef>
                <a:spcPts val="0"/>
              </a:spcBef>
              <a:buClr>
                <a:srgbClr val="666666"/>
              </a:buClr>
              <a:buSzPct val="36000"/>
              <a:buFont typeface="Arial" pitchFamily="34" charset="0"/>
              <a:buNone/>
              <a:defRPr sz="1600" kern="1200">
                <a:solidFill>
                  <a:srgbClr val="666666"/>
                </a:solidFill>
                <a:latin typeface="+mn-lt"/>
                <a:ea typeface="+mn-ea"/>
                <a:cs typeface="+mn-cs"/>
              </a:defRPr>
            </a:lvl4pPr>
            <a:lvl5pPr marL="1133475" indent="-114300" algn="l" defTabSz="914400" rtl="0" eaLnBrk="1" latinLnBrk="0" hangingPunct="1">
              <a:lnSpc>
                <a:spcPts val="2000"/>
              </a:lnSpc>
              <a:spcBef>
                <a:spcPts val="0"/>
              </a:spcBef>
              <a:buClr>
                <a:srgbClr val="666666"/>
              </a:buClr>
              <a:buFont typeface="Arial" pitchFamily="34" charset="0"/>
              <a:buChar char="-"/>
              <a:defRPr sz="1600" kern="1200">
                <a:solidFill>
                  <a:srgbClr val="66666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51380" eaLnBrk="0" hangingPunct="0">
              <a:spcAft>
                <a:spcPts val="2104"/>
              </a:spcAft>
              <a:buNone/>
            </a:pPr>
            <a:r>
              <a:rPr lang="en-GB" dirty="0" smtClean="0">
                <a:solidFill>
                  <a:schemeClr val="accent2"/>
                </a:solidFill>
              </a:rPr>
              <a:t>Results</a:t>
            </a:r>
            <a:endParaRPr lang="en-GB" dirty="0">
              <a:solidFill>
                <a:schemeClr val="accent2"/>
              </a:solidFill>
            </a:endParaRPr>
          </a:p>
          <a:p>
            <a:pPr lvl="1" defTabSz="751380" eaLnBrk="0" hangingPunct="0">
              <a:spcAft>
                <a:spcPts val="600"/>
              </a:spcAft>
              <a:buClr>
                <a:srgbClr val="5C5C5C"/>
              </a:buClr>
              <a:buFont typeface="Wingdings" panose="05000000000000000000" pitchFamily="2" charset="2"/>
              <a:buChar char="§"/>
            </a:pPr>
            <a:r>
              <a:rPr lang="fr-FR" sz="1400" b="0" dirty="0" err="1" smtClean="0"/>
              <a:t>RobotML</a:t>
            </a:r>
            <a:r>
              <a:rPr lang="fr-FR" sz="1400" b="0" dirty="0" smtClean="0"/>
              <a:t> model of HW &amp;SW architecture of the Romeo2 robot</a:t>
            </a:r>
          </a:p>
          <a:p>
            <a:pPr lvl="1" defTabSz="751380" eaLnBrk="0" hangingPunct="0">
              <a:spcAft>
                <a:spcPts val="600"/>
              </a:spcAft>
              <a:buClr>
                <a:srgbClr val="5C5C5C"/>
              </a:buClr>
              <a:buFont typeface="Wingdings" panose="05000000000000000000" pitchFamily="2" charset="2"/>
              <a:buChar char="§"/>
            </a:pPr>
            <a:r>
              <a:rPr lang="fr-FR" sz="1400" dirty="0" err="1" smtClean="0"/>
              <a:t>Development</a:t>
            </a:r>
            <a:r>
              <a:rPr lang="fr-FR" sz="1400" dirty="0" smtClean="0"/>
              <a:t> a </a:t>
            </a:r>
            <a:r>
              <a:rPr lang="fr-FR" sz="1400" dirty="0" err="1" smtClean="0"/>
              <a:t>methodology</a:t>
            </a:r>
            <a:r>
              <a:rPr lang="fr-FR" sz="1400" dirty="0" smtClean="0"/>
              <a:t> </a:t>
            </a:r>
            <a:r>
              <a:rPr lang="fr-FR" sz="1400" dirty="0" err="1" smtClean="0"/>
              <a:t>specifying</a:t>
            </a:r>
            <a:r>
              <a:rPr lang="fr-FR" sz="1400" dirty="0" smtClean="0"/>
              <a:t> the </a:t>
            </a:r>
            <a:r>
              <a:rPr lang="fr-FR" sz="1400" dirty="0" err="1" smtClean="0"/>
              <a:t>process</a:t>
            </a:r>
            <a:r>
              <a:rPr lang="fr-FR" sz="1400" dirty="0" smtClean="0"/>
              <a:t> of </a:t>
            </a:r>
            <a:r>
              <a:rPr lang="fr-FR" sz="1400" dirty="0" err="1" smtClean="0"/>
              <a:t>safety</a:t>
            </a:r>
            <a:r>
              <a:rPr lang="fr-FR" sz="1400" dirty="0" smtClean="0"/>
              <a:t> </a:t>
            </a:r>
            <a:r>
              <a:rPr lang="fr-FR" sz="1400" dirty="0" err="1" smtClean="0"/>
              <a:t>analysis</a:t>
            </a:r>
            <a:r>
              <a:rPr lang="fr-FR" sz="1400" dirty="0" smtClean="0"/>
              <a:t> of </a:t>
            </a:r>
            <a:r>
              <a:rPr lang="fr-FR" sz="1400" dirty="0" err="1" smtClean="0"/>
              <a:t>robotic</a:t>
            </a:r>
            <a:r>
              <a:rPr lang="fr-FR" sz="1400" dirty="0" smtClean="0"/>
              <a:t> applications </a:t>
            </a:r>
            <a:r>
              <a:rPr lang="fr-FR" sz="1400" dirty="0" err="1" smtClean="0"/>
              <a:t>related</a:t>
            </a:r>
            <a:r>
              <a:rPr lang="fr-FR" sz="1400" dirty="0" smtClean="0"/>
              <a:t> to </a:t>
            </a:r>
            <a:r>
              <a:rPr lang="en-US" sz="1400" dirty="0" smtClean="0"/>
              <a:t>ISO13482</a:t>
            </a:r>
          </a:p>
          <a:p>
            <a:pPr lvl="1" defTabSz="751380" eaLnBrk="0" hangingPunct="0">
              <a:spcAft>
                <a:spcPts val="600"/>
              </a:spcAft>
              <a:buClr>
                <a:srgbClr val="5C5C5C"/>
              </a:buClr>
              <a:buFont typeface="Wingdings" panose="05000000000000000000" pitchFamily="2" charset="2"/>
              <a:buChar char="§"/>
            </a:pPr>
            <a:r>
              <a:rPr lang="fr-FR" sz="1400" b="0" dirty="0" err="1" smtClean="0"/>
              <a:t>Safety</a:t>
            </a:r>
            <a:r>
              <a:rPr lang="fr-FR" sz="1400" b="0" dirty="0" smtClean="0"/>
              <a:t> </a:t>
            </a:r>
            <a:r>
              <a:rPr lang="fr-FR" sz="1400" b="0" dirty="0" err="1" smtClean="0"/>
              <a:t>analysis</a:t>
            </a:r>
            <a:r>
              <a:rPr lang="fr-FR" sz="1400" b="0" dirty="0" smtClean="0"/>
              <a:t> of Romeo2 </a:t>
            </a:r>
            <a:r>
              <a:rPr lang="fr-FR" sz="1400" b="0" dirty="0" err="1" smtClean="0"/>
              <a:t>using</a:t>
            </a:r>
            <a:r>
              <a:rPr lang="fr-FR" sz="1400" b="0" dirty="0" smtClean="0"/>
              <a:t> FME(C)A and FTA techniques </a:t>
            </a:r>
            <a:r>
              <a:rPr lang="fr-FR" sz="1400" b="0" dirty="0" err="1" smtClean="0"/>
              <a:t>recommended</a:t>
            </a:r>
            <a:r>
              <a:rPr lang="fr-FR" sz="1400" b="0" dirty="0" smtClean="0"/>
              <a:t> by </a:t>
            </a:r>
            <a:r>
              <a:rPr lang="en-US" sz="1400" dirty="0" smtClean="0"/>
              <a:t>ISO13482</a:t>
            </a:r>
          </a:p>
          <a:p>
            <a:pPr lvl="1" defTabSz="751380" eaLnBrk="0" hangingPunct="0">
              <a:spcAft>
                <a:spcPts val="600"/>
              </a:spcAft>
              <a:buClr>
                <a:srgbClr val="5C5C5C"/>
              </a:buClr>
              <a:buFont typeface="Wingdings" panose="05000000000000000000" pitchFamily="2" charset="2"/>
              <a:buChar char="§"/>
            </a:pPr>
            <a:r>
              <a:rPr lang="en-US" sz="1400" dirty="0" smtClean="0"/>
              <a:t>Automatic report generation</a:t>
            </a:r>
            <a:endParaRPr lang="en-US" sz="1400" dirty="0"/>
          </a:p>
          <a:p>
            <a:pPr marL="171450" indent="-171450">
              <a:buFont typeface="Wingdings" panose="05000000000000000000" pitchFamily="2" charset="2"/>
              <a:buChar char="§"/>
            </a:pPr>
            <a:endParaRPr lang="fr-FR" sz="1800" b="0" dirty="0"/>
          </a:p>
          <a:p>
            <a:pPr lvl="1" defTabSz="751380" eaLnBrk="0" hangingPunct="0">
              <a:spcAft>
                <a:spcPts val="2104"/>
              </a:spcAft>
              <a:buClr>
                <a:srgbClr val="5C5C5C"/>
              </a:buClr>
              <a:buFont typeface="Wingdings" panose="05000000000000000000" pitchFamily="2" charset="2"/>
              <a:buChar char="§"/>
            </a:pPr>
            <a:endParaRPr lang="en-GB" dirty="0" smtClean="0"/>
          </a:p>
        </p:txBody>
      </p:sp>
      <p:sp>
        <p:nvSpPr>
          <p:cNvPr id="14" name="Espace réservé du texte 2"/>
          <p:cNvSpPr txBox="1">
            <a:spLocks/>
          </p:cNvSpPr>
          <p:nvPr/>
        </p:nvSpPr>
        <p:spPr>
          <a:xfrm>
            <a:off x="1619672" y="0"/>
            <a:ext cx="6409781" cy="764332"/>
          </a:xfrm>
          <a:prstGeom prst="rect">
            <a:avLst/>
          </a:prstGeom>
        </p:spPr>
        <p:txBody>
          <a:bodyPr anchor="ctr" anchorCtr="0">
            <a:normAutofit/>
          </a:bodyPr>
          <a:lstStyle/>
          <a:p>
            <a:pPr marL="342900" marR="0" lvl="0" indent="-342900" algn="ctr" defTabSz="914400" rtl="0" eaLnBrk="0" fontAlgn="base" latinLnBrk="0" hangingPunct="0">
              <a:lnSpc>
                <a:spcPct val="100000"/>
              </a:lnSpc>
              <a:spcBef>
                <a:spcPct val="0"/>
              </a:spcBef>
              <a:spcAft>
                <a:spcPts val="400"/>
              </a:spcAft>
              <a:buClrTx/>
              <a:buSzTx/>
              <a:buFont typeface="Arial" charset="0"/>
              <a:buNone/>
              <a:tabLst/>
              <a:defRPr/>
            </a:pPr>
            <a:r>
              <a:rPr kumimoji="0" lang="fr-FR" sz="3200" b="1" i="0" u="none" strike="noStrike" kern="1200" cap="all" spc="0" normalizeH="0" baseline="0" noProof="0" dirty="0" smtClean="0">
                <a:ln>
                  <a:noFill/>
                </a:ln>
                <a:solidFill>
                  <a:schemeClr val="bg1"/>
                </a:solidFill>
                <a:effectLst/>
                <a:uLnTx/>
                <a:uFillTx/>
                <a:latin typeface="+mn-lt"/>
                <a:ea typeface="+mn-ea"/>
                <a:cs typeface="+mn-cs"/>
              </a:rPr>
              <a:t>Romeo2: </a:t>
            </a:r>
            <a:r>
              <a:rPr kumimoji="0" lang="fr-FR" sz="3200" b="1" i="0" u="none" strike="noStrike" kern="1200" cap="all" spc="0" normalizeH="0" baseline="0" noProof="0" dirty="0" err="1" smtClean="0">
                <a:ln>
                  <a:noFill/>
                </a:ln>
                <a:solidFill>
                  <a:schemeClr val="bg1"/>
                </a:solidFill>
                <a:effectLst/>
                <a:uLnTx/>
                <a:uFillTx/>
                <a:latin typeface="+mn-lt"/>
                <a:ea typeface="+mn-ea"/>
                <a:cs typeface="+mn-cs"/>
              </a:rPr>
              <a:t>obtained</a:t>
            </a:r>
            <a:r>
              <a:rPr kumimoji="0" lang="fr-FR" sz="3200" b="1" i="0" u="none" strike="noStrike" kern="1200" cap="all" spc="0" normalizeH="0" baseline="0" noProof="0" dirty="0" smtClean="0">
                <a:ln>
                  <a:noFill/>
                </a:ln>
                <a:solidFill>
                  <a:schemeClr val="bg1"/>
                </a:solidFill>
                <a:effectLst/>
                <a:uLnTx/>
                <a:uFillTx/>
                <a:latin typeface="+mn-lt"/>
                <a:ea typeface="+mn-ea"/>
                <a:cs typeface="+mn-cs"/>
              </a:rPr>
              <a:t> </a:t>
            </a:r>
            <a:r>
              <a:rPr kumimoji="0" lang="fr-FR" sz="3200" b="1" i="0" u="none" strike="noStrike" kern="1200" cap="all" spc="0" normalizeH="0" baseline="0" noProof="0" dirty="0" err="1" smtClean="0">
                <a:ln>
                  <a:noFill/>
                </a:ln>
                <a:solidFill>
                  <a:schemeClr val="bg1"/>
                </a:solidFill>
                <a:effectLst/>
                <a:uLnTx/>
                <a:uFillTx/>
                <a:latin typeface="+mn-lt"/>
                <a:ea typeface="+mn-ea"/>
                <a:cs typeface="+mn-cs"/>
              </a:rPr>
              <a:t>results</a:t>
            </a:r>
            <a:endParaRPr kumimoji="0" lang="fr-FR" sz="3200" b="1" i="0" u="none" strike="noStrike" kern="1200" cap="all" spc="0" normalizeH="0" baseline="0" noProof="0" dirty="0">
              <a:ln>
                <a:noFill/>
              </a:ln>
              <a:solidFill>
                <a:schemeClr val="bg1"/>
              </a:solidFill>
              <a:effectLst/>
              <a:uLnTx/>
              <a:uFillTx/>
              <a:latin typeface="+mn-lt"/>
              <a:ea typeface="+mn-ea"/>
              <a:cs typeface="+mn-cs"/>
            </a:endParaRPr>
          </a:p>
        </p:txBody>
      </p:sp>
      <p:sp>
        <p:nvSpPr>
          <p:cNvPr id="59" name="ZoneTexte 58"/>
          <p:cNvSpPr txBox="1"/>
          <p:nvPr/>
        </p:nvSpPr>
        <p:spPr>
          <a:xfrm rot="16200000">
            <a:off x="-497607" y="5409682"/>
            <a:ext cx="1261884" cy="261610"/>
          </a:xfrm>
          <a:prstGeom prst="rect">
            <a:avLst/>
          </a:prstGeom>
          <a:noFill/>
        </p:spPr>
        <p:txBody>
          <a:bodyPr wrap="none" rtlCol="0">
            <a:spAutoFit/>
          </a:bodyPr>
          <a:lstStyle/>
          <a:p>
            <a:r>
              <a:rPr lang="fr-FR" sz="1100" dirty="0">
                <a:solidFill>
                  <a:schemeClr val="accent5"/>
                </a:solidFill>
              </a:rPr>
              <a:t>Copyright CEA ©</a:t>
            </a:r>
          </a:p>
        </p:txBody>
      </p:sp>
      <p:sp>
        <p:nvSpPr>
          <p:cNvPr id="10" name="Espace réservé du contenu 2"/>
          <p:cNvSpPr txBox="1">
            <a:spLocks/>
          </p:cNvSpPr>
          <p:nvPr/>
        </p:nvSpPr>
        <p:spPr>
          <a:xfrm>
            <a:off x="179512" y="1052736"/>
            <a:ext cx="8928991" cy="1368152"/>
          </a:xfrm>
          <a:prstGeom prst="rect">
            <a:avLst/>
          </a:prstGeom>
        </p:spPr>
        <p:txBody>
          <a:bodyPr/>
          <a:lstStyle>
            <a:lvl1pPr marL="342900" indent="-342900" algn="l" defTabSz="914400" rtl="0" eaLnBrk="1" latinLnBrk="0" hangingPunct="1">
              <a:lnSpc>
                <a:spcPct val="100000"/>
              </a:lnSpc>
              <a:spcBef>
                <a:spcPts val="0"/>
              </a:spcBef>
              <a:spcAft>
                <a:spcPts val="400"/>
              </a:spcAft>
              <a:buFont typeface="Arial" pitchFamily="34" charset="0"/>
              <a:buChar char="•"/>
              <a:defRPr sz="2000" b="1" kern="1200">
                <a:solidFill>
                  <a:schemeClr val="accent5"/>
                </a:solidFill>
                <a:latin typeface="+mn-lt"/>
                <a:ea typeface="+mn-ea"/>
                <a:cs typeface="+mn-cs"/>
              </a:defRPr>
            </a:lvl1pPr>
            <a:lvl2pPr marL="801688" indent="-360363" algn="l" defTabSz="914400" rtl="0" eaLnBrk="1" latinLnBrk="0" hangingPunct="1">
              <a:lnSpc>
                <a:spcPct val="100000"/>
              </a:lnSpc>
              <a:spcBef>
                <a:spcPts val="0"/>
              </a:spcBef>
              <a:buSzPct val="100000"/>
              <a:buFont typeface="Arial" pitchFamily="34" charset="0"/>
              <a:buChar char="•"/>
              <a:defRPr sz="1800" kern="1200">
                <a:solidFill>
                  <a:schemeClr val="accent5"/>
                </a:solidFill>
                <a:latin typeface="+mn-lt"/>
                <a:ea typeface="+mn-ea"/>
                <a:cs typeface="+mn-cs"/>
              </a:defRPr>
            </a:lvl2pPr>
            <a:lvl3pPr marL="1171575" indent="-285750" algn="l" defTabSz="914400" rtl="0" eaLnBrk="1" latinLnBrk="0" hangingPunct="1">
              <a:lnSpc>
                <a:spcPct val="100000"/>
              </a:lnSpc>
              <a:spcBef>
                <a:spcPts val="0"/>
              </a:spcBef>
              <a:buSzPct val="60000"/>
              <a:buFont typeface="Arial" pitchFamily="34" charset="0"/>
              <a:buChar char="•"/>
              <a:defRPr sz="1600" kern="1200">
                <a:solidFill>
                  <a:schemeClr val="accent5"/>
                </a:solidFill>
                <a:latin typeface="+mn-lt"/>
                <a:ea typeface="+mn-ea"/>
                <a:cs typeface="+mn-cs"/>
              </a:defRPr>
            </a:lvl3pPr>
            <a:lvl4pPr marL="838200" indent="0" algn="l" defTabSz="914400" rtl="0" eaLnBrk="1" latinLnBrk="0" hangingPunct="1">
              <a:lnSpc>
                <a:spcPts val="2000"/>
              </a:lnSpc>
              <a:spcBef>
                <a:spcPts val="0"/>
              </a:spcBef>
              <a:buClr>
                <a:srgbClr val="666666"/>
              </a:buClr>
              <a:buSzPct val="36000"/>
              <a:buFont typeface="Arial" pitchFamily="34" charset="0"/>
              <a:buNone/>
              <a:defRPr sz="1600" kern="1200">
                <a:solidFill>
                  <a:srgbClr val="666666"/>
                </a:solidFill>
                <a:latin typeface="+mn-lt"/>
                <a:ea typeface="+mn-ea"/>
                <a:cs typeface="+mn-cs"/>
              </a:defRPr>
            </a:lvl4pPr>
            <a:lvl5pPr marL="1133475" indent="-114300" algn="l" defTabSz="914400" rtl="0" eaLnBrk="1" latinLnBrk="0" hangingPunct="1">
              <a:lnSpc>
                <a:spcPts val="2000"/>
              </a:lnSpc>
              <a:spcBef>
                <a:spcPts val="0"/>
              </a:spcBef>
              <a:buClr>
                <a:srgbClr val="666666"/>
              </a:buClr>
              <a:buFont typeface="Arial" pitchFamily="34" charset="0"/>
              <a:buChar char="-"/>
              <a:defRPr sz="1600" kern="1200">
                <a:solidFill>
                  <a:srgbClr val="66666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51380" eaLnBrk="0" hangingPunct="0">
              <a:spcAft>
                <a:spcPts val="2104"/>
              </a:spcAft>
              <a:buNone/>
            </a:pPr>
            <a:r>
              <a:rPr lang="fr-FR" dirty="0" smtClean="0">
                <a:solidFill>
                  <a:schemeClr val="accent2"/>
                </a:solidFill>
              </a:rPr>
              <a:t>Objectives</a:t>
            </a:r>
            <a:endParaRPr lang="en-GB" dirty="0" smtClean="0">
              <a:solidFill>
                <a:schemeClr val="accent2"/>
              </a:solidFill>
            </a:endParaRPr>
          </a:p>
          <a:p>
            <a:pPr lvl="1" defTabSz="751380" eaLnBrk="0" hangingPunct="0">
              <a:spcAft>
                <a:spcPts val="600"/>
              </a:spcAft>
              <a:buClr>
                <a:srgbClr val="5C5C5C"/>
              </a:buClr>
              <a:buFont typeface="Wingdings" panose="05000000000000000000" pitchFamily="2" charset="2"/>
              <a:buChar char="§"/>
            </a:pPr>
            <a:r>
              <a:rPr lang="en-US" sz="1400" dirty="0" smtClean="0"/>
              <a:t>Modeling of Romeo2 software and hardware architecture with </a:t>
            </a:r>
            <a:r>
              <a:rPr lang="en-US" sz="1400" dirty="0" err="1" smtClean="0"/>
              <a:t>RobotML</a:t>
            </a:r>
            <a:endParaRPr lang="en-US" sz="1400" dirty="0" smtClean="0"/>
          </a:p>
          <a:p>
            <a:pPr lvl="1" defTabSz="751380" eaLnBrk="0" hangingPunct="0">
              <a:spcAft>
                <a:spcPts val="600"/>
              </a:spcAft>
              <a:buClr>
                <a:srgbClr val="5C5C5C"/>
              </a:buClr>
              <a:buFont typeface="Wingdings" panose="05000000000000000000" pitchFamily="2" charset="2"/>
              <a:buChar char="§"/>
            </a:pPr>
            <a:r>
              <a:rPr lang="en-US" sz="1400" dirty="0" smtClean="0"/>
              <a:t>Safety analysis of Romeo2 based on </a:t>
            </a:r>
            <a:r>
              <a:rPr lang="en-US" sz="1400" dirty="0" err="1" smtClean="0"/>
              <a:t>RobotML</a:t>
            </a:r>
            <a:r>
              <a:rPr lang="en-US" sz="1400" dirty="0" smtClean="0"/>
              <a:t> model</a:t>
            </a:r>
          </a:p>
        </p:txBody>
      </p:sp>
      <p:pic>
        <p:nvPicPr>
          <p:cNvPr id="17" name="Espace réservé du contenu 58"/>
          <p:cNvPicPr>
            <a:picLocks noGrp="1" noChangeAspect="1"/>
          </p:cNvPicPr>
          <p:nvPr>
            <p:ph sz="quarter" idx="4294967295"/>
          </p:nvPr>
        </p:nvPicPr>
        <p:blipFill>
          <a:blip r:embed="rId2" cstate="print">
            <a:extLst>
              <a:ext uri="{28A0092B-C50C-407E-A947-70E740481C1C}">
                <a14:useLocalDpi xmlns:a14="http://schemas.microsoft.com/office/drawing/2010/main" val="0"/>
              </a:ext>
            </a:extLst>
          </a:blip>
          <a:stretch>
            <a:fillRect/>
          </a:stretch>
        </p:blipFill>
        <p:spPr>
          <a:xfrm>
            <a:off x="6783990" y="6311090"/>
            <a:ext cx="956362" cy="337540"/>
          </a:xfrm>
          <a:prstGeom prst="rect">
            <a:avLst/>
          </a:prstGeom>
        </p:spPr>
      </p:pic>
      <p:pic>
        <p:nvPicPr>
          <p:cNvPr id="18" name="Espace réservé du contenu 57"/>
          <p:cNvPicPr>
            <a:picLocks noGrp="1" noChangeAspect="1"/>
          </p:cNvPicPr>
          <p:nvPr>
            <p:ph sz="quarter" idx="4294967295"/>
          </p:nvPr>
        </p:nvPicPr>
        <p:blipFill>
          <a:blip r:embed="rId3" cstate="print">
            <a:extLst>
              <a:ext uri="{28A0092B-C50C-407E-A947-70E740481C1C}">
                <a14:useLocalDpi xmlns:a14="http://schemas.microsoft.com/office/drawing/2010/main" val="0"/>
              </a:ext>
            </a:extLst>
          </a:blip>
          <a:stretch>
            <a:fillRect/>
          </a:stretch>
        </p:blipFill>
        <p:spPr>
          <a:xfrm>
            <a:off x="4385131" y="6332390"/>
            <a:ext cx="878862" cy="287561"/>
          </a:xfrm>
          <a:prstGeom prst="rect">
            <a:avLst/>
          </a:prstGeom>
        </p:spPr>
      </p:pic>
      <p:pic>
        <p:nvPicPr>
          <p:cNvPr id="29"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5861"/>
          <a:stretch/>
        </p:blipFill>
        <p:spPr bwMode="auto">
          <a:xfrm>
            <a:off x="3563888" y="2529192"/>
            <a:ext cx="2784356" cy="1619888"/>
          </a:xfrm>
          <a:prstGeom prst="rect">
            <a:avLst/>
          </a:prstGeom>
          <a:noFill/>
          <a:ln w="9525">
            <a:noFill/>
            <a:miter lim="800000"/>
            <a:headEnd/>
            <a:tailEnd/>
          </a:ln>
          <a:effectLst>
            <a:outerShdw blurRad="50800" dist="38100" dir="8100000" algn="tr" rotWithShape="0">
              <a:prstClr val="black">
                <a:alpha val="40000"/>
              </a:prst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chemeClr val="accent1"/>
                </a:solidFill>
              </a14:hiddenFill>
            </a:ext>
          </a:extLst>
        </p:spPr>
      </p:pic>
      <p:grpSp>
        <p:nvGrpSpPr>
          <p:cNvPr id="3" name="Groupe 2"/>
          <p:cNvGrpSpPr/>
          <p:nvPr/>
        </p:nvGrpSpPr>
        <p:grpSpPr>
          <a:xfrm>
            <a:off x="4355976" y="3789040"/>
            <a:ext cx="2880320" cy="1657961"/>
            <a:chOff x="4355976" y="3962615"/>
            <a:chExt cx="2880320" cy="1657961"/>
          </a:xfrm>
          <a:effectLst>
            <a:outerShdw blurRad="50800" dist="38100" dir="8100000" algn="tr" rotWithShape="0">
              <a:prstClr val="black">
                <a:alpha val="40000"/>
              </a:prstClr>
            </a:outerShdw>
          </a:effectLst>
        </p:grpSpPr>
        <p:pic>
          <p:nvPicPr>
            <p:cNvPr id="1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36477" b="33617"/>
            <a:stretch/>
          </p:blipFill>
          <p:spPr bwMode="auto">
            <a:xfrm>
              <a:off x="4355976" y="3962615"/>
              <a:ext cx="2880320" cy="1657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2938" y="3962615"/>
              <a:ext cx="2863358" cy="523531"/>
            </a:xfrm>
            <a:prstGeom prst="rect">
              <a:avLst/>
            </a:prstGeom>
            <a:solidFill>
              <a:schemeClr val="bg1"/>
            </a:solidFill>
            <a:ln>
              <a:noFill/>
            </a:ln>
            <a:effectLst/>
          </p:spPr>
        </p:pic>
      </p:grpSp>
      <p:pic>
        <p:nvPicPr>
          <p:cNvPr id="35" name="Picture 12"/>
          <p:cNvPicPr>
            <a:picLocks noChangeAspect="1" noChangeArrowheads="1"/>
          </p:cNvPicPr>
          <p:nvPr/>
        </p:nvPicPr>
        <p:blipFill>
          <a:blip r:embed="rId7" cstate="print"/>
          <a:srcRect/>
          <a:stretch>
            <a:fillRect/>
          </a:stretch>
        </p:blipFill>
        <p:spPr bwMode="auto">
          <a:xfrm>
            <a:off x="6369440" y="2529192"/>
            <a:ext cx="800279" cy="323744"/>
          </a:xfrm>
          <a:prstGeom prst="rect">
            <a:avLst/>
          </a:prstGeom>
          <a:noFill/>
          <a:ln w="9525">
            <a:noFill/>
            <a:miter lim="800000"/>
            <a:headEnd/>
            <a:tailEnd/>
          </a:ln>
        </p:spPr>
      </p:pic>
      <p:pic>
        <p:nvPicPr>
          <p:cNvPr id="36" name="Image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44207" y="2930234"/>
            <a:ext cx="704471" cy="409093"/>
          </a:xfrm>
          <a:prstGeom prst="rect">
            <a:avLst/>
          </a:prstGeom>
        </p:spPr>
      </p:pic>
      <p:pic>
        <p:nvPicPr>
          <p:cNvPr id="38" name="Image 37"/>
          <p:cNvPicPr>
            <a:picLocks noChangeAspect="1"/>
          </p:cNvPicPr>
          <p:nvPr/>
        </p:nvPicPr>
        <p:blipFill rotWithShape="1">
          <a:blip r:embed="rId9" cstate="print">
            <a:extLst>
              <a:ext uri="{28A0092B-C50C-407E-A947-70E740481C1C}">
                <a14:useLocalDpi xmlns:a14="http://schemas.microsoft.com/office/drawing/2010/main" val="0"/>
              </a:ext>
            </a:extLst>
          </a:blip>
          <a:srcRect l="45727" r="21694"/>
          <a:stretch/>
        </p:blipFill>
        <p:spPr>
          <a:xfrm>
            <a:off x="7836044" y="3461857"/>
            <a:ext cx="1414660" cy="3256697"/>
          </a:xfrm>
          <a:prstGeom prst="rect">
            <a:avLst/>
          </a:prstGeom>
        </p:spPr>
      </p:pic>
      <p:pic>
        <p:nvPicPr>
          <p:cNvPr id="39" name="Image 3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24128" y="6311090"/>
            <a:ext cx="870347" cy="380057"/>
          </a:xfrm>
          <a:prstGeom prst="rect">
            <a:avLst/>
          </a:prstGeom>
        </p:spPr>
      </p:pic>
      <p:pic>
        <p:nvPicPr>
          <p:cNvPr id="4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78111" y="4581128"/>
            <a:ext cx="2732194" cy="150610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1" name="Image 4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040338" y="5540487"/>
            <a:ext cx="936104" cy="394149"/>
          </a:xfrm>
          <a:prstGeom prst="rect">
            <a:avLst/>
          </a:prstGeom>
        </p:spPr>
      </p:pic>
      <p:sp>
        <p:nvSpPr>
          <p:cNvPr id="4" name="ZoneTexte 3"/>
          <p:cNvSpPr txBox="1"/>
          <p:nvPr/>
        </p:nvSpPr>
        <p:spPr>
          <a:xfrm>
            <a:off x="3491880" y="2204864"/>
            <a:ext cx="2251322" cy="338554"/>
          </a:xfrm>
          <a:prstGeom prst="rect">
            <a:avLst/>
          </a:prstGeom>
          <a:noFill/>
        </p:spPr>
        <p:txBody>
          <a:bodyPr wrap="none" rtlCol="0">
            <a:spAutoFit/>
          </a:bodyPr>
          <a:lstStyle/>
          <a:p>
            <a:r>
              <a:rPr lang="fr-FR" sz="1600" b="1" dirty="0">
                <a:solidFill>
                  <a:schemeClr val="tx2"/>
                </a:solidFill>
              </a:rPr>
              <a:t>Romeo2 Architecture</a:t>
            </a:r>
          </a:p>
        </p:txBody>
      </p:sp>
      <p:sp>
        <p:nvSpPr>
          <p:cNvPr id="43" name="ZoneTexte 42"/>
          <p:cNvSpPr txBox="1"/>
          <p:nvPr/>
        </p:nvSpPr>
        <p:spPr>
          <a:xfrm>
            <a:off x="5931326" y="3461857"/>
            <a:ext cx="1448986" cy="338554"/>
          </a:xfrm>
          <a:prstGeom prst="rect">
            <a:avLst/>
          </a:prstGeom>
          <a:noFill/>
        </p:spPr>
        <p:txBody>
          <a:bodyPr wrap="none" rtlCol="0">
            <a:spAutoFit/>
          </a:bodyPr>
          <a:lstStyle/>
          <a:p>
            <a:r>
              <a:rPr lang="fr-FR" sz="1600" b="1" dirty="0" smtClean="0">
                <a:solidFill>
                  <a:schemeClr val="tx2"/>
                </a:solidFill>
              </a:rPr>
              <a:t>FMEA Tables</a:t>
            </a:r>
            <a:endParaRPr lang="fr-FR" sz="1600" b="1" dirty="0">
              <a:solidFill>
                <a:schemeClr val="tx2"/>
              </a:solidFill>
            </a:endParaRPr>
          </a:p>
        </p:txBody>
      </p:sp>
      <p:sp>
        <p:nvSpPr>
          <p:cNvPr id="44" name="ZoneTexte 43"/>
          <p:cNvSpPr txBox="1"/>
          <p:nvPr/>
        </p:nvSpPr>
        <p:spPr>
          <a:xfrm>
            <a:off x="5080739" y="4245056"/>
            <a:ext cx="1268168" cy="338554"/>
          </a:xfrm>
          <a:prstGeom prst="rect">
            <a:avLst/>
          </a:prstGeom>
          <a:noFill/>
        </p:spPr>
        <p:txBody>
          <a:bodyPr wrap="none" rtlCol="0">
            <a:spAutoFit/>
          </a:bodyPr>
          <a:lstStyle/>
          <a:p>
            <a:r>
              <a:rPr lang="fr-FR" sz="1600" b="1" dirty="0" err="1" smtClean="0">
                <a:solidFill>
                  <a:schemeClr val="tx2"/>
                </a:solidFill>
              </a:rPr>
              <a:t>Fault</a:t>
            </a:r>
            <a:r>
              <a:rPr lang="fr-FR" sz="1600" b="1" dirty="0" smtClean="0">
                <a:solidFill>
                  <a:schemeClr val="tx2"/>
                </a:solidFill>
              </a:rPr>
              <a:t> </a:t>
            </a:r>
            <a:r>
              <a:rPr lang="fr-FR" sz="1600" b="1" dirty="0" err="1" smtClean="0">
                <a:solidFill>
                  <a:schemeClr val="tx2"/>
                </a:solidFill>
              </a:rPr>
              <a:t>Trees</a:t>
            </a:r>
            <a:endParaRPr lang="fr-FR" sz="1600" b="1" dirty="0">
              <a:solidFill>
                <a:schemeClr val="tx2"/>
              </a:solidFill>
            </a:endParaRPr>
          </a:p>
        </p:txBody>
      </p:sp>
    </p:spTree>
    <p:extLst>
      <p:ext uri="{BB962C8B-B14F-4D97-AF65-F5344CB8AC3E}">
        <p14:creationId xmlns:p14="http://schemas.microsoft.com/office/powerpoint/2010/main" val="3961287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6"/>
          <p:cNvSpPr>
            <a:spLocks noGrp="1"/>
          </p:cNvSpPr>
          <p:nvPr>
            <p:ph idx="1"/>
          </p:nvPr>
        </p:nvSpPr>
        <p:spPr>
          <a:xfrm>
            <a:off x="3419872" y="5799600"/>
            <a:ext cx="3552775" cy="943200"/>
          </a:xfrm>
        </p:spPr>
        <p:txBody>
          <a:bodyPr/>
          <a:lstStyle/>
          <a:p>
            <a:r>
              <a:rPr lang="fr-FR" dirty="0" smtClean="0"/>
              <a:t>Commissariat à l’énergie atomique et aux énergies alternatives</a:t>
            </a:r>
          </a:p>
          <a:p>
            <a:r>
              <a:rPr lang="fr-FR" dirty="0" smtClean="0"/>
              <a:t>Institut Carnot CEA LIST</a:t>
            </a:r>
          </a:p>
          <a:p>
            <a:r>
              <a:rPr lang="fr-FR" dirty="0" smtClean="0"/>
              <a:t>Centre de Saclay | 91191 Gif-sur-Yvette Cedex</a:t>
            </a:r>
          </a:p>
          <a:p>
            <a:r>
              <a:rPr lang="fr-FR" dirty="0" smtClean="0"/>
              <a:t>T. +33 (0)1 69 08 32 93</a:t>
            </a:r>
          </a:p>
          <a:p>
            <a:pPr lvl="1"/>
            <a:r>
              <a:rPr lang="fr-FR" dirty="0" smtClean="0"/>
              <a:t>Etablissement public à caractère industriel et commercial | RCS Paris B 775 685 019</a:t>
            </a:r>
            <a:endParaRPr lang="fr-FR" dirty="0"/>
          </a:p>
        </p:txBody>
      </p:sp>
      <p:sp>
        <p:nvSpPr>
          <p:cNvPr id="5" name="Titre 5"/>
          <p:cNvSpPr>
            <a:spLocks noGrp="1"/>
          </p:cNvSpPr>
          <p:nvPr>
            <p:ph type="title"/>
          </p:nvPr>
        </p:nvSpPr>
        <p:spPr>
          <a:xfrm>
            <a:off x="7138800" y="5799600"/>
            <a:ext cx="1897200" cy="943200"/>
          </a:xfrm>
        </p:spPr>
        <p:txBody>
          <a:bodyPr/>
          <a:lstStyle/>
          <a:p>
            <a:r>
              <a:rPr lang="fr-FR" dirty="0" smtClean="0"/>
              <a:t>Direction	DRT</a:t>
            </a:r>
            <a:br>
              <a:rPr lang="fr-FR" dirty="0" smtClean="0"/>
            </a:br>
            <a:r>
              <a:rPr lang="fr-FR" dirty="0" smtClean="0"/>
              <a:t>Département	DILS</a:t>
            </a:r>
            <a:br>
              <a:rPr lang="fr-FR" dirty="0" smtClean="0"/>
            </a:br>
            <a:r>
              <a:rPr lang="fr-FR" dirty="0" smtClean="0"/>
              <a:t>Laboratoire	LISE</a:t>
            </a:r>
            <a:endParaRPr lang="fr-FR" dirty="0"/>
          </a:p>
        </p:txBody>
      </p:sp>
      <p:sp>
        <p:nvSpPr>
          <p:cNvPr id="6" name="Espace réservé du texte 2"/>
          <p:cNvSpPr txBox="1">
            <a:spLocks/>
          </p:cNvSpPr>
          <p:nvPr/>
        </p:nvSpPr>
        <p:spPr>
          <a:xfrm>
            <a:off x="-181597" y="2592660"/>
            <a:ext cx="6409781" cy="764332"/>
          </a:xfrm>
          <a:prstGeom prst="rect">
            <a:avLst/>
          </a:prstGeom>
        </p:spPr>
        <p:txBody>
          <a:bodyPr anchor="ctr" anchorCtr="0">
            <a:noAutofit/>
          </a:bodyPr>
          <a:lstStyle/>
          <a:p>
            <a:pPr marL="342900" marR="0" lvl="0" indent="-342900" algn="ctr" defTabSz="914400" rtl="0" eaLnBrk="0" fontAlgn="base" latinLnBrk="0" hangingPunct="0">
              <a:lnSpc>
                <a:spcPct val="100000"/>
              </a:lnSpc>
              <a:spcBef>
                <a:spcPct val="0"/>
              </a:spcBef>
              <a:spcAft>
                <a:spcPts val="400"/>
              </a:spcAft>
              <a:buClrTx/>
              <a:buSzTx/>
              <a:buFont typeface="Arial" charset="0"/>
              <a:buNone/>
              <a:tabLst/>
              <a:defRPr/>
            </a:pPr>
            <a:r>
              <a:rPr kumimoji="0" lang="fr-FR" sz="5400" b="1" i="0" u="none" strike="noStrike" kern="1200" cap="all" spc="0" normalizeH="0" baseline="0" noProof="0" dirty="0" err="1" smtClean="0">
                <a:ln>
                  <a:noFill/>
                </a:ln>
                <a:solidFill>
                  <a:srgbClr val="C00000"/>
                </a:solidFill>
                <a:effectLst/>
                <a:uLnTx/>
                <a:uFillTx/>
                <a:latin typeface="+mn-lt"/>
                <a:ea typeface="+mn-ea"/>
                <a:cs typeface="+mn-cs"/>
              </a:rPr>
              <a:t>Thank</a:t>
            </a:r>
            <a:r>
              <a:rPr kumimoji="0" lang="fr-FR" sz="5400" b="1" i="0" u="none" strike="noStrike" kern="1200" cap="all" spc="0" normalizeH="0" baseline="0" noProof="0" dirty="0" smtClean="0">
                <a:ln>
                  <a:noFill/>
                </a:ln>
                <a:solidFill>
                  <a:srgbClr val="C00000"/>
                </a:solidFill>
                <a:effectLst/>
                <a:uLnTx/>
                <a:uFillTx/>
                <a:latin typeface="+mn-lt"/>
                <a:ea typeface="+mn-ea"/>
                <a:cs typeface="+mn-cs"/>
              </a:rPr>
              <a:t> </a:t>
            </a:r>
            <a:r>
              <a:rPr kumimoji="0" lang="fr-FR" sz="5400" b="1" i="0" u="none" strike="noStrike" kern="1200" cap="all" spc="0" normalizeH="0" baseline="0" noProof="0" dirty="0" err="1" smtClean="0">
                <a:ln>
                  <a:noFill/>
                </a:ln>
                <a:solidFill>
                  <a:schemeClr val="bg1"/>
                </a:solidFill>
                <a:effectLst/>
                <a:uLnTx/>
                <a:uFillTx/>
                <a:latin typeface="+mn-lt"/>
                <a:ea typeface="+mn-ea"/>
                <a:cs typeface="+mn-cs"/>
              </a:rPr>
              <a:t>you</a:t>
            </a:r>
            <a:r>
              <a:rPr kumimoji="0" lang="fr-FR" sz="5400" b="1" i="0" u="none" strike="noStrike" kern="1200" cap="all" spc="0" normalizeH="0" baseline="0" noProof="0" dirty="0" smtClean="0">
                <a:ln>
                  <a:noFill/>
                </a:ln>
                <a:solidFill>
                  <a:schemeClr val="bg1"/>
                </a:solidFill>
                <a:effectLst/>
                <a:uLnTx/>
                <a:uFillTx/>
                <a:latin typeface="+mn-lt"/>
                <a:ea typeface="+mn-ea"/>
                <a:cs typeface="+mn-cs"/>
              </a:rPr>
              <a:t>!</a:t>
            </a:r>
            <a:endParaRPr kumimoji="0" lang="fr-FR" sz="5400" b="1" i="0" u="none" strike="noStrike" kern="1200" cap="all"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337156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texte 2"/>
          <p:cNvSpPr txBox="1">
            <a:spLocks/>
          </p:cNvSpPr>
          <p:nvPr/>
        </p:nvSpPr>
        <p:spPr>
          <a:xfrm>
            <a:off x="1619672" y="0"/>
            <a:ext cx="6409781" cy="764332"/>
          </a:xfrm>
          <a:prstGeom prst="rect">
            <a:avLst/>
          </a:prstGeom>
        </p:spPr>
        <p:txBody>
          <a:bodyPr anchor="ctr" anchorCtr="0">
            <a:normAutofit/>
          </a:bodyPr>
          <a:lstStyle/>
          <a:p>
            <a:pPr marL="342900" marR="0" lvl="0" indent="-342900" algn="ctr" defTabSz="914400" rtl="0" eaLnBrk="0" fontAlgn="base" latinLnBrk="0" hangingPunct="0">
              <a:lnSpc>
                <a:spcPct val="100000"/>
              </a:lnSpc>
              <a:spcBef>
                <a:spcPct val="0"/>
              </a:spcBef>
              <a:spcAft>
                <a:spcPts val="400"/>
              </a:spcAft>
              <a:buClrTx/>
              <a:buSzTx/>
              <a:buFont typeface="Arial" charset="0"/>
              <a:buNone/>
              <a:tabLst/>
              <a:defRPr/>
            </a:pPr>
            <a:r>
              <a:rPr kumimoji="0" lang="fr-FR" sz="3200" b="1" i="0" u="none" strike="noStrike" kern="1200" cap="all" spc="0" normalizeH="0" baseline="0" noProof="0" dirty="0" smtClean="0">
                <a:ln>
                  <a:noFill/>
                </a:ln>
                <a:solidFill>
                  <a:schemeClr val="bg1"/>
                </a:solidFill>
                <a:effectLst/>
                <a:uLnTx/>
                <a:uFillTx/>
                <a:latin typeface="+mn-lt"/>
                <a:ea typeface="+mn-ea"/>
                <a:cs typeface="+mn-cs"/>
              </a:rPr>
              <a:t>Conclusion</a:t>
            </a:r>
            <a:endParaRPr kumimoji="0" lang="fr-FR" sz="3200" b="1" i="0" u="none" strike="noStrike" kern="1200" cap="all" spc="0" normalizeH="0" baseline="0" noProof="0" dirty="0">
              <a:ln>
                <a:noFill/>
              </a:ln>
              <a:solidFill>
                <a:schemeClr val="bg1"/>
              </a:solidFill>
              <a:effectLst/>
              <a:uLnTx/>
              <a:uFillTx/>
              <a:latin typeface="+mn-lt"/>
              <a:ea typeface="+mn-ea"/>
              <a:cs typeface="+mn-cs"/>
            </a:endParaRPr>
          </a:p>
        </p:txBody>
      </p:sp>
      <p:sp>
        <p:nvSpPr>
          <p:cNvPr id="59" name="ZoneTexte 58"/>
          <p:cNvSpPr txBox="1"/>
          <p:nvPr/>
        </p:nvSpPr>
        <p:spPr>
          <a:xfrm rot="16200000">
            <a:off x="-497607" y="5409682"/>
            <a:ext cx="1261884" cy="261610"/>
          </a:xfrm>
          <a:prstGeom prst="rect">
            <a:avLst/>
          </a:prstGeom>
          <a:noFill/>
        </p:spPr>
        <p:txBody>
          <a:bodyPr wrap="none" rtlCol="0">
            <a:spAutoFit/>
          </a:bodyPr>
          <a:lstStyle/>
          <a:p>
            <a:r>
              <a:rPr lang="fr-FR" sz="1100" dirty="0">
                <a:solidFill>
                  <a:schemeClr val="accent5"/>
                </a:solidFill>
              </a:rPr>
              <a:t>Copyright CEA ©</a:t>
            </a:r>
          </a:p>
        </p:txBody>
      </p:sp>
      <p:sp>
        <p:nvSpPr>
          <p:cNvPr id="21" name="Espace réservé du contenu 2"/>
          <p:cNvSpPr>
            <a:spLocks noGrp="1"/>
          </p:cNvSpPr>
          <p:nvPr>
            <p:ph sz="quarter" idx="18"/>
          </p:nvPr>
        </p:nvSpPr>
        <p:spPr>
          <a:xfrm>
            <a:off x="179512" y="1052736"/>
            <a:ext cx="8964488" cy="4680520"/>
          </a:xfrm>
        </p:spPr>
        <p:txBody>
          <a:bodyPr/>
          <a:lstStyle/>
          <a:p>
            <a:pPr marL="0" indent="0">
              <a:spcAft>
                <a:spcPts val="526"/>
              </a:spcAft>
              <a:buClr>
                <a:schemeClr val="bg2">
                  <a:lumMod val="50000"/>
                </a:schemeClr>
              </a:buClr>
              <a:buNone/>
              <a:defRPr/>
            </a:pPr>
            <a:r>
              <a:rPr lang="en-US" cap="all" dirty="0" err="1">
                <a:solidFill>
                  <a:schemeClr val="tx2"/>
                </a:solidFill>
              </a:rPr>
              <a:t>RobotML</a:t>
            </a:r>
            <a:r>
              <a:rPr lang="en-US" cap="all" dirty="0" smtClean="0">
                <a:solidFill>
                  <a:srgbClr val="0070C0"/>
                </a:solidFill>
              </a:rPr>
              <a:t> </a:t>
            </a:r>
            <a:endParaRPr lang="en-US" cap="all" dirty="0">
              <a:solidFill>
                <a:srgbClr val="0070C0"/>
              </a:solidFill>
            </a:endParaRPr>
          </a:p>
          <a:p>
            <a:pPr lvl="1">
              <a:spcAft>
                <a:spcPts val="600"/>
              </a:spcAft>
              <a:buClr>
                <a:schemeClr val="bg2">
                  <a:lumMod val="50000"/>
                </a:schemeClr>
              </a:buClr>
              <a:buFont typeface="Wingdings" pitchFamily="2" charset="2"/>
              <a:buChar char="§"/>
              <a:defRPr/>
            </a:pPr>
            <a:r>
              <a:rPr lang="en-US" sz="1400" dirty="0"/>
              <a:t>Extends UML for robotic domain</a:t>
            </a:r>
          </a:p>
          <a:p>
            <a:pPr lvl="1">
              <a:spcAft>
                <a:spcPts val="600"/>
              </a:spcAft>
              <a:buClr>
                <a:schemeClr val="bg2">
                  <a:lumMod val="50000"/>
                </a:schemeClr>
              </a:buClr>
              <a:buFont typeface="Wingdings" pitchFamily="2" charset="2"/>
              <a:buChar char="§"/>
              <a:defRPr/>
            </a:pPr>
            <a:r>
              <a:rPr lang="en-US" sz="1400" dirty="0"/>
              <a:t>Extra feature of papyrus http://www.eclipse.org/papyrus/ </a:t>
            </a:r>
          </a:p>
          <a:p>
            <a:pPr lvl="1">
              <a:spcAft>
                <a:spcPts val="600"/>
              </a:spcAft>
              <a:buClr>
                <a:schemeClr val="bg2">
                  <a:lumMod val="50000"/>
                </a:schemeClr>
              </a:buClr>
              <a:buFont typeface="Wingdings" pitchFamily="2" charset="2"/>
              <a:buChar char="§"/>
              <a:defRPr/>
            </a:pPr>
            <a:r>
              <a:rPr lang="en-US" sz="1400" dirty="0" err="1"/>
              <a:t>RobotML</a:t>
            </a:r>
            <a:r>
              <a:rPr lang="en-US" sz="1400" dirty="0"/>
              <a:t> SDK is available with open-source license </a:t>
            </a:r>
          </a:p>
          <a:p>
            <a:pPr lvl="1">
              <a:spcAft>
                <a:spcPts val="600"/>
              </a:spcAft>
              <a:buClr>
                <a:schemeClr val="bg2">
                  <a:lumMod val="50000"/>
                </a:schemeClr>
              </a:buClr>
              <a:buFont typeface="Wingdings" pitchFamily="2" charset="2"/>
              <a:buChar char="§"/>
              <a:defRPr/>
            </a:pPr>
            <a:r>
              <a:rPr lang="en-US" sz="1400" dirty="0"/>
              <a:t>Standardization: Plan to standardize the </a:t>
            </a:r>
            <a:r>
              <a:rPr lang="en-US" sz="1400" dirty="0" err="1"/>
              <a:t>RobotML</a:t>
            </a:r>
            <a:r>
              <a:rPr lang="en-US" sz="1400" dirty="0"/>
              <a:t> language Ongoing work to standardize the PROTEUS ontology within IEEE ORA working group </a:t>
            </a:r>
          </a:p>
          <a:p>
            <a:pPr lvl="1">
              <a:spcAft>
                <a:spcPts val="600"/>
              </a:spcAft>
              <a:buClr>
                <a:schemeClr val="bg2">
                  <a:lumMod val="50000"/>
                </a:schemeClr>
              </a:buClr>
              <a:buFont typeface="Wingdings" pitchFamily="2" charset="2"/>
              <a:buChar char="§"/>
              <a:defRPr/>
            </a:pPr>
            <a:r>
              <a:rPr lang="en-US" sz="1400" dirty="0"/>
              <a:t>ROMEO2: French national project started in December 2012, Safety analysis for humanoid robots</a:t>
            </a:r>
          </a:p>
          <a:p>
            <a:pPr marL="0" indent="0">
              <a:spcAft>
                <a:spcPts val="526"/>
              </a:spcAft>
              <a:buClr>
                <a:schemeClr val="bg2">
                  <a:lumMod val="50000"/>
                </a:schemeClr>
              </a:buClr>
              <a:buNone/>
              <a:defRPr/>
            </a:pPr>
            <a:endParaRPr lang="en-US" cap="all" dirty="0" smtClean="0">
              <a:solidFill>
                <a:schemeClr val="tx2"/>
              </a:solidFill>
            </a:endParaRPr>
          </a:p>
          <a:p>
            <a:pPr marL="0" indent="0">
              <a:spcAft>
                <a:spcPts val="526"/>
              </a:spcAft>
              <a:buClr>
                <a:schemeClr val="bg2">
                  <a:lumMod val="50000"/>
                </a:schemeClr>
              </a:buClr>
              <a:buNone/>
              <a:defRPr/>
            </a:pPr>
            <a:r>
              <a:rPr lang="en-US" cap="all" dirty="0" smtClean="0">
                <a:solidFill>
                  <a:schemeClr val="tx2"/>
                </a:solidFill>
              </a:rPr>
              <a:t>Sophia</a:t>
            </a:r>
            <a:r>
              <a:rPr lang="en-US" cap="all" dirty="0" smtClean="0">
                <a:solidFill>
                  <a:srgbClr val="0070C0"/>
                </a:solidFill>
              </a:rPr>
              <a:t> </a:t>
            </a:r>
          </a:p>
          <a:p>
            <a:pPr lvl="1">
              <a:spcAft>
                <a:spcPts val="600"/>
              </a:spcAft>
              <a:buClr>
                <a:schemeClr val="bg2">
                  <a:lumMod val="50000"/>
                </a:schemeClr>
              </a:buClr>
              <a:buFont typeface="Wingdings" pitchFamily="2" charset="2"/>
              <a:buChar char="§"/>
              <a:defRPr/>
            </a:pPr>
            <a:r>
              <a:rPr lang="en-US" sz="1400" dirty="0"/>
              <a:t>Integration of safety techniques within a model-driven engineering process</a:t>
            </a:r>
          </a:p>
          <a:p>
            <a:pPr lvl="1">
              <a:spcAft>
                <a:spcPts val="600"/>
              </a:spcAft>
              <a:buClr>
                <a:schemeClr val="bg2">
                  <a:lumMod val="50000"/>
                </a:schemeClr>
              </a:buClr>
              <a:buFont typeface="Wingdings" pitchFamily="2" charset="2"/>
              <a:buChar char="§"/>
              <a:defRPr/>
            </a:pPr>
            <a:r>
              <a:rPr lang="en-US" sz="1400" dirty="0" smtClean="0"/>
              <a:t>Support </a:t>
            </a:r>
            <a:r>
              <a:rPr lang="en-US" sz="1400" dirty="0"/>
              <a:t>of generic standard on functional safety design IEC61508 and ISO 13482 safety standard (non-industrial personal care robots)</a:t>
            </a:r>
          </a:p>
          <a:p>
            <a:pPr lvl="1">
              <a:spcAft>
                <a:spcPts val="600"/>
              </a:spcAft>
              <a:buClr>
                <a:schemeClr val="bg2">
                  <a:lumMod val="50000"/>
                </a:schemeClr>
              </a:buClr>
              <a:buFont typeface="Wingdings" pitchFamily="2" charset="2"/>
              <a:buChar char="§"/>
              <a:defRPr/>
            </a:pPr>
            <a:r>
              <a:rPr lang="en-GB" sz="1400" dirty="0" smtClean="0"/>
              <a:t>Modelling </a:t>
            </a:r>
            <a:r>
              <a:rPr lang="en-GB" sz="1400" dirty="0"/>
              <a:t>of architecture, behaviour and failure logic </a:t>
            </a:r>
            <a:r>
              <a:rPr lang="en-GB" sz="1400" dirty="0" smtClean="0"/>
              <a:t>(</a:t>
            </a:r>
            <a:r>
              <a:rPr lang="en-GB" sz="1400" dirty="0" err="1" smtClean="0"/>
              <a:t>SysML</a:t>
            </a:r>
            <a:r>
              <a:rPr lang="en-GB" sz="1400" dirty="0" smtClean="0"/>
              <a:t> </a:t>
            </a:r>
            <a:r>
              <a:rPr lang="en-GB" sz="1400" dirty="0"/>
              <a:t>and </a:t>
            </a:r>
            <a:r>
              <a:rPr lang="en-GB" sz="1400" dirty="0" err="1"/>
              <a:t>RobotML</a:t>
            </a:r>
            <a:r>
              <a:rPr lang="en-GB" sz="1400" dirty="0" smtClean="0"/>
              <a:t>)</a:t>
            </a:r>
            <a:endParaRPr lang="en-GB" sz="1400" dirty="0"/>
          </a:p>
          <a:p>
            <a:pPr lvl="1">
              <a:spcAft>
                <a:spcPts val="600"/>
              </a:spcAft>
              <a:buClr>
                <a:schemeClr val="bg2">
                  <a:lumMod val="50000"/>
                </a:schemeClr>
              </a:buClr>
              <a:buFont typeface="Wingdings" pitchFamily="2" charset="2"/>
              <a:buChar char="§"/>
              <a:defRPr/>
            </a:pPr>
            <a:r>
              <a:rPr lang="en-GB" sz="1400" dirty="0"/>
              <a:t>Automatic document generation</a:t>
            </a:r>
            <a:endParaRPr lang="en-US" sz="1400" dirty="0"/>
          </a:p>
          <a:p>
            <a:pPr marL="0" indent="0">
              <a:spcAft>
                <a:spcPts val="526"/>
              </a:spcAft>
              <a:buClr>
                <a:schemeClr val="bg2">
                  <a:lumMod val="50000"/>
                </a:schemeClr>
              </a:buClr>
              <a:buNone/>
              <a:defRPr/>
            </a:pPr>
            <a:endParaRPr lang="en-US" cap="all" dirty="0" smtClean="0">
              <a:solidFill>
                <a:schemeClr val="tx2"/>
              </a:solidFill>
            </a:endParaRPr>
          </a:p>
          <a:p>
            <a:pPr marL="0" indent="0">
              <a:spcAft>
                <a:spcPts val="526"/>
              </a:spcAft>
              <a:buClr>
                <a:schemeClr val="bg2">
                  <a:lumMod val="50000"/>
                </a:schemeClr>
              </a:buClr>
              <a:buNone/>
              <a:defRPr/>
            </a:pPr>
            <a:r>
              <a:rPr lang="en-US" cap="all" dirty="0" smtClean="0">
                <a:solidFill>
                  <a:schemeClr val="tx2"/>
                </a:solidFill>
              </a:rPr>
              <a:t>Perspectives</a:t>
            </a:r>
            <a:r>
              <a:rPr lang="en-US" cap="all" dirty="0" smtClean="0">
                <a:solidFill>
                  <a:srgbClr val="0070C0"/>
                </a:solidFill>
              </a:rPr>
              <a:t> </a:t>
            </a:r>
            <a:endParaRPr lang="en-US" cap="all" dirty="0">
              <a:solidFill>
                <a:srgbClr val="0070C0"/>
              </a:solidFill>
            </a:endParaRPr>
          </a:p>
          <a:p>
            <a:pPr lvl="1">
              <a:spcAft>
                <a:spcPts val="600"/>
              </a:spcAft>
              <a:buClr>
                <a:schemeClr val="bg2">
                  <a:lumMod val="50000"/>
                </a:schemeClr>
              </a:buClr>
              <a:buFont typeface="Wingdings" pitchFamily="2" charset="2"/>
              <a:buChar char="§"/>
              <a:defRPr/>
            </a:pPr>
            <a:r>
              <a:rPr lang="en-US" sz="1400" dirty="0" smtClean="0"/>
              <a:t>Take into account propagation of failure behavior while allocating SW to HW</a:t>
            </a:r>
          </a:p>
          <a:p>
            <a:pPr lvl="1">
              <a:spcAft>
                <a:spcPts val="600"/>
              </a:spcAft>
              <a:buClr>
                <a:schemeClr val="bg2">
                  <a:lumMod val="50000"/>
                </a:schemeClr>
              </a:buClr>
              <a:buFont typeface="Wingdings" pitchFamily="2" charset="2"/>
              <a:buChar char="§"/>
              <a:defRPr/>
            </a:pPr>
            <a:r>
              <a:rPr lang="en-US" sz="1400" dirty="0" smtClean="0"/>
              <a:t>Tackle a complexity of robotic systems by architecture partitioning and controlling the depth of safety analysis </a:t>
            </a:r>
          </a:p>
          <a:p>
            <a:pPr lvl="1">
              <a:spcAft>
                <a:spcPts val="600"/>
              </a:spcAft>
              <a:buClr>
                <a:schemeClr val="bg2">
                  <a:lumMod val="50000"/>
                </a:schemeClr>
              </a:buClr>
              <a:buFont typeface="Wingdings" pitchFamily="2" charset="2"/>
              <a:buChar char="§"/>
              <a:defRPr/>
            </a:pPr>
            <a:endParaRPr lang="en-US" sz="1400" dirty="0"/>
          </a:p>
          <a:p>
            <a:pPr lvl="1">
              <a:spcAft>
                <a:spcPts val="526"/>
              </a:spcAft>
              <a:buClr>
                <a:schemeClr val="bg2">
                  <a:lumMod val="50000"/>
                </a:schemeClr>
              </a:buClr>
              <a:buFont typeface="Wingdings" pitchFamily="2" charset="2"/>
              <a:buChar char="§"/>
              <a:defRPr/>
            </a:pPr>
            <a:endParaRPr lang="fr-FR" dirty="0"/>
          </a:p>
        </p:txBody>
      </p:sp>
    </p:spTree>
    <p:extLst>
      <p:ext uri="{BB962C8B-B14F-4D97-AF65-F5344CB8AC3E}">
        <p14:creationId xmlns:p14="http://schemas.microsoft.com/office/powerpoint/2010/main" val="1339478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CEA_Tech_List">
  <a:themeElements>
    <a:clrScheme name="CEA Tech">
      <a:dk1>
        <a:sysClr val="windowText" lastClr="000000"/>
      </a:dk1>
      <a:lt1>
        <a:sysClr val="window" lastClr="FFFFFF"/>
      </a:lt1>
      <a:dk2>
        <a:srgbClr val="E60019"/>
      </a:dk2>
      <a:lt2>
        <a:srgbClr val="FFFFFF"/>
      </a:lt2>
      <a:accent1>
        <a:srgbClr val="E60019"/>
      </a:accent1>
      <a:accent2>
        <a:srgbClr val="91C30A"/>
      </a:accent2>
      <a:accent3>
        <a:srgbClr val="87000A"/>
      </a:accent3>
      <a:accent4>
        <a:srgbClr val="0A6E28"/>
      </a:accent4>
      <a:accent5>
        <a:srgbClr val="5F5F5F"/>
      </a:accent5>
      <a:accent6>
        <a:srgbClr val="5F5F5F"/>
      </a:accent6>
      <a:hlink>
        <a:srgbClr val="91C30A"/>
      </a:hlink>
      <a:folHlink>
        <a:srgbClr val="0A6E28"/>
      </a:folHlink>
    </a:clrScheme>
    <a:fontScheme name="CE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38544</TotalTime>
  <Words>603</Words>
  <Application>Microsoft Office PowerPoint</Application>
  <PresentationFormat>Affichage à l'écran (4:3)</PresentationFormat>
  <Paragraphs>98</Paragraphs>
  <Slides>9</Slides>
  <Notes>4</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CEA_Tech_List</vt:lpstr>
      <vt:lpstr>Model-Driven Safety Assessment for robotic systems</vt:lpstr>
      <vt:lpstr>Présentation PowerPoint</vt:lpstr>
      <vt:lpstr>Présentation PowerPoint</vt:lpstr>
      <vt:lpstr>Présentation PowerPoint</vt:lpstr>
      <vt:lpstr>Présentation PowerPoint</vt:lpstr>
      <vt:lpstr>Présentation PowerPoint</vt:lpstr>
      <vt:lpstr>Présentation PowerPoint</vt:lpstr>
      <vt:lpstr>Direction DRT Département DILS Laboratoire LISE</vt:lpstr>
      <vt:lpstr>Présentation PowerPoint</vt:lpstr>
    </vt:vector>
  </TitlesOfParts>
  <Company>CEA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TERRIER Francois</dc:creator>
  <cp:lastModifiedBy>DHOUIB Saadia</cp:lastModifiedBy>
  <cp:revision>667</cp:revision>
  <cp:lastPrinted>2014-04-10T09:27:18Z</cp:lastPrinted>
  <dcterms:created xsi:type="dcterms:W3CDTF">2013-02-14T13:06:07Z</dcterms:created>
  <dcterms:modified xsi:type="dcterms:W3CDTF">2014-11-28T19:35:58Z</dcterms:modified>
</cp:coreProperties>
</file>