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27"/>
  </p:notesMasterIdLst>
  <p:sldIdLst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80" r:id="rId21"/>
    <p:sldId id="282" r:id="rId22"/>
    <p:sldId id="284" r:id="rId23"/>
    <p:sldId id="283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18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E9C74-5439-C046-907B-1B32D666067A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0170F-205A-EE4F-BDC5-4B8CB3A4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60514-829B-4E8C-AF0F-223498AF0F91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“Cool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don’t change” – Tim Berners-Lee &lt;http://www.w3.org/Provider/Style/URI.html&gt;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1131-5078-074B-A9FD-CB3B18A03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0170F-205A-EE4F-BDC5-4B8CB3A4005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0170F-205A-EE4F-BDC5-4B8CB3A4005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F7-A614-44F6-97ED-4A67B7DC62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CA34-1945-4751-9C46-CB4E1B950B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BB8A-D09E-4C77-98DE-1943D99C1E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5B67-1F4B-4979-AF63-94FB69674124}" type="datetime1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5A8C-DDF8-4E98-826D-AFFB1558A12C}" type="datetime1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EC33-ADB8-B944-8EFC-8DF19C5CD67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F4A-48E5-064E-81D1-F7025F10BA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244B6F7-A614-44F6-97ED-4A67B7DC62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190CA34-1945-4751-9C46-CB4E1B950B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F2AE1E-91D9-43DF-BB54-0B84922C7F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E4811C5-808C-4F60-93E7-406618E245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Dr. Lowell </a:t>
            </a:r>
            <a:r>
              <a:rPr lang="en-US" b="1" dirty="0" err="1" smtClean="0"/>
              <a:t>Vizenor</a:t>
            </a:r>
            <a:endParaRPr lang="en-US" b="1" dirty="0" smtClean="0"/>
          </a:p>
          <a:p>
            <a:r>
              <a:rPr lang="en-US" sz="3000" dirty="0"/>
              <a:t>Ontology and Semantic Technology Practice Lead</a:t>
            </a:r>
            <a:endParaRPr lang="en-US" sz="3000" dirty="0" smtClean="0"/>
          </a:p>
          <a:p>
            <a:r>
              <a:rPr lang="en-US" sz="3000" dirty="0" err="1" smtClean="0"/>
              <a:t>Alion</a:t>
            </a:r>
            <a:r>
              <a:rPr lang="en-US" sz="3000" dirty="0" smtClean="0"/>
              <a:t> Science and Technology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828800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/>
              <a:t>Semantic Technology: A Basic Introduction </a:t>
            </a:r>
            <a:endParaRPr lang="en-US" sz="3600" dirty="0"/>
          </a:p>
        </p:txBody>
      </p:sp>
      <p:pic>
        <p:nvPicPr>
          <p:cNvPr id="8" name="Picture 8" descr="STID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33"/>
            <a:ext cx="1230059" cy="13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www.govconwire.com/wp-content/uploads/2012/06/Alion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33"/>
            <a:ext cx="1981200" cy="10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524000"/>
            <a:ext cx="3856037" cy="1196975"/>
          </a:xfrm>
          <a:solidFill>
            <a:schemeClr val="bg2"/>
          </a:solidFill>
          <a:effectLst/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“Cool </a:t>
            </a:r>
            <a:r>
              <a:rPr lang="en-US" b="1" dirty="0" err="1" smtClean="0"/>
              <a:t>URIs</a:t>
            </a:r>
            <a:r>
              <a:rPr lang="en-US" b="1" dirty="0" smtClean="0"/>
              <a:t> don’t change” </a:t>
            </a:r>
          </a:p>
          <a:p>
            <a:pPr lvl="1" algn="r">
              <a:buNone/>
            </a:pPr>
            <a:r>
              <a:rPr lang="en-US" b="1" dirty="0" smtClean="0"/>
              <a:t>– Tim Berners-Lee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2819400"/>
            <a:ext cx="6922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&lt;http://xmlns.com/foaf/0.1/&gt;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@prefix ex: &lt;http://www.example.com/example#&gt;</a:t>
            </a:r>
          </a:p>
        </p:txBody>
      </p:sp>
      <p:sp>
        <p:nvSpPr>
          <p:cNvPr id="18" name="Oval 17"/>
          <p:cNvSpPr/>
          <p:nvPr/>
        </p:nvSpPr>
        <p:spPr>
          <a:xfrm>
            <a:off x="1423891" y="4581853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70714" y="3932762"/>
            <a:ext cx="2360392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foaf:Person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56832" y="4581853"/>
            <a:ext cx="246600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“John Smith”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72000" y="5257800"/>
            <a:ext cx="3277857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“jsmith@acme.com”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stCxn id="18" idx="6"/>
            <a:endCxn id="20" idx="2"/>
          </p:cNvCxnSpPr>
          <p:nvPr/>
        </p:nvCxnSpPr>
        <p:spPr>
          <a:xfrm>
            <a:off x="2977774" y="4813442"/>
            <a:ext cx="2779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 flipV="1">
            <a:off x="2977774" y="4164351"/>
            <a:ext cx="1792940" cy="64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6"/>
            <a:endCxn id="21" idx="2"/>
          </p:cNvCxnSpPr>
          <p:nvPr/>
        </p:nvCxnSpPr>
        <p:spPr>
          <a:xfrm>
            <a:off x="2977774" y="4813442"/>
            <a:ext cx="1594226" cy="675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7774" y="4164351"/>
            <a:ext cx="12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5692" y="4502905"/>
            <a:ext cx="145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7774" y="5257800"/>
            <a:ext cx="13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URI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Resources and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5257800"/>
            <a:ext cx="2971800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elem:Mercury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6" idx="0"/>
            <a:endCxn id="48" idx="2"/>
          </p:cNvCxnSpPr>
          <p:nvPr/>
        </p:nvCxnSpPr>
        <p:spPr>
          <a:xfrm flipV="1">
            <a:off x="4838700" y="4179332"/>
            <a:ext cx="1295400" cy="107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048000" y="1905000"/>
            <a:ext cx="3352800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myth:Mercury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9200" y="3810000"/>
            <a:ext cx="2209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“Mercury”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0" y="3810000"/>
            <a:ext cx="2209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“Hermes”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>
            <a:off x="4724400" y="2368177"/>
            <a:ext cx="1409700" cy="1441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4"/>
            <a:endCxn id="49" idx="0"/>
          </p:cNvCxnSpPr>
          <p:nvPr/>
        </p:nvCxnSpPr>
        <p:spPr>
          <a:xfrm flipH="1">
            <a:off x="2628900" y="2368177"/>
            <a:ext cx="2095500" cy="1441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257800" y="2895600"/>
            <a:ext cx="211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skos:prefLabel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95718" y="4495800"/>
            <a:ext cx="211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skos:prefLabel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28800" y="2895600"/>
            <a:ext cx="197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skos:altLabel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Graphs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9250" y="4084701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74572" y="4002299"/>
            <a:ext cx="2377216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foaf:Person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41825" y="4717155"/>
            <a:ext cx="4712227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“male”^^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74572" y="5523754"/>
            <a:ext cx="3124060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“45”^^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xsd:int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193133" y="4316290"/>
            <a:ext cx="1648692" cy="632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16" idx="2"/>
          </p:cNvCxnSpPr>
          <p:nvPr/>
        </p:nvCxnSpPr>
        <p:spPr>
          <a:xfrm flipV="1">
            <a:off x="2193133" y="4233888"/>
            <a:ext cx="1781439" cy="82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8" idx="2"/>
          </p:cNvCxnSpPr>
          <p:nvPr/>
        </p:nvCxnSpPr>
        <p:spPr>
          <a:xfrm>
            <a:off x="2193133" y="4316290"/>
            <a:ext cx="1781439" cy="143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2711" y="4426729"/>
            <a:ext cx="171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foaf:gender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8294" y="5277417"/>
            <a:ext cx="1328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foaf:age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9250" y="2139113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6074" y="1490022"/>
            <a:ext cx="2365714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foaf:Person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86074" y="2139113"/>
            <a:ext cx="4700725" cy="4443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“John Smith”^^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0723" y="2815060"/>
            <a:ext cx="4586621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&lt;mailto:jsmith@acme.com&gt;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26" idx="6"/>
            <a:endCxn id="28" idx="2"/>
          </p:cNvCxnSpPr>
          <p:nvPr/>
        </p:nvCxnSpPr>
        <p:spPr>
          <a:xfrm flipV="1">
            <a:off x="2193133" y="2361292"/>
            <a:ext cx="1792941" cy="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7" idx="2"/>
          </p:cNvCxnSpPr>
          <p:nvPr/>
        </p:nvCxnSpPr>
        <p:spPr>
          <a:xfrm flipV="1">
            <a:off x="2193133" y="1721611"/>
            <a:ext cx="1792941" cy="64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6"/>
            <a:endCxn id="29" idx="2"/>
          </p:cNvCxnSpPr>
          <p:nvPr/>
        </p:nvCxnSpPr>
        <p:spPr>
          <a:xfrm>
            <a:off x="2193133" y="2370702"/>
            <a:ext cx="1627590" cy="675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3133" y="1721611"/>
            <a:ext cx="12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2335" y="2032148"/>
            <a:ext cx="145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133" y="2815060"/>
            <a:ext cx="13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25094" y="3895334"/>
            <a:ext cx="12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7200" y="1298132"/>
            <a:ext cx="8530389" cy="222584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57200" y="3908014"/>
            <a:ext cx="8530389" cy="237247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91920" y="1352279"/>
            <a:ext cx="12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Dataset 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591920" y="3946958"/>
            <a:ext cx="12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Dataset 2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Graphs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9250" y="4191424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20723" y="4423012"/>
            <a:ext cx="4712227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“male”^^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74572" y="5292961"/>
            <a:ext cx="3124060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“45”^^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xsd:int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193133" y="4423013"/>
            <a:ext cx="1627590" cy="23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8" idx="2"/>
          </p:cNvCxnSpPr>
          <p:nvPr/>
        </p:nvCxnSpPr>
        <p:spPr>
          <a:xfrm>
            <a:off x="2193133" y="4423013"/>
            <a:ext cx="1781439" cy="110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7231" y="3072789"/>
            <a:ext cx="106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9508" y="4253735"/>
            <a:ext cx="171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foaf:gender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6241" y="4954407"/>
            <a:ext cx="1328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foaf:age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9250" y="4191424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6074" y="2249289"/>
            <a:ext cx="2365714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foaf:Person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86074" y="2898380"/>
            <a:ext cx="4700725" cy="4443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“John Smith”^^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20723" y="3574327"/>
            <a:ext cx="4586621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&lt;mailto:jsmith@acme.com&gt;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26" idx="6"/>
            <a:endCxn id="28" idx="2"/>
          </p:cNvCxnSpPr>
          <p:nvPr/>
        </p:nvCxnSpPr>
        <p:spPr>
          <a:xfrm flipV="1">
            <a:off x="2193133" y="3120559"/>
            <a:ext cx="1792941" cy="1302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7" idx="2"/>
          </p:cNvCxnSpPr>
          <p:nvPr/>
        </p:nvCxnSpPr>
        <p:spPr>
          <a:xfrm flipV="1">
            <a:off x="2193133" y="2480878"/>
            <a:ext cx="1792941" cy="1942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6"/>
            <a:endCxn id="29" idx="2"/>
          </p:cNvCxnSpPr>
          <p:nvPr/>
        </p:nvCxnSpPr>
        <p:spPr>
          <a:xfrm flipV="1">
            <a:off x="2193133" y="3805916"/>
            <a:ext cx="1627590" cy="617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6241" y="2712466"/>
            <a:ext cx="12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23193" y="3235773"/>
            <a:ext cx="145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86075" y="3805916"/>
            <a:ext cx="13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81000" y="2057400"/>
            <a:ext cx="8530389" cy="3971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153400" cy="530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Principles</a:t>
            </a:r>
            <a:endParaRPr lang="en-US" dirty="0"/>
          </a:p>
        </p:txBody>
      </p:sp>
      <p:pic>
        <p:nvPicPr>
          <p:cNvPr id="6" name="Content Placeholder 5" descr="480759174v0_350x350_Back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3333750" cy="33337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382859" y="1713365"/>
            <a:ext cx="4543425" cy="38893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URIs as names for things</a:t>
            </a:r>
          </a:p>
          <a:p>
            <a:endParaRPr lang="en-US" sz="2000" dirty="0" smtClean="0"/>
          </a:p>
          <a:p>
            <a:r>
              <a:rPr lang="en-US" sz="2000" dirty="0" smtClean="0"/>
              <a:t>Use HTTP URIs so that people can look up those names.</a:t>
            </a:r>
          </a:p>
          <a:p>
            <a:endParaRPr lang="en-US" sz="2000" dirty="0" smtClean="0"/>
          </a:p>
          <a:p>
            <a:r>
              <a:rPr lang="en-US" sz="2000" dirty="0" smtClean="0"/>
              <a:t>When someone looks up a URI, provide useful information, using the standards (RDF, SPARQL)</a:t>
            </a:r>
          </a:p>
          <a:p>
            <a:endParaRPr lang="en-US" sz="2000" dirty="0" smtClean="0"/>
          </a:p>
          <a:p>
            <a:r>
              <a:rPr lang="en-US" sz="2000" dirty="0" smtClean="0"/>
              <a:t>Include links to other URIs. so that they can discover more things.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9625" y="5479831"/>
            <a:ext cx="730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 Berners-Lee</a:t>
            </a:r>
          </a:p>
          <a:p>
            <a:r>
              <a:rPr lang="en-US" dirty="0" smtClean="0"/>
              <a:t>http://www.w3.org/DesignIssues/LinkedData.html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 Query Language for 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44698" y="0"/>
            <a:ext cx="8229600" cy="856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Select all the persons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Screen shot 2012-10-22 at 8.21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8" y="856096"/>
            <a:ext cx="8116570" cy="3785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2-10-22 at 8.24.1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03" y="4760690"/>
            <a:ext cx="4777740" cy="17322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Screen shot 2012-10-22 at 8.25.1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288" y="4742547"/>
            <a:ext cx="227711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7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Select every one named “Alice”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Screen shot 2012-10-22 at 8.21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8" y="747238"/>
            <a:ext cx="8116570" cy="3785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2-10-22 at 8.30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3" y="4475843"/>
            <a:ext cx="4568190" cy="22631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creen shot 2012-10-22 at 8.31.3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475843"/>
            <a:ext cx="1732280" cy="22910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629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does Alice know?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Screen shot 2012-10-22 at 9.07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4243159"/>
            <a:ext cx="4638040" cy="24866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2-10-22 at 9.09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89" y="4243159"/>
            <a:ext cx="1424940" cy="25006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2-10-22 at 9.26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1" y="876298"/>
            <a:ext cx="6258560" cy="322707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underlying idea of the Semantic Web and Linked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Web standards: RDF/S, SPARQL 1.1, and OWL 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tools and methods (including TopBraid and Protégé, Reasoners)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example: Universal Core Semantic Layer (UCore SL)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5815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Who is Alice connected to via </a:t>
            </a:r>
            <a:r>
              <a:rPr lang="en-US" sz="3600" dirty="0" err="1" smtClean="0"/>
              <a:t>foaf:knows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Screen shot 2012-10-22 at 9.17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8" y="4230008"/>
            <a:ext cx="4568190" cy="24587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creen shot 2012-10-22 at 9.19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61" y="4230008"/>
            <a:ext cx="1536700" cy="232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2-10-22 at 9.26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9" y="858155"/>
            <a:ext cx="6258560" cy="3227070"/>
          </a:xfrm>
          <a:prstGeom prst="rect">
            <a:avLst/>
          </a:prstGeom>
          <a:solidFill>
            <a:srgbClr val="404040"/>
          </a:solidFill>
          <a:ln>
            <a:solidFill>
              <a:srgbClr val="000000"/>
            </a:solidFill>
          </a:ln>
        </p:spPr>
      </p:pic>
      <p:sp>
        <p:nvSpPr>
          <p:cNvPr id="11" name="Oval 10"/>
          <p:cNvSpPr/>
          <p:nvPr/>
        </p:nvSpPr>
        <p:spPr>
          <a:xfrm>
            <a:off x="2122714" y="5989865"/>
            <a:ext cx="308429" cy="305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571" y="4789717"/>
            <a:ext cx="1596572" cy="305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77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does Alice not know?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creen shot 2012-10-22 at 9.11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4206875"/>
            <a:ext cx="4216400" cy="2514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2-10-22 at 9.26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887730"/>
            <a:ext cx="6258560" cy="32270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Oval 9"/>
          <p:cNvSpPr/>
          <p:nvPr/>
        </p:nvSpPr>
        <p:spPr>
          <a:xfrm>
            <a:off x="156027" y="6189437"/>
            <a:ext cx="986972" cy="305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2-10-22 at 9.14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6" y="3978275"/>
            <a:ext cx="1524000" cy="2743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79399" y="147637"/>
            <a:ext cx="8229600" cy="8687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Alice knows everyone who Ted knows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Screen shot 2012-10-22 at 9.26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143436"/>
            <a:ext cx="6258560" cy="32270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 descr="Screen shot 2012-10-22 at 9.43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4558846"/>
            <a:ext cx="4554220" cy="174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Screen shot 2012-10-22 at 9.45.4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69" y="4558846"/>
            <a:ext cx="3324860" cy="156464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1596572" y="2249720"/>
            <a:ext cx="3580855" cy="92454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Federation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2.0 and Beyond</a:t>
            </a:r>
          </a:p>
        </p:txBody>
      </p:sp>
      <p:sp>
        <p:nvSpPr>
          <p:cNvPr id="6147" name="Content Placeholder 14"/>
          <p:cNvSpPr>
            <a:spLocks noGrp="1"/>
          </p:cNvSpPr>
          <p:nvPr>
            <p:ph idx="1"/>
          </p:nvPr>
        </p:nvSpPr>
        <p:spPr>
          <a:xfrm>
            <a:off x="228600" y="1422400"/>
            <a:ext cx="8686800" cy="46355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Web 2.0</a:t>
            </a:r>
          </a:p>
          <a:p>
            <a:pPr lvl="1" eaLnBrk="1" hangingPunct="1"/>
            <a:r>
              <a:rPr lang="en-US" sz="1600" dirty="0" smtClean="0"/>
              <a:t>O'Reilly Media Web 2.0 Conference (2004)</a:t>
            </a:r>
          </a:p>
          <a:p>
            <a:pPr lvl="1" eaLnBrk="1" hangingPunct="1"/>
            <a:r>
              <a:rPr lang="en-US" sz="1600" dirty="0" smtClean="0"/>
              <a:t>Characteristics</a:t>
            </a:r>
          </a:p>
          <a:p>
            <a:pPr lvl="2" eaLnBrk="1" hangingPunct="1"/>
            <a:r>
              <a:rPr lang="en-US" sz="1600" dirty="0" smtClean="0"/>
              <a:t>Web as platform</a:t>
            </a:r>
          </a:p>
          <a:p>
            <a:pPr lvl="2" eaLnBrk="1" hangingPunct="1"/>
            <a:r>
              <a:rPr lang="en-US" sz="1600" dirty="0" smtClean="0"/>
              <a:t>Democratizing the Web</a:t>
            </a:r>
          </a:p>
          <a:p>
            <a:pPr lvl="2" eaLnBrk="1" hangingPunct="1"/>
            <a:r>
              <a:rPr lang="en-US" sz="1600" dirty="0" smtClean="0"/>
              <a:t>Distributed data</a:t>
            </a:r>
          </a:p>
          <a:p>
            <a:pPr lvl="1" eaLnBrk="1" hangingPunct="1"/>
            <a:r>
              <a:rPr lang="en-US" sz="1600" dirty="0" smtClean="0"/>
              <a:t>Examples: Social-networking sites (</a:t>
            </a:r>
            <a:r>
              <a:rPr lang="en-US" sz="1600" dirty="0" err="1" smtClean="0"/>
              <a:t>Facebook</a:t>
            </a:r>
            <a:r>
              <a:rPr lang="en-US" sz="1600" dirty="0" smtClean="0"/>
              <a:t>, LinkedIn), blogs (Blogger), wikis (Wikipedia), video-sharing sites (YouTube), hosted services, web applications, mashups and </a:t>
            </a:r>
            <a:r>
              <a:rPr lang="en-US" sz="1600" dirty="0" err="1" smtClean="0"/>
              <a:t>folksonomies</a:t>
            </a:r>
            <a:r>
              <a:rPr lang="en-US" sz="1600" dirty="0" smtClean="0"/>
              <a:t> (</a:t>
            </a:r>
            <a:r>
              <a:rPr lang="en-US" sz="1600" dirty="0" err="1" smtClean="0"/>
              <a:t>Digg</a:t>
            </a:r>
            <a:r>
              <a:rPr lang="en-US" sz="1600" dirty="0" smtClean="0"/>
              <a:t>)</a:t>
            </a:r>
          </a:p>
          <a:p>
            <a:pPr eaLnBrk="1" hangingPunct="1"/>
            <a:r>
              <a:rPr lang="en-US" sz="2000" dirty="0" smtClean="0"/>
              <a:t>… and Beyond</a:t>
            </a:r>
          </a:p>
          <a:p>
            <a:pPr lvl="1" eaLnBrk="1" hangingPunct="1"/>
            <a:r>
              <a:rPr lang="en-US" sz="1600" dirty="0" smtClean="0"/>
              <a:t>Web 3.0 = Semantic Web?</a:t>
            </a:r>
          </a:p>
          <a:p>
            <a:pPr lvl="1" eaLnBrk="1" hangingPunct="1"/>
            <a:r>
              <a:rPr lang="en-US" sz="1600" dirty="0" smtClean="0"/>
              <a:t>Tim Berners-Lee, James </a:t>
            </a:r>
            <a:r>
              <a:rPr lang="en-US" sz="1600" dirty="0" err="1" smtClean="0"/>
              <a:t>Hendler</a:t>
            </a:r>
            <a:r>
              <a:rPr lang="en-US" sz="1600" dirty="0" smtClean="0"/>
              <a:t> and </a:t>
            </a:r>
            <a:r>
              <a:rPr lang="en-US" sz="1600" dirty="0" err="1" smtClean="0"/>
              <a:t>Ora</a:t>
            </a:r>
            <a:r>
              <a:rPr lang="en-US" sz="1600" dirty="0" smtClean="0"/>
              <a:t> </a:t>
            </a:r>
            <a:r>
              <a:rPr lang="en-US" sz="1600" dirty="0" err="1" smtClean="0"/>
              <a:t>Lassila</a:t>
            </a:r>
            <a:r>
              <a:rPr lang="en-US" sz="1600" dirty="0" smtClean="0"/>
              <a:t>. </a:t>
            </a:r>
            <a:r>
              <a:rPr lang="en-US" sz="1600" i="1" dirty="0" smtClean="0"/>
              <a:t>The Semantic Web : A new form of Web content that is meaningful to computers will unleash a revolution of new possibilities</a:t>
            </a:r>
            <a:r>
              <a:rPr lang="en-US" sz="1600" dirty="0" smtClean="0"/>
              <a:t>, Scientific American, May 17, 2001</a:t>
            </a:r>
          </a:p>
          <a:p>
            <a:pPr lvl="1" eaLnBrk="1" hangingPunct="1"/>
            <a:r>
              <a:rPr lang="en-US" sz="1600" dirty="0" smtClean="0"/>
              <a:t>Key idea: </a:t>
            </a:r>
            <a:r>
              <a:rPr lang="en-US" sz="1600" b="1" dirty="0" smtClean="0"/>
              <a:t>Metadata</a:t>
            </a:r>
            <a:r>
              <a:rPr lang="en-US" sz="1600" dirty="0" smtClean="0"/>
              <a:t> added to Web pages can make the existing World Wide Web machine readable (or the Web as a distributed database).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Semantic Web -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Dinner and a Movie </a:t>
            </a:r>
          </a:p>
          <a:p>
            <a:pPr lvl="1" eaLnBrk="1" hangingPunct="1"/>
            <a:r>
              <a:rPr lang="en-US" sz="2000" dirty="0" smtClean="0"/>
              <a:t>Assume that you and your date want to have dinner at an Italian restaurant and then go and see a movie that your friends have recommended on a social networking site, that is within walking distance of the restaurant, and starts two hours after your dinner reservation.</a:t>
            </a:r>
          </a:p>
          <a:p>
            <a:pPr lvl="1" eaLnBrk="1" hangingPunct="1"/>
            <a:r>
              <a:rPr lang="en-US" sz="2000" dirty="0" smtClean="0"/>
              <a:t>Current approach: Search multiple sites and manually cross-reference the information and make a decision.</a:t>
            </a:r>
          </a:p>
          <a:p>
            <a:pPr lvl="1" eaLnBrk="1" hangingPunct="1"/>
            <a:r>
              <a:rPr lang="en-US" sz="2000" i="1" dirty="0" smtClean="0"/>
              <a:t>Semantic Web vision:</a:t>
            </a:r>
            <a:r>
              <a:rPr lang="en-US" sz="2000" dirty="0" smtClean="0"/>
              <a:t> </a:t>
            </a:r>
          </a:p>
          <a:p>
            <a:pPr lvl="2" eaLnBrk="1" hangingPunct="1"/>
            <a:r>
              <a:rPr lang="en-US" sz="2000" dirty="0"/>
              <a:t>a</a:t>
            </a:r>
            <a:r>
              <a:rPr lang="en-US" sz="2000" dirty="0" smtClean="0"/>
              <a:t> computerized agent performs search based on user inputs and metadata</a:t>
            </a:r>
            <a:endParaRPr lang="en-US" sz="2000" b="1" dirty="0" smtClean="0"/>
          </a:p>
          <a:p>
            <a:pPr lvl="2" eaLnBrk="1" hangingPunct="1"/>
            <a:r>
              <a:rPr lang="en-US" sz="2000" dirty="0"/>
              <a:t>r</a:t>
            </a:r>
            <a:r>
              <a:rPr lang="en-US" sz="2000" dirty="0" smtClean="0"/>
              <a:t>ecommends best options, and</a:t>
            </a:r>
          </a:p>
          <a:p>
            <a:pPr lvl="2"/>
            <a:r>
              <a:rPr lang="en-US" sz="2000" dirty="0"/>
              <a:t>m</a:t>
            </a:r>
            <a:r>
              <a:rPr lang="en-US" sz="2000" dirty="0" smtClean="0"/>
              <a:t>akes reservations, purchases movie tickets for you, and sends out calendar invite.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41054"/>
            <a:ext cx="82296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Applying Semantic Web Architecture to the Enterprise</a:t>
            </a:r>
          </a:p>
        </p:txBody>
      </p:sp>
      <p:pic>
        <p:nvPicPr>
          <p:cNvPr id="12291" name="Content Placeholder 4" descr="Semantic-web-stac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466" r="-2489"/>
          <a:stretch>
            <a:fillRect/>
          </a:stretch>
        </p:blipFill>
        <p:spPr>
          <a:xfrm>
            <a:off x="538360" y="1577592"/>
            <a:ext cx="4726564" cy="4914900"/>
          </a:xfrm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8361" y="1051150"/>
            <a:ext cx="4726564" cy="5495138"/>
          </a:xfrm>
          <a:prstGeom prst="rec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091197" y="1125658"/>
            <a:ext cx="353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</a:rPr>
              <a:t>Semantic Web 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Description Framework (RDF)</a:t>
            </a:r>
            <a:endParaRPr lang="en-US" dirty="0"/>
          </a:p>
        </p:txBody>
      </p:sp>
      <p:pic>
        <p:nvPicPr>
          <p:cNvPr id="7" name="Picture 6" descr="r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685800"/>
            <a:ext cx="3257296" cy="355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RDF </a:t>
            </a:r>
            <a:r>
              <a:rPr lang="en-US" dirty="0" smtClean="0"/>
              <a:t>Data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</p:nvPr>
        </p:nvGraphicFramePr>
        <p:xfrm>
          <a:off x="1026372" y="3656100"/>
          <a:ext cx="7279428" cy="19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31"/>
                <a:gridCol w="1055249"/>
                <a:gridCol w="1341418"/>
                <a:gridCol w="3434030"/>
              </a:tblGrid>
              <a:tr h="495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44873" marR="44873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marL="44873" marR="44873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 2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Smith</a:t>
                      </a:r>
                      <a:endParaRPr lang="en-US" dirty="0"/>
                    </a:p>
                  </a:txBody>
                  <a:tcPr marL="44873" marR="44873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 3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mbox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jsmith@acme.com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1027112" y="1689100"/>
            <a:ext cx="7278688" cy="16637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An RDF graph is a set of RDF </a:t>
            </a:r>
            <a:r>
              <a:rPr lang="en-US" sz="2400" dirty="0" smtClean="0"/>
              <a:t>triples</a:t>
            </a:r>
          </a:p>
          <a:p>
            <a:pPr lvl="1"/>
            <a:r>
              <a:rPr lang="en-US" sz="2000" dirty="0" smtClean="0"/>
              <a:t>Subject/Predicate/Object</a:t>
            </a:r>
          </a:p>
          <a:p>
            <a:pPr lvl="1"/>
            <a:r>
              <a:rPr lang="en-US" sz="2000" dirty="0" smtClean="0"/>
              <a:t>Triples are statements (i.e. they are true or false)</a:t>
            </a:r>
          </a:p>
          <a:p>
            <a:pPr lvl="1"/>
            <a:r>
              <a:rPr lang="en-US" sz="2000" dirty="0" smtClean="0"/>
              <a:t>The smallest graph is a single triple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RDF Graph Data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838200" y="4265700"/>
          <a:ext cx="7467600" cy="19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180"/>
                <a:gridCol w="1082527"/>
                <a:gridCol w="1376094"/>
                <a:gridCol w="3522799"/>
              </a:tblGrid>
              <a:tr h="495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marL="50724" marR="50724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marL="50724" marR="50724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 2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Smith</a:t>
                      </a:r>
                      <a:endParaRPr lang="en-US" dirty="0"/>
                    </a:p>
                  </a:txBody>
                  <a:tcPr marL="50724" marR="50724"/>
                </a:tc>
              </a:tr>
              <a:tr h="495675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 3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mbox</a:t>
                      </a:r>
                      <a:endParaRPr lang="en-US" dirty="0"/>
                    </a:p>
                  </a:txBody>
                  <a:tcPr marL="50724" marR="5072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jsmith@acme.com</a:t>
                      </a:r>
                      <a:endParaRPr lang="en-US" dirty="0"/>
                    </a:p>
                  </a:txBody>
                  <a:tcPr marL="50724" marR="50724"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119091" y="2600653"/>
            <a:ext cx="155388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ex:p1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65915" y="1951562"/>
            <a:ext cx="2176774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foaf:Person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2032" y="2600653"/>
            <a:ext cx="2466003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“John Smith”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3276600"/>
            <a:ext cx="3277857" cy="46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“jsmith@acme.com”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8" idx="6"/>
            <a:endCxn id="10" idx="2"/>
          </p:cNvCxnSpPr>
          <p:nvPr/>
        </p:nvCxnSpPr>
        <p:spPr>
          <a:xfrm>
            <a:off x="2672974" y="2832242"/>
            <a:ext cx="2779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 flipV="1">
            <a:off x="2672974" y="2183151"/>
            <a:ext cx="1792941" cy="64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1" idx="2"/>
          </p:cNvCxnSpPr>
          <p:nvPr/>
        </p:nvCxnSpPr>
        <p:spPr>
          <a:xfrm>
            <a:off x="2672974" y="2832242"/>
            <a:ext cx="1594226" cy="675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974" y="2183151"/>
            <a:ext cx="12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rdf:type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0892" y="2521705"/>
            <a:ext cx="145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2974" y="3276600"/>
            <a:ext cx="13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a </a:t>
            </a:r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Uniform Resource Identifier (URI)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A Uniform Resource Identifier (URI) is a compact sequence of characters that identifies an abstract or physical resource.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Example URI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/xmlns.com/foaf/0.1/Person&gt;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Every URI has a </a:t>
            </a:r>
            <a:r>
              <a:rPr lang="en-US" dirty="0" smtClean="0">
                <a:solidFill>
                  <a:srgbClr val="FF0000"/>
                </a:solidFill>
              </a:rPr>
              <a:t>namespace</a:t>
            </a:r>
            <a:endParaRPr lang="en-US" dirty="0" smtClean="0"/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http://xmlns.com/foaf/0.1/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Person&gt;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Every URI has a </a:t>
            </a:r>
            <a:r>
              <a:rPr lang="en-US" dirty="0" smtClean="0">
                <a:solidFill>
                  <a:srgbClr val="00B050"/>
                </a:solidFill>
              </a:rPr>
              <a:t>local name</a:t>
            </a:r>
            <a:endParaRPr lang="en-US" dirty="0" smtClean="0"/>
          </a:p>
          <a:p>
            <a:pPr lvl="2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&lt;http://xmlns.com/foaf/0.1/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Qname</a:t>
            </a:r>
            <a:r>
              <a:rPr lang="en-US" dirty="0" smtClean="0"/>
              <a:t> or alias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foaf:Person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&lt;http://xmlns.com/foaf/0.1/&gt;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1C5-808C-4F60-93E7-406618E245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745</Words>
  <Application>Microsoft Office PowerPoint</Application>
  <PresentationFormat>On-screen Show (4:3)</PresentationFormat>
  <Paragraphs>192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1_Office Theme</vt:lpstr>
      <vt:lpstr>2_Office Theme</vt:lpstr>
      <vt:lpstr>Semantic Technology: A Basic Introduction </vt:lpstr>
      <vt:lpstr>Overview</vt:lpstr>
      <vt:lpstr>Web 2.0 and Beyond</vt:lpstr>
      <vt:lpstr>Semantic Web - Example</vt:lpstr>
      <vt:lpstr>Applying Semantic Web Architecture to the Enterprise</vt:lpstr>
      <vt:lpstr>Resource Description Framework (RDF)</vt:lpstr>
      <vt:lpstr>RDF Data Model</vt:lpstr>
      <vt:lpstr>RDF Graph Data Model</vt:lpstr>
      <vt:lpstr>Anatomy of a URI</vt:lpstr>
      <vt:lpstr>Anatomy of a URI</vt:lpstr>
      <vt:lpstr>URI Resources and Labels</vt:lpstr>
      <vt:lpstr>Merging Graphs</vt:lpstr>
      <vt:lpstr>Merging Graphs</vt:lpstr>
      <vt:lpstr>Linked Open Data</vt:lpstr>
      <vt:lpstr>Linked Data Principles</vt:lpstr>
      <vt:lpstr>SPARQL 1.1</vt:lpstr>
      <vt:lpstr>Select all the persons</vt:lpstr>
      <vt:lpstr>Select every one named “Alice”</vt:lpstr>
      <vt:lpstr>Who does Alice know?</vt:lpstr>
      <vt:lpstr>Who is Alice connected to via foaf:knows?</vt:lpstr>
      <vt:lpstr>Who does Alice not know?</vt:lpstr>
      <vt:lpstr>Alice knows everyone who Ted knows</vt:lpstr>
      <vt:lpstr>SPARQL Federation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Technology: A Basic Introduction</dc:title>
  <dc:creator>Lowell Vizenor</dc:creator>
  <cp:lastModifiedBy>phismith</cp:lastModifiedBy>
  <cp:revision>8</cp:revision>
  <dcterms:created xsi:type="dcterms:W3CDTF">2012-10-22T15:11:19Z</dcterms:created>
  <dcterms:modified xsi:type="dcterms:W3CDTF">2012-10-23T22:37:26Z</dcterms:modified>
</cp:coreProperties>
</file>