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x64dbg.com/" TargetMode="Externa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Reverse Engineering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Mostly with Ghidra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989531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Ghidra Debugger</a:t>
            </a:r>
            <a:endParaRPr/>
          </a:p>
        </p:txBody>
      </p:sp>
      <p:sp>
        <p:nvSpPr>
          <p:cNvPr id="138117593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This is a separate tool</a:t>
            </a:r>
            <a:endParaRPr/>
          </a:p>
          <a:p>
            <a:pPr>
              <a:defRPr/>
            </a:pPr>
            <a:r>
              <a:rPr/>
              <a:t>You can connect to local or remote debugger</a:t>
            </a:r>
            <a:endParaRPr/>
          </a:p>
          <a:p>
            <a:pPr>
              <a:defRPr/>
            </a:pPr>
            <a:r>
              <a:rPr/>
              <a:t>Console can be weird on Linux when the program you are debugging wants user input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686157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Next Steps</a:t>
            </a:r>
            <a:endParaRPr/>
          </a:p>
        </p:txBody>
      </p:sp>
      <p:sp>
        <p:nvSpPr>
          <p:cNvPr id="158340688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Start reverse engineering CTF binaries</a:t>
            </a:r>
            <a:endParaRPr/>
          </a:p>
          <a:p>
            <a:pPr>
              <a:defRPr/>
            </a:pPr>
            <a:r>
              <a:rPr/>
              <a:t>Get the Ghidra book</a:t>
            </a:r>
            <a:endParaRPr/>
          </a:p>
          <a:p>
            <a:pPr>
              <a:defRPr/>
            </a:pPr>
            <a:r>
              <a:rPr/>
              <a:t>Go through the built-in Ghidra training</a:t>
            </a:r>
            <a:endParaRPr/>
          </a:p>
          <a:p>
            <a:pPr lvl="1">
              <a:defRPr/>
            </a:pPr>
            <a:r>
              <a:rPr/>
              <a:t>In the Ghidra zip file: docs/GhidraClass</a:t>
            </a:r>
            <a:endParaRPr/>
          </a:p>
          <a:p>
            <a:pPr lvl="1">
              <a:defRPr/>
            </a:pPr>
            <a:r>
              <a:rPr/>
              <a:t>3 Classes in there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84036867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750011" y="1858168"/>
            <a:ext cx="1619249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6282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Reverse Engineering Tools</a:t>
            </a:r>
            <a:endParaRPr/>
          </a:p>
        </p:txBody>
      </p:sp>
      <p:sp>
        <p:nvSpPr>
          <p:cNvPr id="53615305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IDA Pro</a:t>
            </a:r>
            <a:endParaRPr/>
          </a:p>
          <a:p>
            <a:pPr lvl="1">
              <a:defRPr/>
            </a:pPr>
            <a:r>
              <a:rPr/>
              <a:t>Gold standard for 20 years</a:t>
            </a:r>
            <a:endParaRPr/>
          </a:p>
          <a:p>
            <a:pPr lvl="1">
              <a:defRPr/>
            </a:pPr>
            <a:r>
              <a:rPr/>
              <a:t>Expensive – requires licenses for each CPU you want to decompile</a:t>
            </a:r>
            <a:endParaRPr/>
          </a:p>
          <a:p>
            <a:pPr lvl="0">
              <a:defRPr/>
            </a:pPr>
            <a:r>
              <a:rPr/>
              <a:t>Ghidra</a:t>
            </a:r>
            <a:endParaRPr/>
          </a:p>
          <a:p>
            <a:pPr lvl="1">
              <a:defRPr/>
            </a:pPr>
            <a:r>
              <a:rPr/>
              <a:t>Free and on-par with IDA Pro</a:t>
            </a:r>
            <a:endParaRPr/>
          </a:p>
          <a:p>
            <a:pPr lvl="0">
              <a:defRPr/>
            </a:pPr>
            <a:r>
              <a:rPr/>
              <a:t>BinaryNinja</a:t>
            </a:r>
            <a:endParaRPr/>
          </a:p>
          <a:p>
            <a:pPr lvl="1">
              <a:defRPr/>
            </a:pPr>
            <a:r>
              <a:rPr/>
              <a:t>Built by CTF players</a:t>
            </a:r>
            <a:endParaRPr/>
          </a:p>
          <a:p>
            <a:pPr lvl="1">
              <a:defRPr/>
            </a:pPr>
            <a:r>
              <a:rPr/>
              <a:t>Highly scriptable with Python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716921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Reverse Engineering Tools</a:t>
            </a:r>
            <a:r>
              <a:rPr/>
              <a:t> (cont’d)</a:t>
            </a:r>
            <a:endParaRPr/>
          </a:p>
        </p:txBody>
      </p:sp>
      <p:sp>
        <p:nvSpPr>
          <p:cNvPr id="56466268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/>
              <a:t>Radare2</a:t>
            </a:r>
            <a:endParaRPr/>
          </a:p>
          <a:p>
            <a:pPr lvl="1">
              <a:defRPr/>
            </a:pPr>
            <a:r>
              <a:rPr/>
              <a:t>Open-source community loves this tool</a:t>
            </a:r>
            <a:endParaRPr/>
          </a:p>
          <a:p>
            <a:pPr lvl="1">
              <a:defRPr/>
            </a:pPr>
            <a:r>
              <a:rPr/>
              <a:t>Painful for large projects</a:t>
            </a:r>
            <a:endParaRPr/>
          </a:p>
          <a:p>
            <a:pPr lvl="0">
              <a:defRPr/>
            </a:pPr>
            <a:r>
              <a:rPr/>
              <a:t>Hopper Disassembler</a:t>
            </a:r>
            <a:endParaRPr/>
          </a:p>
          <a:p>
            <a:pPr lvl="1">
              <a:defRPr/>
            </a:pPr>
            <a:r>
              <a:rPr/>
              <a:t>OSX is the main platform</a:t>
            </a:r>
            <a:endParaRPr/>
          </a:p>
          <a:p>
            <a:pPr lvl="1">
              <a:defRPr/>
            </a:pPr>
            <a:r>
              <a:rPr/>
              <a:t>Good with ObjectiveC programs</a:t>
            </a:r>
            <a:endParaRPr/>
          </a:p>
          <a:p>
            <a:pPr lvl="0">
              <a:defRPr/>
            </a:pPr>
            <a:r>
              <a:rPr/>
              <a:t>Objdump and other static disassemblers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367651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Disassembling vs Decompiling</a:t>
            </a:r>
            <a:endParaRPr/>
          </a:p>
        </p:txBody>
      </p:sp>
      <p:sp>
        <p:nvSpPr>
          <p:cNvPr id="17377550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Disassembling = Machine code to assembly</a:t>
            </a:r>
            <a:endParaRPr/>
          </a:p>
          <a:p>
            <a:pPr>
              <a:defRPr/>
            </a:pPr>
            <a:r>
              <a:rPr/>
              <a:t>Decompiling = Machine code to C code</a:t>
            </a:r>
            <a:endParaRPr/>
          </a:p>
          <a:p>
            <a:pPr lvl="1">
              <a:defRPr/>
            </a:pPr>
            <a:r>
              <a:rPr/>
              <a:t>Much harder task</a:t>
            </a:r>
            <a:endParaRPr/>
          </a:p>
          <a:p>
            <a:pPr lvl="1">
              <a:defRPr/>
            </a:pPr>
            <a:r>
              <a:rPr/>
              <a:t>Usually, the tool lifts the native code to an intermediate language and decompiles from there</a:t>
            </a:r>
            <a:endParaRPr/>
          </a:p>
          <a:p>
            <a:pPr lvl="1">
              <a:defRPr/>
            </a:pPr>
            <a:r>
              <a:rPr/>
              <a:t>Many different intermediate languages – every tool seems to use it’s own IL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296792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Dynamic Analysis</a:t>
            </a:r>
            <a:endParaRPr/>
          </a:p>
        </p:txBody>
      </p:sp>
      <p:sp>
        <p:nvSpPr>
          <p:cNvPr id="91876977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/>
              <a:t>Linux</a:t>
            </a:r>
            <a:endParaRPr/>
          </a:p>
          <a:p>
            <a:pPr lvl="1">
              <a:defRPr/>
            </a:pPr>
            <a:r>
              <a:rPr/>
              <a:t>GDB</a:t>
            </a:r>
            <a:endParaRPr/>
          </a:p>
          <a:p>
            <a:pPr lvl="0">
              <a:defRPr/>
            </a:pPr>
            <a:r>
              <a:rPr/>
              <a:t>Windows</a:t>
            </a:r>
            <a:endParaRPr/>
          </a:p>
          <a:p>
            <a:pPr lvl="1">
              <a:defRPr/>
            </a:pPr>
            <a:r>
              <a:rPr/>
              <a:t>Windbg</a:t>
            </a:r>
            <a:r>
              <a:rPr/>
              <a:t> – Native Microsoft</a:t>
            </a:r>
            <a:endParaRPr/>
          </a:p>
          <a:p>
            <a:pPr lvl="1">
              <a:defRPr/>
            </a:pPr>
            <a:r>
              <a:rPr/>
              <a:t>OllyDbg</a:t>
            </a:r>
            <a:endParaRPr/>
          </a:p>
          <a:p>
            <a:pPr lvl="2">
              <a:defRPr/>
            </a:pPr>
            <a:r>
              <a:rPr/>
              <a:t>Last release 8 years ago</a:t>
            </a:r>
            <a:endParaRPr/>
          </a:p>
          <a:p>
            <a:pPr lvl="2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https://www.ollydbg.de/</a:t>
            </a:r>
            <a:endParaRPr/>
          </a:p>
          <a:p>
            <a:pPr lvl="1">
              <a:defRPr/>
            </a:pPr>
            <a:r>
              <a:rPr/>
              <a:t>x64dbg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Actively maintained</a:t>
            </a:r>
            <a:endParaRPr lang="en-US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2000" b="0" i="0" u="sng" strike="noStrike" cap="none" spc="0">
                <a:latin typeface="Arial"/>
                <a:ea typeface="Arial"/>
                <a:cs typeface="Arial"/>
                <a:hlinkClick r:id="rId2" tooltip="https://x64dbg.com/"/>
              </a:rPr>
              <a:t>https://x64dbg.com/</a:t>
            </a:r>
            <a:endParaRPr/>
          </a:p>
          <a:p>
            <a:pPr lvl="0">
              <a:defRPr/>
            </a:pPr>
            <a:r>
              <a:rPr/>
              <a:t>Unicorn emulator – scriptable Python CPU emulator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063006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 Objectives</a:t>
            </a:r>
            <a:endParaRPr/>
          </a:p>
        </p:txBody>
      </p:sp>
      <p:sp>
        <p:nvSpPr>
          <p:cNvPr id="199253157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Add enough context to understand the code</a:t>
            </a:r>
            <a:endParaRPr/>
          </a:p>
          <a:p>
            <a:pPr>
              <a:defRPr/>
            </a:pPr>
            <a:r>
              <a:rPr/>
              <a:t>Information is lost during compilation to native code</a:t>
            </a:r>
            <a:endParaRPr/>
          </a:p>
          <a:p>
            <a:pPr lvl="1">
              <a:defRPr/>
            </a:pPr>
            <a:r>
              <a:rPr/>
              <a:t>Compiler does not leave the data types of code</a:t>
            </a:r>
            <a:endParaRPr/>
          </a:p>
          <a:p>
            <a:pPr lvl="1">
              <a:defRPr/>
            </a:pPr>
            <a:r>
              <a:rPr/>
              <a:t>Compiler can re-use register variables as temporaries</a:t>
            </a:r>
            <a:endParaRPr/>
          </a:p>
          <a:p>
            <a:pPr lvl="1">
              <a:defRPr/>
            </a:pPr>
            <a:r>
              <a:rPr/>
              <a:t>Compiler can optimize and inline code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861064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Main actions</a:t>
            </a:r>
            <a:endParaRPr/>
          </a:p>
        </p:txBody>
      </p:sp>
      <p:sp>
        <p:nvSpPr>
          <p:cNvPr id="208310770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Follow the data</a:t>
            </a:r>
            <a:endParaRPr/>
          </a:p>
          <a:p>
            <a:pPr lvl="1">
              <a:defRPr/>
            </a:pPr>
            <a:r>
              <a:rPr/>
              <a:t>Identify data types and structure usage/layout</a:t>
            </a:r>
            <a:endParaRPr/>
          </a:p>
          <a:p>
            <a:pPr>
              <a:defRPr/>
            </a:pPr>
            <a:r>
              <a:rPr/>
              <a:t>Labeling</a:t>
            </a:r>
            <a:endParaRPr/>
          </a:p>
          <a:p>
            <a:pPr lvl="1">
              <a:defRPr/>
            </a:pPr>
            <a:r>
              <a:rPr/>
              <a:t>Provide a name to functions</a:t>
            </a:r>
            <a:endParaRPr/>
          </a:p>
          <a:p>
            <a:pPr lvl="1">
              <a:defRPr/>
            </a:pPr>
            <a:r>
              <a:rPr/>
              <a:t>Provide a name to function arguments</a:t>
            </a:r>
            <a:endParaRPr/>
          </a:p>
          <a:p>
            <a:pPr lvl="1">
              <a:defRPr/>
            </a:pPr>
            <a:r>
              <a:rPr/>
              <a:t>Provide a name to variables (stack, globals, heap)</a:t>
            </a:r>
            <a:endParaRPr/>
          </a:p>
          <a:p>
            <a:pPr lvl="0">
              <a:defRPr/>
            </a:pPr>
            <a:r>
              <a:rPr/>
              <a:t>Add comments</a:t>
            </a:r>
            <a:endParaRPr/>
          </a:p>
          <a:p>
            <a:pPr lvl="0">
              <a:defRPr/>
            </a:pPr>
            <a:r>
              <a:rPr/>
              <a:t>Use search and cross-references effectively</a:t>
            </a:r>
            <a:endParaRPr/>
          </a:p>
          <a:p>
            <a:pPr lvl="0">
              <a:defRPr/>
            </a:pPr>
            <a:r>
              <a:rPr/>
              <a:t>Augment with dynamic analysis</a:t>
            </a:r>
            <a:endParaRPr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293404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Ghidra Windows</a:t>
            </a:r>
            <a:endParaRPr/>
          </a:p>
        </p:txBody>
      </p:sp>
      <p:sp>
        <p:nvSpPr>
          <p:cNvPr id="208123963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Listing – aka Disassembly or dead listing</a:t>
            </a: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Graph</a:t>
            </a:r>
            <a:endParaRPr/>
          </a:p>
          <a:p>
            <a:pPr>
              <a:defRPr/>
            </a:pPr>
            <a:r>
              <a:rPr/>
              <a:t>Decompiler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Useful:</a:t>
            </a:r>
            <a:endParaRPr/>
          </a:p>
          <a:p>
            <a:pPr lvl="1">
              <a:defRPr/>
            </a:pPr>
            <a:r>
              <a:rPr/>
              <a:t>Defined Strings</a:t>
            </a:r>
            <a:endParaRPr/>
          </a:p>
          <a:p>
            <a:pPr lvl="1">
              <a:defRPr/>
            </a:pPr>
            <a:r>
              <a:rPr/>
              <a:t>Function Call Trees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pic>
        <p:nvPicPr>
          <p:cNvPr id="181958229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011938" y="554181"/>
            <a:ext cx="3341860" cy="6078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843382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Ghidra Window Rearrangement</a:t>
            </a:r>
            <a:endParaRPr/>
          </a:p>
        </p:txBody>
      </p:sp>
      <p:sp>
        <p:nvSpPr>
          <p:cNvPr id="210299235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Drag the bar with the window title</a:t>
            </a:r>
            <a:endParaRPr/>
          </a:p>
          <a:p>
            <a:pPr>
              <a:defRPr/>
            </a:pPr>
            <a:r>
              <a:rPr/>
              <a:t>You can make split windows</a:t>
            </a:r>
            <a:endParaRPr/>
          </a:p>
          <a:p>
            <a:pPr>
              <a:defRPr/>
            </a:pPr>
            <a:r>
              <a:rPr/>
              <a:t>You can also make tabbed windows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ONLYOFFICE/7.0.1.37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2022-03-17T14:02:19Z</dcterms:modified>
  <cp:category/>
  <cp:contentStatus/>
  <cp:version/>
</cp:coreProperties>
</file>