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71" autoAdjust="0"/>
  </p:normalViewPr>
  <p:slideViewPr>
    <p:cSldViewPr snapToGrid="0">
      <p:cViewPr>
        <p:scale>
          <a:sx n="66" d="100"/>
          <a:sy n="66" d="100"/>
        </p:scale>
        <p:origin x="10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5469-92E6-4C98-9687-BFA2FC152D0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B38A-95C1-4C81-B310-90B86B5B4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31" y="1555554"/>
            <a:ext cx="4681696" cy="3118065"/>
          </a:xfrm>
          <a:prstGeom prst="rect">
            <a:avLst/>
          </a:prstGeom>
        </p:spPr>
      </p:pic>
      <p:pic>
        <p:nvPicPr>
          <p:cNvPr id="1026" name="Picture 2" descr="https://help.sap.com/static/saphelp_nw70/en/9f/db970e35c111d1829f0000e829fbfe/h-00100050000_image0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27" y="1276262"/>
            <a:ext cx="41433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2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ource cod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3" y="0"/>
            <a:ext cx="168275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graph model software design data fl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r="2398"/>
          <a:stretch/>
        </p:blipFill>
        <p:spPr bwMode="auto">
          <a:xfrm>
            <a:off x="654995" y="1676400"/>
            <a:ext cx="470076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ica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07" y="3898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pplicati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227" y="1524000"/>
            <a:ext cx="1416074" cy="141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809614" y="1524000"/>
            <a:ext cx="1839386" cy="1663749"/>
            <a:chOff x="5625464" y="1162050"/>
            <a:chExt cx="1839386" cy="1663749"/>
          </a:xfrm>
        </p:grpSpPr>
        <p:pic>
          <p:nvPicPr>
            <p:cNvPr id="2050" name="Picture 2" descr="Image result for source code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464" y="1162050"/>
              <a:ext cx="1382186" cy="120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source code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864" y="1314450"/>
              <a:ext cx="1382186" cy="120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source code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264" y="1466850"/>
              <a:ext cx="1382186" cy="120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source code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664" y="1619250"/>
              <a:ext cx="1382186" cy="120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rrow: Down 2"/>
          <p:cNvSpPr/>
          <p:nvPr/>
        </p:nvSpPr>
        <p:spPr>
          <a:xfrm>
            <a:off x="6475307" y="3219450"/>
            <a:ext cx="508000" cy="5905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 descr="Image result for applicati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48" y="3873476"/>
            <a:ext cx="1416074" cy="141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applicati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445" y="3035349"/>
            <a:ext cx="1416074" cy="141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2056" idx="2"/>
            <a:endCxn id="13" idx="0"/>
          </p:cNvCxnSpPr>
          <p:nvPr/>
        </p:nvCxnSpPr>
        <p:spPr>
          <a:xfrm flipH="1">
            <a:off x="9163085" y="2940074"/>
            <a:ext cx="254179" cy="93340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 flipV="1">
            <a:off x="9871122" y="3743386"/>
            <a:ext cx="521323" cy="83812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  <a:endCxn id="2056" idx="3"/>
          </p:cNvCxnSpPr>
          <p:nvPr/>
        </p:nvCxnSpPr>
        <p:spPr>
          <a:xfrm flipH="1" flipV="1">
            <a:off x="10125301" y="2232037"/>
            <a:ext cx="975181" cy="80331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enwen.soso.com/p/20101219/20101219010549-6496432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1232" y="3620518"/>
            <a:ext cx="2969412" cy="19895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855464" y="3357777"/>
            <a:ext cx="2781302" cy="2489647"/>
            <a:chOff x="6111178" y="3549304"/>
            <a:chExt cx="2781302" cy="2489647"/>
          </a:xfrm>
          <a:effectLst/>
        </p:grpSpPr>
        <p:sp>
          <p:nvSpPr>
            <p:cNvPr id="6" name="Rectangular Callout 5"/>
            <p:cNvSpPr/>
            <p:nvPr/>
          </p:nvSpPr>
          <p:spPr>
            <a:xfrm>
              <a:off x="6111178" y="3549304"/>
              <a:ext cx="2781301" cy="2489200"/>
            </a:xfrm>
            <a:prstGeom prst="wedgeRectCallout">
              <a:avLst>
                <a:gd name="adj1" fmla="val 73279"/>
                <a:gd name="adj2" fmla="val -10447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4" descr="http://g.hiphotos.bdimg.com/album/w%3D2048/sign=c6eb97d0aec379317d688129dffcb645/b999a9014c086e06a38e6a9d03087bf40bd1cbc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3" t="8197" r="4417" b="5556"/>
            <a:stretch/>
          </p:blipFill>
          <p:spPr bwMode="auto">
            <a:xfrm>
              <a:off x="6111179" y="3549304"/>
              <a:ext cx="2781301" cy="248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370750" y="5392620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基于抽象图模型的</a:t>
              </a:r>
              <a:endParaRPr lang="en-US" altLang="zh-CN" dirty="0"/>
            </a:p>
            <a:p>
              <a:pPr algn="ctr"/>
              <a:r>
                <a:rPr lang="zh-CN" altLang="en-US" dirty="0"/>
                <a:t>高层软件设计与实现</a:t>
              </a:r>
              <a:endParaRPr lang="en-US" altLang="zh-C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5111" y="3370477"/>
            <a:ext cx="2551293" cy="2489586"/>
            <a:chOff x="179510" y="3549303"/>
            <a:chExt cx="2551293" cy="2489586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179510" y="3549303"/>
              <a:ext cx="2551293" cy="2464247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8" descr="http://findicons.com/files/icons/1637/file_icons_vs_2/256/d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96" y="4313608"/>
              <a:ext cx="1174404" cy="117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findicons.com/files/icons/1637/file_icons_vs_2/256/d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336" y="3947275"/>
              <a:ext cx="1174404" cy="117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findicons.com/files/icons/1637/file_icons_vs_2/256/d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300" y="3584401"/>
              <a:ext cx="1174404" cy="117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24077" y="5392558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动态库封装功能模块</a:t>
              </a:r>
              <a:endParaRPr lang="en-US" altLang="zh-CN" dirty="0"/>
            </a:p>
            <a:p>
              <a:pPr algn="ctr"/>
              <a:r>
                <a:rPr lang="zh-CN" altLang="en-US" dirty="0"/>
                <a:t>自由嵌入高层图模型</a:t>
              </a:r>
              <a:endParaRPr lang="en-US" dirty="0"/>
            </a:p>
          </p:txBody>
        </p:sp>
      </p:grpSp>
      <p:sp>
        <p:nvSpPr>
          <p:cNvPr id="15" name="Curved Down Arrow 14"/>
          <p:cNvSpPr/>
          <p:nvPr/>
        </p:nvSpPr>
        <p:spPr>
          <a:xfrm flipH="1">
            <a:off x="6288443" y="3176887"/>
            <a:ext cx="2209800" cy="808399"/>
          </a:xfrm>
          <a:prstGeom prst="curved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15744">
            <a:off x="5424499" y="4755268"/>
            <a:ext cx="575753" cy="5757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25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2504238" y="614478"/>
            <a:ext cx="7081113" cy="5691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Times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92020" y="698603"/>
            <a:ext cx="6905549" cy="2033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" panose="02020603050405020304" pitchFamily="18" charset="0"/>
              </a:rPr>
              <a:t>High-Level Abstract Software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97481" y="1203124"/>
            <a:ext cx="6694626" cy="1371600"/>
            <a:chOff x="527913" y="1426237"/>
            <a:chExt cx="6694626" cy="1371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527913" y="1883437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Sensor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2960826" y="1883437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Processor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5393739" y="1426237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393739" y="2340637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Logger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</p:grpSp>
      <p:cxnSp>
        <p:nvCxnSpPr>
          <p:cNvPr id="8" name="Elbow Connector 7"/>
          <p:cNvCxnSpPr>
            <a:stCxn id="3" idx="3"/>
            <a:endCxn id="4" idx="1"/>
          </p:cNvCxnSpPr>
          <p:nvPr/>
        </p:nvCxnSpPr>
        <p:spPr bwMode="auto">
          <a:xfrm flipV="1">
            <a:off x="6959194" y="1431724"/>
            <a:ext cx="604113" cy="457200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Elbow Connector 10"/>
          <p:cNvCxnSpPr>
            <a:stCxn id="3" idx="3"/>
            <a:endCxn id="5" idx="1"/>
          </p:cNvCxnSpPr>
          <p:nvPr/>
        </p:nvCxnSpPr>
        <p:spPr bwMode="auto">
          <a:xfrm>
            <a:off x="6959194" y="1888924"/>
            <a:ext cx="604113" cy="457200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2" idx="3"/>
            <a:endCxn id="3" idx="1"/>
          </p:cNvCxnSpPr>
          <p:nvPr/>
        </p:nvCxnSpPr>
        <p:spPr bwMode="auto">
          <a:xfrm>
            <a:off x="4526281" y="1888924"/>
            <a:ext cx="604113" cy="0"/>
          </a:xfrm>
          <a:prstGeom prst="straightConnector1">
            <a:avLst/>
          </a:prstGeom>
          <a:solidFill>
            <a:schemeClr val="tx2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2592019" y="2854759"/>
            <a:ext cx="6905548" cy="33668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" panose="02020603050405020304" pitchFamily="18" charset="0"/>
              </a:rPr>
              <a:t>Low-Level Functional Modules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697479" y="3397909"/>
            <a:ext cx="1883664" cy="2699308"/>
            <a:chOff x="1173479" y="3397909"/>
            <a:chExt cx="1883664" cy="269930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173479" y="3397909"/>
              <a:ext cx="1883664" cy="26993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Times" panose="02020603050405020304" pitchFamily="18" charset="0"/>
                </a:rPr>
                <a:t>Shared Library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292582" y="3861197"/>
              <a:ext cx="1645458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Times" panose="02020603050405020304" pitchFamily="18" charset="0"/>
                </a:rPr>
                <a:t>Camera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292582" y="4421267"/>
              <a:ext cx="1645458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Times" panose="02020603050405020304" pitchFamily="18" charset="0"/>
                </a:rPr>
                <a:t>High Pass Filter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292582" y="4981337"/>
              <a:ext cx="1645458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Times" panose="02020603050405020304" pitchFamily="18" charset="0"/>
                </a:rPr>
                <a:t>Image Viewer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292582" y="5541406"/>
              <a:ext cx="1645458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" panose="02020603050405020304" pitchFamily="18" charset="0"/>
                </a:rPr>
                <a:t>Recorder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50985" y="3397909"/>
            <a:ext cx="2083527" cy="2699308"/>
            <a:chOff x="3126984" y="3397909"/>
            <a:chExt cx="2083527" cy="2699308"/>
          </a:xfrm>
        </p:grpSpPr>
        <p:sp>
          <p:nvSpPr>
            <p:cNvPr id="45" name="Rectangle 44"/>
            <p:cNvSpPr/>
            <p:nvPr/>
          </p:nvSpPr>
          <p:spPr bwMode="auto">
            <a:xfrm>
              <a:off x="3126984" y="3397909"/>
              <a:ext cx="2083527" cy="26993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Times" panose="02020603050405020304" pitchFamily="18" charset="0"/>
                </a:rPr>
                <a:t>Shared Library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47105" y="3861197"/>
              <a:ext cx="1843285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" panose="02020603050405020304" pitchFamily="18" charset="0"/>
                </a:rPr>
                <a:t>LiDAR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247105" y="4421267"/>
              <a:ext cx="1843285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atin typeface="Times" panose="02020603050405020304" pitchFamily="18" charset="0"/>
                </a:rPr>
                <a:t>Denoise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47105" y="4981337"/>
              <a:ext cx="1843285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Times" panose="02020603050405020304" pitchFamily="18" charset="0"/>
                </a:rPr>
                <a:t>Range Viewer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247105" y="5541406"/>
              <a:ext cx="1843285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" panose="02020603050405020304" pitchFamily="18" charset="0"/>
                </a:rPr>
                <a:t>Range Logger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04353" y="3397909"/>
            <a:ext cx="2587752" cy="2699308"/>
            <a:chOff x="5280353" y="3397909"/>
            <a:chExt cx="2587752" cy="269930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280353" y="3397909"/>
              <a:ext cx="2587752" cy="26993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Times" panose="02020603050405020304" pitchFamily="18" charset="0"/>
                </a:rPr>
                <a:t>Shared Library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399612" y="3861197"/>
              <a:ext cx="2349235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latin typeface="Times" panose="02020603050405020304" pitchFamily="18" charset="0"/>
                </a:rPr>
                <a:t>Encoder/IMU</a:t>
              </a:r>
              <a:endParaRPr 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399612" y="4421267"/>
              <a:ext cx="2349235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" panose="02020603050405020304" pitchFamily="18" charset="0"/>
                </a:rPr>
                <a:t>Dead-Reckoning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399612" y="4981337"/>
              <a:ext cx="2349235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" panose="02020603050405020304" pitchFamily="18" charset="0"/>
                </a:rPr>
                <a:t>Trajectory Viewer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399612" y="5541406"/>
              <a:ext cx="2349235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" panose="02020603050405020304" pitchFamily="18" charset="0"/>
                </a:rPr>
                <a:t>Trajectory Logger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48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 bwMode="auto">
          <a:xfrm>
            <a:off x="2255521" y="907086"/>
            <a:ext cx="8229600" cy="53986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Times" panose="020206030504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434713" y="1714501"/>
            <a:ext cx="6935023" cy="4473530"/>
            <a:chOff x="1867714" y="1600200"/>
            <a:chExt cx="7016122" cy="4473530"/>
          </a:xfrm>
          <a:solidFill>
            <a:sysClr val="window" lastClr="FFFFFF"/>
          </a:solidFill>
        </p:grpSpPr>
        <p:sp>
          <p:nvSpPr>
            <p:cNvPr id="61" name="Snip Single Corner Rectangle 60"/>
            <p:cNvSpPr/>
            <p:nvPr/>
          </p:nvSpPr>
          <p:spPr>
            <a:xfrm flipH="1">
              <a:off x="1867714" y="1600200"/>
              <a:ext cx="7016122" cy="4473530"/>
            </a:xfrm>
            <a:prstGeom prst="snip1Rect">
              <a:avLst>
                <a:gd name="adj" fmla="val 50000"/>
              </a:avLst>
            </a:prstGeom>
            <a:grpFill/>
            <a:ln w="57150" cap="flat" cmpd="sng" algn="ctr">
              <a:solidFill>
                <a:srgbClr val="0070C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algn="r">
                <a:defRPr/>
              </a:pPr>
              <a:endParaRPr lang="en-US" kern="0" dirty="0">
                <a:solidFill>
                  <a:prstClr val="black"/>
                </a:solidFill>
                <a:latin typeface="Times New Roman"/>
                <a:ea typeface="黑体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26944" y="5657498"/>
              <a:ext cx="311894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>
                  <a:solidFill>
                    <a:srgbClr val="0070C0"/>
                  </a:solidFill>
                  <a:latin typeface="Times New Roman"/>
                  <a:ea typeface="黑体"/>
                </a:rPr>
                <a:t>Shared Library Development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71585" y="2223161"/>
            <a:ext cx="3626172" cy="3808130"/>
            <a:chOff x="5072622" y="2030482"/>
            <a:chExt cx="3626172" cy="3808130"/>
          </a:xfrm>
        </p:grpSpPr>
        <p:sp>
          <p:nvSpPr>
            <p:cNvPr id="64" name="Rounded Rectangle 63"/>
            <p:cNvSpPr/>
            <p:nvPr/>
          </p:nvSpPr>
          <p:spPr>
            <a:xfrm>
              <a:off x="5072622" y="3457854"/>
              <a:ext cx="3622719" cy="2380758"/>
            </a:xfrm>
            <a:prstGeom prst="roundRect">
              <a:avLst/>
            </a:prstGeom>
            <a:solidFill>
              <a:srgbClr val="FFFF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Shell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88069" y="2246520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Generate a Shell</a:t>
              </a:r>
            </a:p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Automatically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797304" y="3913062"/>
              <a:ext cx="2173357" cy="1444487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Times New Roman"/>
                <a:ea typeface="黑体"/>
              </a:endParaRPr>
            </a:p>
          </p:txBody>
        </p:sp>
        <p:sp>
          <p:nvSpPr>
            <p:cNvPr id="67" name="Bent-Up Arrow 66"/>
            <p:cNvSpPr/>
            <p:nvPr/>
          </p:nvSpPr>
          <p:spPr>
            <a:xfrm rot="10800000" flipH="1">
              <a:off x="5741362" y="2030482"/>
              <a:ext cx="1429058" cy="1290000"/>
            </a:xfrm>
            <a:prstGeom prst="bentUpArrow">
              <a:avLst>
                <a:gd name="adj1" fmla="val 17783"/>
                <a:gd name="adj2" fmla="val 25000"/>
                <a:gd name="adj3" fmla="val 25000"/>
              </a:avLst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Times New Roman"/>
                <a:ea typeface="黑体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631794" y="1868022"/>
            <a:ext cx="1562100" cy="914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Times New Roman"/>
                <a:ea typeface="黑体"/>
              </a:rPr>
              <a:t>High-level</a:t>
            </a:r>
          </a:p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Times New Roman"/>
                <a:ea typeface="黑体"/>
              </a:rPr>
              <a:t>Application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534577" y="4183159"/>
            <a:ext cx="2973218" cy="1590636"/>
            <a:chOff x="2048677" y="4068858"/>
            <a:chExt cx="2973218" cy="1590636"/>
          </a:xfrm>
        </p:grpSpPr>
        <p:sp>
          <p:nvSpPr>
            <p:cNvPr id="70" name="Left Arrow 69"/>
            <p:cNvSpPr/>
            <p:nvPr/>
          </p:nvSpPr>
          <p:spPr>
            <a:xfrm>
              <a:off x="3394275" y="4405917"/>
              <a:ext cx="1385417" cy="484632"/>
            </a:xfrm>
            <a:prstGeom prst="leftArrow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Times New Roman"/>
                <a:ea typeface="黑体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63629" y="4736164"/>
              <a:ext cx="18582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Compile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Packed Algorithm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 to Shared Library</a:t>
              </a:r>
            </a:p>
          </p:txBody>
        </p:sp>
        <p:pic>
          <p:nvPicPr>
            <p:cNvPr id="72" name="Picture 8" descr="http://findicons.com/files/icons/1637/file_icons_vs_2/256/dl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677" y="4068858"/>
              <a:ext cx="1174404" cy="117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4121779" y="2652249"/>
            <a:ext cx="1693310" cy="1530910"/>
            <a:chOff x="2635879" y="2537948"/>
            <a:chExt cx="1693310" cy="1530910"/>
          </a:xfrm>
        </p:grpSpPr>
        <p:cxnSp>
          <p:nvCxnSpPr>
            <p:cNvPr id="74" name="Straight Arrow Connector 73"/>
            <p:cNvCxnSpPr>
              <a:stCxn id="77" idx="3"/>
              <a:endCxn id="72" idx="0"/>
            </p:cNvCxnSpPr>
            <p:nvPr/>
          </p:nvCxnSpPr>
          <p:spPr>
            <a:xfrm flipH="1">
              <a:off x="2635879" y="2537948"/>
              <a:ext cx="1476463" cy="1530910"/>
            </a:xfrm>
            <a:prstGeom prst="straightConnector1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3234017" y="3313753"/>
              <a:ext cx="109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Explicitly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Link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5345299" y="1871760"/>
            <a:ext cx="1727200" cy="914400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Times New Roman"/>
                <a:ea typeface="黑体"/>
              </a:rPr>
              <a:t>RobotSDK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4193895" y="1708864"/>
            <a:ext cx="1151405" cy="646331"/>
            <a:chOff x="2669894" y="1708863"/>
            <a:chExt cx="1151405" cy="646331"/>
          </a:xfrm>
        </p:grpSpPr>
        <p:cxnSp>
          <p:nvCxnSpPr>
            <p:cNvPr id="78" name="Straight Arrow Connector 77"/>
            <p:cNvCxnSpPr>
              <a:stCxn id="68" idx="3"/>
              <a:endCxn id="77" idx="2"/>
            </p:cNvCxnSpPr>
            <p:nvPr/>
          </p:nvCxnSpPr>
          <p:spPr>
            <a:xfrm flipV="1">
              <a:off x="2669894" y="2328960"/>
              <a:ext cx="1151405" cy="6653"/>
            </a:xfrm>
            <a:prstGeom prst="straightConnector1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871579" y="1708863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Graph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Model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45718" y="2652249"/>
            <a:ext cx="1153677" cy="1049656"/>
            <a:chOff x="4421717" y="2537948"/>
            <a:chExt cx="1153677" cy="1049656"/>
          </a:xfrm>
        </p:grpSpPr>
        <p:sp>
          <p:nvSpPr>
            <p:cNvPr id="81" name="TextBox 80"/>
            <p:cNvSpPr txBox="1"/>
            <p:nvPr/>
          </p:nvSpPr>
          <p:spPr>
            <a:xfrm>
              <a:off x="4421717" y="2941273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Interface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Times New Roman"/>
                  <a:ea typeface="黑体"/>
                </a:rPr>
                <a:t>Protocol</a:t>
              </a:r>
            </a:p>
          </p:txBody>
        </p:sp>
        <p:cxnSp>
          <p:nvCxnSpPr>
            <p:cNvPr id="82" name="Straight Arrow Connector 81"/>
            <p:cNvCxnSpPr>
              <a:stCxn id="77" idx="5"/>
            </p:cNvCxnSpPr>
            <p:nvPr/>
          </p:nvCxnSpPr>
          <p:spPr>
            <a:xfrm>
              <a:off x="5295556" y="2537948"/>
              <a:ext cx="279838" cy="997158"/>
            </a:xfrm>
            <a:prstGeom prst="straightConnector1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4399755" y="1009285"/>
            <a:ext cx="2985690" cy="3117964"/>
            <a:chOff x="2875755" y="1009285"/>
            <a:chExt cx="2985690" cy="3117964"/>
          </a:xfrm>
        </p:grpSpPr>
        <p:sp>
          <p:nvSpPr>
            <p:cNvPr id="84" name="Rectangle 83"/>
            <p:cNvSpPr/>
            <p:nvPr/>
          </p:nvSpPr>
          <p:spPr>
            <a:xfrm>
              <a:off x="2883356" y="1036732"/>
              <a:ext cx="2978089" cy="3090517"/>
            </a:xfrm>
            <a:prstGeom prst="rect">
              <a:avLst/>
            </a:prstGeom>
            <a:noFill/>
            <a:ln w="57150" cap="flat" cmpd="sng" algn="ctr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Times New Roman"/>
                <a:ea typeface="黑体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75755" y="1009285"/>
              <a:ext cx="233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b="1" kern="0" dirty="0">
                  <a:solidFill>
                    <a:srgbClr val="00B050"/>
                  </a:solidFill>
                  <a:latin typeface="Times New Roman"/>
                  <a:ea typeface="黑体"/>
                </a:rPr>
                <a:t>Kernel Development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362200" y="1399073"/>
            <a:ext cx="4921004" cy="1658880"/>
            <a:chOff x="876300" y="1284772"/>
            <a:chExt cx="4921004" cy="1658880"/>
          </a:xfrm>
        </p:grpSpPr>
        <p:sp>
          <p:nvSpPr>
            <p:cNvPr id="87" name="Rectangle 86"/>
            <p:cNvSpPr/>
            <p:nvPr/>
          </p:nvSpPr>
          <p:spPr>
            <a:xfrm>
              <a:off x="876300" y="1284772"/>
              <a:ext cx="4921004" cy="1658880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>
                <a:defRPr/>
              </a:pPr>
              <a:endParaRPr lang="en-US" b="1" kern="0" dirty="0">
                <a:solidFill>
                  <a:srgbClr val="FF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76300" y="1289651"/>
              <a:ext cx="2691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ea typeface="黑体"/>
                </a:rPr>
                <a:t>Application Development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7589194" y="4366259"/>
            <a:ext cx="1587500" cy="914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/>
                <a:ea typeface="黑体"/>
              </a:rPr>
              <a:t>Algorithms</a:t>
            </a:r>
            <a:endParaRPr lang="en-US" kern="0" dirty="0">
              <a:solidFill>
                <a:prstClr val="black"/>
              </a:solidFill>
              <a:latin typeface="Times New Roman"/>
              <a:ea typeface="黑体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7296268" y="3701381"/>
            <a:ext cx="2226557" cy="2274000"/>
            <a:chOff x="5772267" y="3587080"/>
            <a:chExt cx="2226557" cy="22740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5772267" y="3587080"/>
              <a:ext cx="2173357" cy="1859238"/>
              <a:chOff x="5772267" y="3587080"/>
              <a:chExt cx="2173357" cy="1859238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772267" y="4001831"/>
                <a:ext cx="2173357" cy="1444487"/>
                <a:chOff x="5810367" y="4001831"/>
                <a:chExt cx="2173357" cy="1444487"/>
              </a:xfrm>
            </p:grpSpPr>
            <p:cxnSp>
              <p:nvCxnSpPr>
                <p:cNvPr id="105" name="Straight Arrow Connector 104"/>
                <p:cNvCxnSpPr>
                  <a:endCxn id="99" idx="0"/>
                </p:cNvCxnSpPr>
                <p:nvPr/>
              </p:nvCxnSpPr>
              <p:spPr>
                <a:xfrm flipH="1">
                  <a:off x="6897044" y="4001831"/>
                  <a:ext cx="2" cy="260518"/>
                </a:xfrm>
                <a:prstGeom prst="straightConnector1">
                  <a:avLst/>
                </a:prstGeom>
                <a:noFill/>
                <a:ln w="38100" cap="rnd" cmpd="sng" algn="ctr">
                  <a:solidFill>
                    <a:srgbClr val="C00000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06" name="Straight Arrow Connector 105"/>
                <p:cNvCxnSpPr>
                  <a:endCxn id="99" idx="1"/>
                </p:cNvCxnSpPr>
                <p:nvPr/>
              </p:nvCxnSpPr>
              <p:spPr>
                <a:xfrm flipV="1">
                  <a:off x="5810367" y="4719549"/>
                  <a:ext cx="292927" cy="4526"/>
                </a:xfrm>
                <a:prstGeom prst="straightConnector1">
                  <a:avLst/>
                </a:prstGeom>
                <a:noFill/>
                <a:ln w="38100" cap="rnd" cmpd="sng" algn="ctr">
                  <a:solidFill>
                    <a:srgbClr val="C00000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07" name="Straight Arrow Connector 106"/>
                <p:cNvCxnSpPr>
                  <a:endCxn id="99" idx="2"/>
                </p:cNvCxnSpPr>
                <p:nvPr/>
              </p:nvCxnSpPr>
              <p:spPr>
                <a:xfrm flipH="1" flipV="1">
                  <a:off x="6897044" y="5176749"/>
                  <a:ext cx="2" cy="269569"/>
                </a:xfrm>
                <a:prstGeom prst="straightConnector1">
                  <a:avLst/>
                </a:prstGeom>
                <a:noFill/>
                <a:ln w="38100" cap="rnd" cmpd="sng" algn="ctr">
                  <a:solidFill>
                    <a:srgbClr val="C00000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08" name="Straight Arrow Connector 107"/>
                <p:cNvCxnSpPr>
                  <a:endCxn id="99" idx="3"/>
                </p:cNvCxnSpPr>
                <p:nvPr/>
              </p:nvCxnSpPr>
              <p:spPr>
                <a:xfrm flipH="1" flipV="1">
                  <a:off x="7690794" y="4719549"/>
                  <a:ext cx="292930" cy="4526"/>
                </a:xfrm>
                <a:prstGeom prst="straightConnector1">
                  <a:avLst/>
                </a:prstGeom>
                <a:noFill/>
                <a:ln w="38100" cap="rnd" cmpd="sng" algn="ctr">
                  <a:solidFill>
                    <a:srgbClr val="C00000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6050586" y="3587080"/>
                <a:ext cx="1627369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kern="0" dirty="0">
                    <a:solidFill>
                      <a:srgbClr val="C00000"/>
                    </a:solidFill>
                    <a:latin typeface="Times New Roman"/>
                    <a:ea typeface="黑体"/>
                  </a:rPr>
                  <a:t>Shell Interfaces</a:t>
                </a: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807198" y="5491748"/>
              <a:ext cx="219162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rgbClr val="C00000"/>
                  </a:solidFill>
                  <a:latin typeface="Times New Roman"/>
                  <a:ea typeface="黑体"/>
                </a:rPr>
                <a:t>Algorithm I/O &amp;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6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67855" y="1110104"/>
            <a:ext cx="6694626" cy="1371600"/>
            <a:chOff x="1510855" y="735454"/>
            <a:chExt cx="6694626" cy="13716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510855" y="1192654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Camera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43768" y="1192654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RGB2Gray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376681" y="735454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Image </a:t>
              </a: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376681" y="1649854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Recorder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cxnSp>
          <p:nvCxnSpPr>
            <p:cNvPr id="12" name="Elbow Connector 7"/>
            <p:cNvCxnSpPr>
              <a:stCxn id="9" idx="3"/>
              <a:endCxn id="10" idx="1"/>
            </p:cNvCxnSpPr>
            <p:nvPr/>
          </p:nvCxnSpPr>
          <p:spPr bwMode="auto">
            <a:xfrm flipV="1">
              <a:off x="5772568" y="9640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Elbow Connector 10"/>
            <p:cNvCxnSpPr>
              <a:stCxn id="9" idx="3"/>
              <a:endCxn id="11" idx="1"/>
            </p:cNvCxnSpPr>
            <p:nvPr/>
          </p:nvCxnSpPr>
          <p:spPr bwMode="auto">
            <a:xfrm>
              <a:off x="5772568" y="14212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 bwMode="auto">
            <a:xfrm>
              <a:off x="3339655" y="1421254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367855" y="2799204"/>
            <a:ext cx="6694626" cy="1371600"/>
            <a:chOff x="1510855" y="735454"/>
            <a:chExt cx="6694626" cy="13716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510855" y="1192654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LiDAR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43768" y="1192654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Times" panose="02020603050405020304" pitchFamily="18" charset="0"/>
                </a:rPr>
                <a:t>Denoise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376681" y="735454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Beam </a:t>
              </a: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376681" y="1649854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Logger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cxnSp>
          <p:nvCxnSpPr>
            <p:cNvPr id="21" name="Elbow Connector 7"/>
            <p:cNvCxnSpPr>
              <a:stCxn id="18" idx="3"/>
              <a:endCxn id="19" idx="1"/>
            </p:cNvCxnSpPr>
            <p:nvPr/>
          </p:nvCxnSpPr>
          <p:spPr bwMode="auto">
            <a:xfrm flipV="1">
              <a:off x="5772568" y="9640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Elbow Connector 10"/>
            <p:cNvCxnSpPr>
              <a:stCxn id="18" idx="3"/>
              <a:endCxn id="20" idx="1"/>
            </p:cNvCxnSpPr>
            <p:nvPr/>
          </p:nvCxnSpPr>
          <p:spPr bwMode="auto">
            <a:xfrm>
              <a:off x="5772568" y="14212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1"/>
            </p:cNvCxnSpPr>
            <p:nvPr/>
          </p:nvCxnSpPr>
          <p:spPr bwMode="auto">
            <a:xfrm>
              <a:off x="3339655" y="1421254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Group 23"/>
          <p:cNvGrpSpPr/>
          <p:nvPr/>
        </p:nvGrpSpPr>
        <p:grpSpPr>
          <a:xfrm>
            <a:off x="367855" y="4488304"/>
            <a:ext cx="6694626" cy="1371600"/>
            <a:chOff x="1510855" y="735454"/>
            <a:chExt cx="6694626" cy="13716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510855" y="1192654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Encoder/IMU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43768" y="1192654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Times" panose="02020603050405020304" pitchFamily="18" charset="0"/>
                </a:rPr>
                <a:t>Odometry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376681" y="735454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err="1">
                  <a:latin typeface="Times" panose="02020603050405020304" pitchFamily="18" charset="0"/>
                </a:rPr>
                <a:t>Traj</a:t>
              </a:r>
              <a:r>
                <a:rPr lang="en-US" altLang="zh-CN" sz="2400" dirty="0">
                  <a:latin typeface="Times" panose="02020603050405020304" pitchFamily="18" charset="0"/>
                </a:rPr>
                <a:t>. </a:t>
              </a: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376681" y="1649854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Loc. Saver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cxnSp>
          <p:nvCxnSpPr>
            <p:cNvPr id="29" name="Elbow Connector 7"/>
            <p:cNvCxnSpPr>
              <a:stCxn id="26" idx="3"/>
              <a:endCxn id="27" idx="1"/>
            </p:cNvCxnSpPr>
            <p:nvPr/>
          </p:nvCxnSpPr>
          <p:spPr bwMode="auto">
            <a:xfrm flipV="1">
              <a:off x="5772568" y="9640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Elbow Connector 10"/>
            <p:cNvCxnSpPr>
              <a:stCxn id="26" idx="3"/>
              <a:endCxn id="28" idx="1"/>
            </p:cNvCxnSpPr>
            <p:nvPr/>
          </p:nvCxnSpPr>
          <p:spPr bwMode="auto">
            <a:xfrm>
              <a:off x="5772568" y="14212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>
              <a:stCxn id="25" idx="3"/>
              <a:endCxn id="26" idx="1"/>
            </p:cNvCxnSpPr>
            <p:nvPr/>
          </p:nvCxnSpPr>
          <p:spPr bwMode="auto">
            <a:xfrm>
              <a:off x="3339655" y="1421254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ight Brace 1"/>
          <p:cNvSpPr/>
          <p:nvPr/>
        </p:nvSpPr>
        <p:spPr>
          <a:xfrm>
            <a:off x="7179733" y="1110104"/>
            <a:ext cx="397934" cy="4749800"/>
          </a:xfrm>
          <a:prstGeom prst="rightBrace">
            <a:avLst>
              <a:gd name="adj1" fmla="val 144503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666594" y="2799204"/>
            <a:ext cx="6694626" cy="1371600"/>
            <a:chOff x="1510855" y="735454"/>
            <a:chExt cx="6694626" cy="13716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510855" y="1192654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Sensor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43768" y="1192654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Processor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376681" y="735454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376681" y="1649854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Logger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cxnSp>
          <p:nvCxnSpPr>
            <p:cNvPr id="45" name="Elbow Connector 7"/>
            <p:cNvCxnSpPr>
              <a:stCxn id="42" idx="3"/>
              <a:endCxn id="43" idx="1"/>
            </p:cNvCxnSpPr>
            <p:nvPr/>
          </p:nvCxnSpPr>
          <p:spPr bwMode="auto">
            <a:xfrm flipV="1">
              <a:off x="5772568" y="9640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Elbow Connector 10"/>
            <p:cNvCxnSpPr>
              <a:stCxn id="42" idx="3"/>
              <a:endCxn id="44" idx="1"/>
            </p:cNvCxnSpPr>
            <p:nvPr/>
          </p:nvCxnSpPr>
          <p:spPr bwMode="auto">
            <a:xfrm>
              <a:off x="5772568" y="14212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/>
            <p:cNvCxnSpPr>
              <a:stCxn id="41" idx="3"/>
              <a:endCxn id="42" idx="1"/>
            </p:cNvCxnSpPr>
            <p:nvPr/>
          </p:nvCxnSpPr>
          <p:spPr bwMode="auto">
            <a:xfrm>
              <a:off x="3339655" y="1421254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Arrow: Left 2"/>
          <p:cNvSpPr/>
          <p:nvPr/>
        </p:nvSpPr>
        <p:spPr>
          <a:xfrm>
            <a:off x="8580994" y="997881"/>
            <a:ext cx="4378781" cy="1596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抽象对象实例化编程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21789" y="4170804"/>
            <a:ext cx="4384235" cy="75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抽象图模型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6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67855" y="1110104"/>
            <a:ext cx="6694626" cy="1371600"/>
            <a:chOff x="1510855" y="735454"/>
            <a:chExt cx="6694626" cy="13716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510855" y="1192654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Camera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43768" y="1192654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RGB2Gray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376681" y="735454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Image </a:t>
              </a: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376681" y="1649854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Recorder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cxnSp>
          <p:nvCxnSpPr>
            <p:cNvPr id="12" name="Elbow Connector 7"/>
            <p:cNvCxnSpPr>
              <a:stCxn id="9" idx="3"/>
              <a:endCxn id="10" idx="1"/>
            </p:cNvCxnSpPr>
            <p:nvPr/>
          </p:nvCxnSpPr>
          <p:spPr bwMode="auto">
            <a:xfrm flipV="1">
              <a:off x="5772568" y="9640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Elbow Connector 10"/>
            <p:cNvCxnSpPr>
              <a:stCxn id="9" idx="3"/>
              <a:endCxn id="11" idx="1"/>
            </p:cNvCxnSpPr>
            <p:nvPr/>
          </p:nvCxnSpPr>
          <p:spPr bwMode="auto">
            <a:xfrm>
              <a:off x="5772568" y="14212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 bwMode="auto">
            <a:xfrm>
              <a:off x="3339655" y="1421254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367855" y="2799204"/>
            <a:ext cx="6694626" cy="1371600"/>
            <a:chOff x="1510855" y="735454"/>
            <a:chExt cx="6694626" cy="13716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510855" y="1192654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LiDAR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43768" y="1192654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Times" panose="02020603050405020304" pitchFamily="18" charset="0"/>
                </a:rPr>
                <a:t>Denoise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376681" y="735454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Beam </a:t>
              </a: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376681" y="1649854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Logger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cxnSp>
          <p:nvCxnSpPr>
            <p:cNvPr id="21" name="Elbow Connector 7"/>
            <p:cNvCxnSpPr>
              <a:stCxn id="18" idx="3"/>
              <a:endCxn id="19" idx="1"/>
            </p:cNvCxnSpPr>
            <p:nvPr/>
          </p:nvCxnSpPr>
          <p:spPr bwMode="auto">
            <a:xfrm flipV="1">
              <a:off x="5772568" y="9640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Elbow Connector 10"/>
            <p:cNvCxnSpPr>
              <a:stCxn id="18" idx="3"/>
              <a:endCxn id="20" idx="1"/>
            </p:cNvCxnSpPr>
            <p:nvPr/>
          </p:nvCxnSpPr>
          <p:spPr bwMode="auto">
            <a:xfrm>
              <a:off x="5772568" y="14212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1"/>
            </p:cNvCxnSpPr>
            <p:nvPr/>
          </p:nvCxnSpPr>
          <p:spPr bwMode="auto">
            <a:xfrm>
              <a:off x="3339655" y="1421254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Group 23"/>
          <p:cNvGrpSpPr/>
          <p:nvPr/>
        </p:nvGrpSpPr>
        <p:grpSpPr>
          <a:xfrm>
            <a:off x="367855" y="4488304"/>
            <a:ext cx="6694626" cy="1371600"/>
            <a:chOff x="1510855" y="735454"/>
            <a:chExt cx="6694626" cy="13716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510855" y="1192654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Encoder/IMU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43768" y="1192654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Times" panose="02020603050405020304" pitchFamily="18" charset="0"/>
                </a:rPr>
                <a:t>Odometry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376681" y="735454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err="1">
                  <a:latin typeface="Times" panose="02020603050405020304" pitchFamily="18" charset="0"/>
                </a:rPr>
                <a:t>Traj</a:t>
              </a:r>
              <a:r>
                <a:rPr lang="en-US" altLang="zh-CN" sz="2400" dirty="0">
                  <a:latin typeface="Times" panose="02020603050405020304" pitchFamily="18" charset="0"/>
                </a:rPr>
                <a:t>. </a:t>
              </a: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376681" y="1649854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Loc. Saver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cxnSp>
          <p:nvCxnSpPr>
            <p:cNvPr id="29" name="Elbow Connector 7"/>
            <p:cNvCxnSpPr>
              <a:stCxn id="26" idx="3"/>
              <a:endCxn id="27" idx="1"/>
            </p:cNvCxnSpPr>
            <p:nvPr/>
          </p:nvCxnSpPr>
          <p:spPr bwMode="auto">
            <a:xfrm flipV="1">
              <a:off x="5772568" y="9640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Elbow Connector 10"/>
            <p:cNvCxnSpPr>
              <a:stCxn id="26" idx="3"/>
              <a:endCxn id="28" idx="1"/>
            </p:cNvCxnSpPr>
            <p:nvPr/>
          </p:nvCxnSpPr>
          <p:spPr bwMode="auto">
            <a:xfrm>
              <a:off x="5772568" y="14212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>
              <a:stCxn id="25" idx="3"/>
              <a:endCxn id="26" idx="1"/>
            </p:cNvCxnSpPr>
            <p:nvPr/>
          </p:nvCxnSpPr>
          <p:spPr bwMode="auto">
            <a:xfrm>
              <a:off x="3339655" y="1421254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ight Brace 1"/>
          <p:cNvSpPr/>
          <p:nvPr/>
        </p:nvSpPr>
        <p:spPr>
          <a:xfrm>
            <a:off x="7179733" y="1110104"/>
            <a:ext cx="397934" cy="4749800"/>
          </a:xfrm>
          <a:prstGeom prst="rightBrace">
            <a:avLst>
              <a:gd name="adj1" fmla="val 144503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666594" y="2799204"/>
            <a:ext cx="6694626" cy="1371600"/>
            <a:chOff x="1510855" y="735454"/>
            <a:chExt cx="6694626" cy="13716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510855" y="1192654"/>
              <a:ext cx="1828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Sensor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43768" y="1192654"/>
              <a:ext cx="1828800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Processor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376681" y="735454"/>
              <a:ext cx="1828800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Times" panose="02020603050405020304" pitchFamily="18" charset="0"/>
                </a:rPr>
                <a:t>Viewer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376681" y="1649854"/>
              <a:ext cx="1828800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" panose="02020603050405020304" pitchFamily="18" charset="0"/>
                </a:rPr>
                <a:t>Logger</a:t>
              </a:r>
              <a:endParaRPr lang="en-US" sz="2400" dirty="0">
                <a:latin typeface="Times" panose="02020603050405020304" pitchFamily="18" charset="0"/>
              </a:endParaRPr>
            </a:p>
          </p:txBody>
        </p:sp>
        <p:cxnSp>
          <p:nvCxnSpPr>
            <p:cNvPr id="45" name="Elbow Connector 7"/>
            <p:cNvCxnSpPr>
              <a:stCxn id="42" idx="3"/>
              <a:endCxn id="43" idx="1"/>
            </p:cNvCxnSpPr>
            <p:nvPr/>
          </p:nvCxnSpPr>
          <p:spPr bwMode="auto">
            <a:xfrm flipV="1">
              <a:off x="5772568" y="9640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Elbow Connector 10"/>
            <p:cNvCxnSpPr>
              <a:stCxn id="42" idx="3"/>
              <a:endCxn id="44" idx="1"/>
            </p:cNvCxnSpPr>
            <p:nvPr/>
          </p:nvCxnSpPr>
          <p:spPr bwMode="auto">
            <a:xfrm>
              <a:off x="5772568" y="1421254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/>
            <p:cNvCxnSpPr>
              <a:stCxn id="41" idx="3"/>
              <a:endCxn id="42" idx="1"/>
            </p:cNvCxnSpPr>
            <p:nvPr/>
          </p:nvCxnSpPr>
          <p:spPr bwMode="auto">
            <a:xfrm>
              <a:off x="3339655" y="1421254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Rectangle 3"/>
          <p:cNvSpPr/>
          <p:nvPr/>
        </p:nvSpPr>
        <p:spPr>
          <a:xfrm>
            <a:off x="8821789" y="1402882"/>
            <a:ext cx="4384235" cy="75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抽象软件架构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7" name="Right Brace 36"/>
          <p:cNvSpPr/>
          <p:nvPr/>
        </p:nvSpPr>
        <p:spPr>
          <a:xfrm rot="16200000">
            <a:off x="10814942" y="-860057"/>
            <a:ext cx="397934" cy="6694627"/>
          </a:xfrm>
          <a:prstGeom prst="rightBrace">
            <a:avLst>
              <a:gd name="adj1" fmla="val 144503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821789" y="4170804"/>
            <a:ext cx="4384235" cy="75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抽象图模型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7529542" y="1349532"/>
            <a:ext cx="1244122" cy="892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泛化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176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黑体</vt:lpstr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mengwenh</dc:creator>
  <cp:lastModifiedBy>mengwenh</cp:lastModifiedBy>
  <cp:revision>11</cp:revision>
  <dcterms:created xsi:type="dcterms:W3CDTF">2016-09-06T14:20:35Z</dcterms:created>
  <dcterms:modified xsi:type="dcterms:W3CDTF">2016-09-06T23:32:54Z</dcterms:modified>
</cp:coreProperties>
</file>