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C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62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626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16100"/>
            <a:ext cx="38100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16100"/>
            <a:ext cx="38100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161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96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750" smtClean="0">
                <a:latin typeface="55 Helvetica Roman" charset="0"/>
              </a:defRPr>
            </a:lvl1pPr>
          </a:lstStyle>
          <a:p>
            <a:fld id="{52356A46-71E7-4877-AEB6-9BEFA525694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6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smtClean="0">
                <a:latin typeface="55 Helvetica Roman" charset="0"/>
              </a:defRPr>
            </a:lvl1pPr>
          </a:lstStyle>
          <a:p>
            <a:endParaRPr lang="en-US"/>
          </a:p>
        </p:txBody>
      </p:sp>
      <p:pic>
        <p:nvPicPr>
          <p:cNvPr id="1030" name="Picture 16" descr="CYLAB-LEVEL-BOTTOM-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6065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1" smtClean="0">
                <a:solidFill>
                  <a:srgbClr val="B31B34"/>
                </a:solidFill>
                <a:latin typeface="55 Helvetica Roman" charset="0"/>
              </a:defRPr>
            </a:lvl1pPr>
          </a:lstStyle>
          <a:p>
            <a:fld id="{1B39445A-3924-4C1F-9487-FA51CCB42124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18" descr="CYLAB-LEVELPAGEÉoption_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2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11204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12049"/>
          </a:solidFill>
          <a:latin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rgbClr val="630303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rgbClr val="4D4D4D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rgbClr val="4D4D4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99" y="1122363"/>
            <a:ext cx="8471002" cy="2387600"/>
          </a:xfrm>
        </p:spPr>
        <p:txBody>
          <a:bodyPr/>
          <a:lstStyle/>
          <a:p>
            <a:r>
              <a:rPr lang="en-US" altLang="zh-CN" dirty="0"/>
              <a:t>The Introduction of </a:t>
            </a:r>
            <a:r>
              <a:rPr lang="en-US" altLang="zh-CN" dirty="0" err="1"/>
              <a:t>RobotSDK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Top-down Modular Software Development Framework</a:t>
            </a:r>
          </a:p>
          <a:p>
            <a:r>
              <a:rPr lang="zh-CN" altLang="en-US" dirty="0"/>
              <a:t>一种自顶向下的模块化软件开发框架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HMW-Alexander</a:t>
            </a:r>
          </a:p>
          <a:p>
            <a:r>
              <a:rPr lang="zh-CN" altLang="en-US" dirty="0"/>
              <a:t>何梦文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RobotSDK</a:t>
            </a:r>
            <a:endParaRPr lang="en-US" altLang="zh-CN" dirty="0"/>
          </a:p>
          <a:p>
            <a:pPr lvl="1"/>
            <a:r>
              <a:rPr lang="zh-CN" altLang="en-US" dirty="0"/>
              <a:t>启发与理念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zh-CN" altLang="en-US" dirty="0"/>
              <a:t>开放框架与架构</a:t>
            </a:r>
            <a:endParaRPr lang="en-US" altLang="zh-CN" dirty="0"/>
          </a:p>
          <a:p>
            <a:r>
              <a:rPr lang="en-US" altLang="zh-CN" dirty="0" err="1"/>
              <a:t>RobotSDK</a:t>
            </a:r>
            <a:r>
              <a:rPr lang="zh-CN" altLang="en-US" dirty="0"/>
              <a:t>的发展历史</a:t>
            </a:r>
            <a:endParaRPr lang="en-US" altLang="zh-CN" dirty="0"/>
          </a:p>
          <a:p>
            <a:pPr lvl="1"/>
            <a:r>
              <a:rPr lang="zh-CN" altLang="en-US" dirty="0"/>
              <a:t>北京大学期间</a:t>
            </a:r>
            <a:endParaRPr lang="en-US" altLang="zh-CN" dirty="0"/>
          </a:p>
          <a:p>
            <a:pPr lvl="1"/>
            <a:r>
              <a:rPr lang="zh-CN" altLang="en-US" dirty="0"/>
              <a:t>名古屋大学期间</a:t>
            </a:r>
            <a:endParaRPr lang="en-US" altLang="zh-CN" dirty="0"/>
          </a:p>
          <a:p>
            <a:r>
              <a:rPr lang="en-US" altLang="zh-CN" dirty="0" err="1"/>
              <a:t>RobotSDK</a:t>
            </a:r>
            <a:r>
              <a:rPr lang="zh-CN" altLang="en-US" dirty="0"/>
              <a:t>的开发计划</a:t>
            </a:r>
            <a:endParaRPr lang="en-US" altLang="zh-CN" dirty="0"/>
          </a:p>
          <a:p>
            <a:pPr lvl="1"/>
            <a:r>
              <a:rPr lang="zh-CN" altLang="en-US" dirty="0"/>
              <a:t>卡耐基梅隆大学期间</a:t>
            </a:r>
            <a:endParaRPr lang="en-US" altLang="zh-CN" dirty="0"/>
          </a:p>
          <a:p>
            <a:pPr lvl="1"/>
            <a:r>
              <a:rPr lang="zh-CN" altLang="en-US" dirty="0"/>
              <a:t>开源开发计划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enwen.soso.com/p/20101219/20101219010549-649643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7232" y="3620517"/>
            <a:ext cx="2969412" cy="19895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1464" y="3357776"/>
            <a:ext cx="2781302" cy="2489647"/>
            <a:chOff x="6111178" y="3549304"/>
            <a:chExt cx="2781302" cy="2489647"/>
          </a:xfrm>
          <a:effectLst/>
        </p:grpSpPr>
        <p:sp>
          <p:nvSpPr>
            <p:cNvPr id="6" name="Rectangular Callout 5"/>
            <p:cNvSpPr/>
            <p:nvPr/>
          </p:nvSpPr>
          <p:spPr>
            <a:xfrm>
              <a:off x="6111178" y="3549304"/>
              <a:ext cx="2781301" cy="2489200"/>
            </a:xfrm>
            <a:prstGeom prst="wedgeRectCallout">
              <a:avLst>
                <a:gd name="adj1" fmla="val 73279"/>
                <a:gd name="adj2" fmla="val -10447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4" descr="http://g.hiphotos.bdimg.com/album/w%3D2048/sign=c6eb97d0aec379317d688129dffcb645/b999a9014c086e06a38e6a9d03087bf40bd1cbc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3" t="8197" r="4417" b="5556"/>
            <a:stretch/>
          </p:blipFill>
          <p:spPr bwMode="auto">
            <a:xfrm>
              <a:off x="6111179" y="3549304"/>
              <a:ext cx="2781301" cy="248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370750" y="5392620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基于抽象图模型的</a:t>
              </a:r>
              <a:endParaRPr lang="en-US" altLang="zh-CN" dirty="0"/>
            </a:p>
            <a:p>
              <a:pPr algn="ctr"/>
              <a:r>
                <a:rPr lang="zh-CN" altLang="en-US" dirty="0"/>
                <a:t>高层程序设计与实现</a:t>
              </a:r>
              <a:endParaRPr lang="en-US" altLang="zh-CN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11110" y="3370477"/>
            <a:ext cx="2551293" cy="2489586"/>
            <a:chOff x="179510" y="3549303"/>
            <a:chExt cx="2551293" cy="2489586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179510" y="3549303"/>
              <a:ext cx="2551293" cy="2464247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96" y="4313608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36" y="3947275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300" y="3584401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4077" y="5392558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动态库封装功能模块</a:t>
              </a:r>
              <a:endParaRPr lang="en-US" altLang="zh-CN" dirty="0"/>
            </a:p>
            <a:p>
              <a:pPr algn="ctr"/>
              <a:r>
                <a:rPr lang="zh-CN" altLang="en-US" dirty="0"/>
                <a:t>自由嵌入高层程序</a:t>
              </a:r>
              <a:endParaRPr lang="en-US" dirty="0"/>
            </a:p>
          </p:txBody>
        </p:sp>
      </p:grpSp>
      <p:sp>
        <p:nvSpPr>
          <p:cNvPr id="15" name="Curved Down Arrow 14"/>
          <p:cNvSpPr/>
          <p:nvPr/>
        </p:nvSpPr>
        <p:spPr>
          <a:xfrm flipH="1">
            <a:off x="4764443" y="3176886"/>
            <a:ext cx="2209800" cy="808399"/>
          </a:xfrm>
          <a:prstGeom prst="curvedDownArrow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15744">
            <a:off x="3900498" y="4755267"/>
            <a:ext cx="575753" cy="575753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4851400" y="5149850"/>
            <a:ext cx="12509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Qt</a:t>
            </a:r>
            <a:r>
              <a:rPr lang="en-US" altLang="zh-CN" dirty="0"/>
              <a:t>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980237" y="614477"/>
            <a:ext cx="7081113" cy="5691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068019" y="698602"/>
            <a:ext cx="6905549" cy="2033625"/>
            <a:chOff x="1031443" y="665684"/>
            <a:chExt cx="6905549" cy="2033625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1443" y="665684"/>
              <a:ext cx="6905549" cy="203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latin typeface="Times" panose="02020603050405020304" pitchFamily="18" charset="0"/>
                </a:rPr>
                <a:t>High-Level Abstract Software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6904" y="1221639"/>
              <a:ext cx="6694626" cy="1371600"/>
              <a:chOff x="527913" y="1477671"/>
              <a:chExt cx="6694626" cy="1371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27913" y="1934871"/>
                <a:ext cx="1828800" cy="4572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latin typeface="Times" panose="02020603050405020304" pitchFamily="18" charset="0"/>
                  </a:rPr>
                  <a:t>Sensor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2960826" y="1934871"/>
                <a:ext cx="1828800" cy="457200"/>
              </a:xfrm>
              <a:prstGeom prst="rect">
                <a:avLst/>
              </a:prstGeom>
              <a:solidFill>
                <a:srgbClr val="FF7C8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latin typeface="Times" panose="02020603050405020304" pitchFamily="18" charset="0"/>
                  </a:rPr>
                  <a:t>Processor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5393739" y="1477671"/>
                <a:ext cx="1828800" cy="4572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rPr>
                  <a:t>Viewer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5393739" y="2392071"/>
                <a:ext cx="1828800" cy="4572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</a:rPr>
                  <a:t>Logger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8" name="Elbow Connector 7"/>
            <p:cNvCxnSpPr>
              <a:stCxn id="3" idx="3"/>
              <a:endCxn id="4" idx="1"/>
            </p:cNvCxnSpPr>
            <p:nvPr/>
          </p:nvCxnSpPr>
          <p:spPr bwMode="auto">
            <a:xfrm flipV="1">
              <a:off x="5398617" y="1450239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Elbow Connector 10"/>
            <p:cNvCxnSpPr>
              <a:stCxn id="3" idx="3"/>
              <a:endCxn id="5" idx="1"/>
            </p:cNvCxnSpPr>
            <p:nvPr/>
          </p:nvCxnSpPr>
          <p:spPr bwMode="auto">
            <a:xfrm>
              <a:off x="5398617" y="1907439"/>
              <a:ext cx="604113" cy="457200"/>
            </a:xfrm>
            <a:prstGeom prst="bentConnector3">
              <a:avLst>
                <a:gd name="adj1" fmla="val 50000"/>
              </a:avLst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2" idx="3"/>
              <a:endCxn id="3" idx="1"/>
            </p:cNvCxnSpPr>
            <p:nvPr/>
          </p:nvCxnSpPr>
          <p:spPr bwMode="auto">
            <a:xfrm>
              <a:off x="2965704" y="1907439"/>
              <a:ext cx="604113" cy="0"/>
            </a:xfrm>
            <a:prstGeom prst="straightConnector1">
              <a:avLst/>
            </a:prstGeom>
            <a:solidFill>
              <a:schemeClr val="tx2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Rectangle 28"/>
          <p:cNvSpPr/>
          <p:nvPr/>
        </p:nvSpPr>
        <p:spPr bwMode="auto">
          <a:xfrm>
            <a:off x="1068019" y="2854758"/>
            <a:ext cx="6905548" cy="33668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" panose="02020603050405020304" pitchFamily="18" charset="0"/>
              </a:rPr>
              <a:t>Low-Level Functional Modules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173479" y="3397909"/>
            <a:ext cx="1883664" cy="2699308"/>
            <a:chOff x="1173479" y="3397909"/>
            <a:chExt cx="1883664" cy="269930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173479" y="3397909"/>
              <a:ext cx="1883664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Shared Library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292582" y="3861197"/>
              <a:ext cx="1645458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latin typeface="Times" panose="02020603050405020304" pitchFamily="18" charset="0"/>
                </a:rPr>
                <a:t>Camera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292582" y="4421267"/>
              <a:ext cx="1645458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latin typeface="Times" panose="02020603050405020304" pitchFamily="18" charset="0"/>
                </a:rPr>
                <a:t>High Pass Filter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292582" y="4981337"/>
              <a:ext cx="1645458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latin typeface="Times" panose="02020603050405020304" pitchFamily="18" charset="0"/>
                </a:rPr>
                <a:t>Image Viewer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292582" y="5541406"/>
              <a:ext cx="1645458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" panose="02020603050405020304" pitchFamily="18" charset="0"/>
                </a:rPr>
                <a:t>Recorder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26984" y="3397909"/>
            <a:ext cx="2083527" cy="2699308"/>
            <a:chOff x="3126984" y="3397909"/>
            <a:chExt cx="2083527" cy="2699308"/>
          </a:xfrm>
        </p:grpSpPr>
        <p:sp>
          <p:nvSpPr>
            <p:cNvPr id="45" name="Rectangle 44"/>
            <p:cNvSpPr/>
            <p:nvPr/>
          </p:nvSpPr>
          <p:spPr bwMode="auto">
            <a:xfrm>
              <a:off x="3126984" y="3397909"/>
              <a:ext cx="2083527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Shared Library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47105" y="3861197"/>
              <a:ext cx="1843285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" panose="02020603050405020304" pitchFamily="18" charset="0"/>
                </a:rPr>
                <a:t>LiDAR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247105" y="4421267"/>
              <a:ext cx="1843285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" panose="02020603050405020304" pitchFamily="18" charset="0"/>
                </a:rPr>
                <a:t>Denoise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47105" y="4981337"/>
              <a:ext cx="1843285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latin typeface="Times" panose="02020603050405020304" pitchFamily="18" charset="0"/>
                </a:rPr>
                <a:t>Range Viewer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47105" y="5541406"/>
              <a:ext cx="1843285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Range Logger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80353" y="3397909"/>
            <a:ext cx="2587752" cy="2699308"/>
            <a:chOff x="5280353" y="3397909"/>
            <a:chExt cx="2587752" cy="269930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280353" y="3397909"/>
              <a:ext cx="2587752" cy="26993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Shared Library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399612" y="3861197"/>
              <a:ext cx="2349235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latin typeface="Times" panose="02020603050405020304" pitchFamily="18" charset="0"/>
                </a:rPr>
                <a:t>Encoder/IMU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399612" y="4421267"/>
              <a:ext cx="2349235" cy="457200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Dead-Reckoning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399612" y="4981337"/>
              <a:ext cx="2349235" cy="4572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" panose="02020603050405020304" pitchFamily="18" charset="0"/>
                </a:rPr>
                <a:t>Trajectory Viewer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399612" y="5541406"/>
              <a:ext cx="2349235" cy="457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</a:rPr>
                <a:t>Trajectory Logger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5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 bwMode="auto">
          <a:xfrm>
            <a:off x="731521" y="907085"/>
            <a:ext cx="8229600" cy="53986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910712" y="1714501"/>
            <a:ext cx="6935023" cy="4473530"/>
            <a:chOff x="1867714" y="1600200"/>
            <a:chExt cx="7016122" cy="4473530"/>
          </a:xfrm>
          <a:solidFill>
            <a:sysClr val="window" lastClr="FFFFFF"/>
          </a:solidFill>
        </p:grpSpPr>
        <p:sp>
          <p:nvSpPr>
            <p:cNvPr id="61" name="Snip Single Corner Rectangle 60"/>
            <p:cNvSpPr/>
            <p:nvPr/>
          </p:nvSpPr>
          <p:spPr>
            <a:xfrm flipH="1">
              <a:off x="1867714" y="1600200"/>
              <a:ext cx="7016122" cy="4473530"/>
            </a:xfrm>
            <a:prstGeom prst="snip1Rect">
              <a:avLst>
                <a:gd name="adj" fmla="val 50000"/>
              </a:avLst>
            </a:prstGeom>
            <a:grpFill/>
            <a:ln w="57150" cap="flat" cmpd="sng" algn="ctr">
              <a:solidFill>
                <a:srgbClr val="0070C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26944" y="5657498"/>
              <a:ext cx="30787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/>
                  <a:ea typeface="黑体"/>
                </a:rPr>
                <a:t>Shared Library Development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47585" y="2223161"/>
            <a:ext cx="3626172" cy="3808130"/>
            <a:chOff x="5072622" y="2030482"/>
            <a:chExt cx="3626172" cy="3808130"/>
          </a:xfrm>
        </p:grpSpPr>
        <p:sp>
          <p:nvSpPr>
            <p:cNvPr id="64" name="Rounded Rectangle 63"/>
            <p:cNvSpPr/>
            <p:nvPr/>
          </p:nvSpPr>
          <p:spPr>
            <a:xfrm>
              <a:off x="5072622" y="3457854"/>
              <a:ext cx="3622719" cy="2380758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  <a:cs typeface="+mn-cs"/>
                </a:rPr>
                <a:t>Shell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88069" y="2246520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Generate a Shell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Automatically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797304" y="3913062"/>
              <a:ext cx="2173357" cy="1444487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  <p:sp>
          <p:nvSpPr>
            <p:cNvPr id="67" name="Bent-Up Arrow 66"/>
            <p:cNvSpPr/>
            <p:nvPr/>
          </p:nvSpPr>
          <p:spPr>
            <a:xfrm rot="10800000" flipH="1">
              <a:off x="5741362" y="2030482"/>
              <a:ext cx="1429058" cy="1290000"/>
            </a:xfrm>
            <a:prstGeom prst="bentUpArrow">
              <a:avLst>
                <a:gd name="adj1" fmla="val 17783"/>
                <a:gd name="adj2" fmla="val 25000"/>
                <a:gd name="adj3" fmla="val 25000"/>
              </a:avLst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107794" y="1868022"/>
            <a:ext cx="1562100" cy="914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High-level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Application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010577" y="4183159"/>
            <a:ext cx="2973218" cy="1590636"/>
            <a:chOff x="2048677" y="4068858"/>
            <a:chExt cx="2973218" cy="1590636"/>
          </a:xfrm>
        </p:grpSpPr>
        <p:sp>
          <p:nvSpPr>
            <p:cNvPr id="70" name="Left Arrow 69"/>
            <p:cNvSpPr/>
            <p:nvPr/>
          </p:nvSpPr>
          <p:spPr>
            <a:xfrm>
              <a:off x="3394275" y="4405917"/>
              <a:ext cx="1385417" cy="484632"/>
            </a:xfrm>
            <a:prstGeom prst="leftArrow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63629" y="4736164"/>
              <a:ext cx="1858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Compile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Packed Algorithm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 to Shared Library</a:t>
              </a:r>
            </a:p>
          </p:txBody>
        </p:sp>
        <p:pic>
          <p:nvPicPr>
            <p:cNvPr id="72" name="Picture 8" descr="http://findicons.com/files/icons/1637/file_icons_vs_2/256/dl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677" y="4068858"/>
              <a:ext cx="1174404" cy="117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2597779" y="2652249"/>
            <a:ext cx="1693310" cy="1530910"/>
            <a:chOff x="2635879" y="2537948"/>
            <a:chExt cx="1693310" cy="1530910"/>
          </a:xfrm>
        </p:grpSpPr>
        <p:cxnSp>
          <p:nvCxnSpPr>
            <p:cNvPr id="74" name="Straight Arrow Connector 73"/>
            <p:cNvCxnSpPr>
              <a:stCxn id="77" idx="3"/>
              <a:endCxn id="72" idx="0"/>
            </p:cNvCxnSpPr>
            <p:nvPr/>
          </p:nvCxnSpPr>
          <p:spPr>
            <a:xfrm flipH="1">
              <a:off x="2635879" y="2537948"/>
              <a:ext cx="1476463" cy="1530910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3234017" y="3313753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Explicitly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Link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3821299" y="1871760"/>
            <a:ext cx="1727200" cy="914400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RobotSDK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669894" y="1708863"/>
            <a:ext cx="1151405" cy="646331"/>
            <a:chOff x="2669894" y="1708863"/>
            <a:chExt cx="1151405" cy="646331"/>
          </a:xfrm>
        </p:grpSpPr>
        <p:cxnSp>
          <p:nvCxnSpPr>
            <p:cNvPr id="78" name="Straight Arrow Connector 77"/>
            <p:cNvCxnSpPr>
              <a:stCxn id="68" idx="3"/>
              <a:endCxn id="77" idx="2"/>
            </p:cNvCxnSpPr>
            <p:nvPr/>
          </p:nvCxnSpPr>
          <p:spPr>
            <a:xfrm flipV="1">
              <a:off x="2669894" y="2328960"/>
              <a:ext cx="1151405" cy="6653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871579" y="1708863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Graph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Model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21717" y="2652249"/>
            <a:ext cx="1153677" cy="1049656"/>
            <a:chOff x="4421717" y="2537948"/>
            <a:chExt cx="1153677" cy="1049656"/>
          </a:xfrm>
        </p:grpSpPr>
        <p:sp>
          <p:nvSpPr>
            <p:cNvPr id="81" name="TextBox 80"/>
            <p:cNvSpPr txBox="1"/>
            <p:nvPr/>
          </p:nvSpPr>
          <p:spPr>
            <a:xfrm>
              <a:off x="4421717" y="2941273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Interface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黑体"/>
                </a:rPr>
                <a:t>Protocol</a:t>
              </a:r>
            </a:p>
          </p:txBody>
        </p:sp>
        <p:cxnSp>
          <p:nvCxnSpPr>
            <p:cNvPr id="82" name="Straight Arrow Connector 81"/>
            <p:cNvCxnSpPr>
              <a:stCxn id="77" idx="5"/>
            </p:cNvCxnSpPr>
            <p:nvPr/>
          </p:nvCxnSpPr>
          <p:spPr>
            <a:xfrm>
              <a:off x="5295556" y="2537948"/>
              <a:ext cx="279838" cy="997158"/>
            </a:xfrm>
            <a:prstGeom prst="straightConnector1">
              <a:avLst/>
            </a:prstGeom>
            <a:noFill/>
            <a:ln w="57150" cap="rnd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2875755" y="1009285"/>
            <a:ext cx="2985690" cy="3117964"/>
            <a:chOff x="2875755" y="1009285"/>
            <a:chExt cx="2985690" cy="3117964"/>
          </a:xfrm>
        </p:grpSpPr>
        <p:sp>
          <p:nvSpPr>
            <p:cNvPr id="84" name="Rectangle 83"/>
            <p:cNvSpPr/>
            <p:nvPr/>
          </p:nvSpPr>
          <p:spPr>
            <a:xfrm>
              <a:off x="2883356" y="1036732"/>
              <a:ext cx="2978089" cy="3090517"/>
            </a:xfrm>
            <a:prstGeom prst="rect">
              <a:avLst/>
            </a:prstGeom>
            <a:noFill/>
            <a:ln w="57150" cap="flat" cmpd="sng" algn="ctr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75755" y="1009285"/>
              <a:ext cx="233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/>
                  <a:ea typeface="黑体"/>
                </a:rPr>
                <a:t>Kernel Development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8200" y="1399073"/>
            <a:ext cx="4921004" cy="1658880"/>
            <a:chOff x="876300" y="1284772"/>
            <a:chExt cx="4921004" cy="1658880"/>
          </a:xfrm>
        </p:grpSpPr>
        <p:sp>
          <p:nvSpPr>
            <p:cNvPr id="87" name="Rectangle 86"/>
            <p:cNvSpPr/>
            <p:nvPr/>
          </p:nvSpPr>
          <p:spPr>
            <a:xfrm>
              <a:off x="876300" y="1284772"/>
              <a:ext cx="4921004" cy="1658880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76300" y="1289651"/>
              <a:ext cx="269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/>
                </a:rPr>
                <a:t>Application Development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065194" y="4366259"/>
            <a:ext cx="1587500" cy="914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Algorithms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772267" y="3701381"/>
            <a:ext cx="2226557" cy="2274000"/>
            <a:chOff x="5772267" y="3587080"/>
            <a:chExt cx="2226557" cy="2274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5772267" y="3587080"/>
              <a:ext cx="2173357" cy="1859238"/>
              <a:chOff x="5772267" y="3587080"/>
              <a:chExt cx="2173357" cy="185923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772267" y="4001831"/>
                <a:ext cx="2173357" cy="1444487"/>
                <a:chOff x="5810367" y="4001831"/>
                <a:chExt cx="2173357" cy="1444487"/>
              </a:xfrm>
            </p:grpSpPr>
            <p:cxnSp>
              <p:nvCxnSpPr>
                <p:cNvPr id="105" name="Straight Arrow Connector 104"/>
                <p:cNvCxnSpPr>
                  <a:endCxn id="99" idx="0"/>
                </p:cNvCxnSpPr>
                <p:nvPr/>
              </p:nvCxnSpPr>
              <p:spPr>
                <a:xfrm flipH="1">
                  <a:off x="6897044" y="4001831"/>
                  <a:ext cx="2" cy="260518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6" name="Straight Arrow Connector 105"/>
                <p:cNvCxnSpPr>
                  <a:endCxn id="99" idx="1"/>
                </p:cNvCxnSpPr>
                <p:nvPr/>
              </p:nvCxnSpPr>
              <p:spPr>
                <a:xfrm flipV="1">
                  <a:off x="5810367" y="4719549"/>
                  <a:ext cx="292927" cy="4526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7" name="Straight Arrow Connector 106"/>
                <p:cNvCxnSpPr>
                  <a:endCxn id="99" idx="2"/>
                </p:cNvCxnSpPr>
                <p:nvPr/>
              </p:nvCxnSpPr>
              <p:spPr>
                <a:xfrm flipH="1" flipV="1">
                  <a:off x="6897044" y="5176749"/>
                  <a:ext cx="2" cy="269569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08" name="Straight Arrow Connector 107"/>
                <p:cNvCxnSpPr>
                  <a:endCxn id="99" idx="3"/>
                </p:cNvCxnSpPr>
                <p:nvPr/>
              </p:nvCxnSpPr>
              <p:spPr>
                <a:xfrm flipH="1" flipV="1">
                  <a:off x="7690794" y="4719549"/>
                  <a:ext cx="292930" cy="4526"/>
                </a:xfrm>
                <a:prstGeom prst="straightConnector1">
                  <a:avLst/>
                </a:prstGeom>
                <a:noFill/>
                <a:ln w="38100" cap="rnd" cmpd="sng" algn="ctr">
                  <a:solidFill>
                    <a:srgbClr val="C00000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6050586" y="3587080"/>
                <a:ext cx="1627369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/>
                    <a:ea typeface="黑体"/>
                  </a:rPr>
                  <a:t>Shell Interfaces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807198" y="5491748"/>
              <a:ext cx="219162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黑体"/>
                </a:rPr>
                <a:t>Algorithm I/O &amp;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7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99" grpId="0" animBg="1"/>
    </p:bldLst>
  </p:timing>
</p:sld>
</file>

<file path=ppt/theme/theme1.xml><?xml version="1.0" encoding="utf-8"?>
<a:theme xmlns:a="http://schemas.openxmlformats.org/drawingml/2006/main" name="CyLab">
  <a:themeElements>
    <a:clrScheme name="CyLab-Template_NEW 15">
      <a:dk1>
        <a:srgbClr val="292929"/>
      </a:dk1>
      <a:lt1>
        <a:srgbClr val="FFFFFF"/>
      </a:lt1>
      <a:dk2>
        <a:srgbClr val="292929"/>
      </a:dk2>
      <a:lt2>
        <a:srgbClr val="808080"/>
      </a:lt2>
      <a:accent1>
        <a:srgbClr val="C0C0C0"/>
      </a:accent1>
      <a:accent2>
        <a:srgbClr val="454482"/>
      </a:accent2>
      <a:accent3>
        <a:srgbClr val="FFFFFF"/>
      </a:accent3>
      <a:accent4>
        <a:srgbClr val="212121"/>
      </a:accent4>
      <a:accent5>
        <a:srgbClr val="DCDCDC"/>
      </a:accent5>
      <a:accent6>
        <a:srgbClr val="3E3D75"/>
      </a:accent6>
      <a:hlink>
        <a:srgbClr val="494F85"/>
      </a:hlink>
      <a:folHlink>
        <a:srgbClr val="99CC00"/>
      </a:folHlink>
    </a:clrScheme>
    <a:fontScheme name="CyLab-Template_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yLab-Templat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Lab-Template_NEW 1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C0C0C0"/>
        </a:accent1>
        <a:accent2>
          <a:srgbClr val="454482"/>
        </a:accent2>
        <a:accent3>
          <a:srgbClr val="FFFFFF"/>
        </a:accent3>
        <a:accent4>
          <a:srgbClr val="161616"/>
        </a:accent4>
        <a:accent5>
          <a:srgbClr val="DCDCDC"/>
        </a:accent5>
        <a:accent6>
          <a:srgbClr val="3E3D75"/>
        </a:accent6>
        <a:hlink>
          <a:srgbClr val="494F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1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C0C0C0"/>
        </a:accent1>
        <a:accent2>
          <a:srgbClr val="454482"/>
        </a:accent2>
        <a:accent3>
          <a:srgbClr val="FFFFFF"/>
        </a:accent3>
        <a:accent4>
          <a:srgbClr val="161616"/>
        </a:accent4>
        <a:accent5>
          <a:srgbClr val="DCDCDC"/>
        </a:accent5>
        <a:accent6>
          <a:srgbClr val="3E3D75"/>
        </a:accent6>
        <a:hlink>
          <a:srgbClr val="494F85"/>
        </a:hlink>
        <a:folHlink>
          <a:srgbClr val="0000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Lab-Template_NEW 15">
        <a:dk1>
          <a:srgbClr val="292929"/>
        </a:dk1>
        <a:lt1>
          <a:srgbClr val="FFFFFF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454482"/>
        </a:accent2>
        <a:accent3>
          <a:srgbClr val="FFFFFF"/>
        </a:accent3>
        <a:accent4>
          <a:srgbClr val="212121"/>
        </a:accent4>
        <a:accent5>
          <a:srgbClr val="DCDCDC"/>
        </a:accent5>
        <a:accent6>
          <a:srgbClr val="3E3D75"/>
        </a:accent6>
        <a:hlink>
          <a:srgbClr val="494F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yLab" id="{7B899CC6-8182-46CC-AF67-1F40E65CF69A}" vid="{A20B4B30-C533-4A70-AF45-5EDDD7176F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</Template>
  <TotalTime>1001</TotalTime>
  <Words>199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55 Helvetica Roman</vt:lpstr>
      <vt:lpstr>黑体</vt:lpstr>
      <vt:lpstr>Arial</vt:lpstr>
      <vt:lpstr>Times</vt:lpstr>
      <vt:lpstr>Times New Roman</vt:lpstr>
      <vt:lpstr>CyLab</vt:lpstr>
      <vt:lpstr>The Introduction of RobotSDK</vt:lpstr>
      <vt:lpstr>报告大纲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RobotSDK</dc:title>
  <dc:creator>mengwenh</dc:creator>
  <cp:lastModifiedBy>mengwenh</cp:lastModifiedBy>
  <cp:revision>21</cp:revision>
  <dcterms:created xsi:type="dcterms:W3CDTF">2016-09-04T23:52:08Z</dcterms:created>
  <dcterms:modified xsi:type="dcterms:W3CDTF">2016-09-06T23:32:50Z</dcterms:modified>
</cp:coreProperties>
</file>