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9144000" cy="5143500" type="screen16x9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82" autoAdjust="0"/>
  </p:normalViewPr>
  <p:slideViewPr>
    <p:cSldViewPr snapToGrid="0">
      <p:cViewPr>
        <p:scale>
          <a:sx n="100" d="100"/>
          <a:sy n="100" d="100"/>
        </p:scale>
        <p:origin x="-1992" y="-8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61650-CFE1-4D11-96E8-4B9F93353474}" type="datetimeFigureOut">
              <a:rPr kumimoji="1" lang="ja-JP" altLang="en-US" smtClean="0"/>
              <a:t>2019/7/29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3342-277A-4083-B5BB-FF64C45D91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9852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61650-CFE1-4D11-96E8-4B9F93353474}" type="datetimeFigureOut">
              <a:rPr kumimoji="1" lang="ja-JP" altLang="en-US" smtClean="0"/>
              <a:t>2019/7/29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3342-277A-4083-B5BB-FF64C45D91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6585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61650-CFE1-4D11-96E8-4B9F93353474}" type="datetimeFigureOut">
              <a:rPr kumimoji="1" lang="ja-JP" altLang="en-US" smtClean="0"/>
              <a:t>2019/7/29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3342-277A-4083-B5BB-FF64C45D91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3740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61650-CFE1-4D11-96E8-4B9F93353474}" type="datetimeFigureOut">
              <a:rPr kumimoji="1" lang="ja-JP" altLang="en-US" smtClean="0"/>
              <a:t>2019/7/29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3342-277A-4083-B5BB-FF64C45D91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0155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61650-CFE1-4D11-96E8-4B9F93353474}" type="datetimeFigureOut">
              <a:rPr kumimoji="1" lang="ja-JP" altLang="en-US" smtClean="0"/>
              <a:t>2019/7/29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3342-277A-4083-B5BB-FF64C45D91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500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61650-CFE1-4D11-96E8-4B9F93353474}" type="datetimeFigureOut">
              <a:rPr kumimoji="1" lang="ja-JP" altLang="en-US" smtClean="0"/>
              <a:t>2019/7/29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3342-277A-4083-B5BB-FF64C45D91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6508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61650-CFE1-4D11-96E8-4B9F93353474}" type="datetimeFigureOut">
              <a:rPr kumimoji="1" lang="ja-JP" altLang="en-US" smtClean="0"/>
              <a:t>2019/7/29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3342-277A-4083-B5BB-FF64C45D91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6061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61650-CFE1-4D11-96E8-4B9F93353474}" type="datetimeFigureOut">
              <a:rPr kumimoji="1" lang="ja-JP" altLang="en-US" smtClean="0"/>
              <a:t>2019/7/29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3342-277A-4083-B5BB-FF64C45D91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712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61650-CFE1-4D11-96E8-4B9F93353474}" type="datetimeFigureOut">
              <a:rPr kumimoji="1" lang="ja-JP" altLang="en-US" smtClean="0"/>
              <a:t>2019/7/29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3342-277A-4083-B5BB-FF64C45D91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4087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61650-CFE1-4D11-96E8-4B9F93353474}" type="datetimeFigureOut">
              <a:rPr kumimoji="1" lang="ja-JP" altLang="en-US" smtClean="0"/>
              <a:t>2019/7/29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3342-277A-4083-B5BB-FF64C45D91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364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61650-CFE1-4D11-96E8-4B9F93353474}" type="datetimeFigureOut">
              <a:rPr kumimoji="1" lang="ja-JP" altLang="en-US" smtClean="0"/>
              <a:t>2019/7/29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3342-277A-4083-B5BB-FF64C45D91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3842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61650-CFE1-4D11-96E8-4B9F93353474}" type="datetimeFigureOut">
              <a:rPr kumimoji="1" lang="ja-JP" altLang="en-US" smtClean="0"/>
              <a:t>2019/7/29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43342-277A-4083-B5BB-FF64C45D91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2206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0"/>
          <a:stretch/>
        </p:blipFill>
        <p:spPr bwMode="auto">
          <a:xfrm>
            <a:off x="370735" y="960683"/>
            <a:ext cx="3125054" cy="3833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テキスト ボックス 51"/>
          <p:cNvSpPr txBox="1"/>
          <p:nvPr/>
        </p:nvSpPr>
        <p:spPr>
          <a:xfrm>
            <a:off x="1293858" y="1791761"/>
            <a:ext cx="463792" cy="49471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rgbClr val="0070C0"/>
                </a:solidFill>
              </a:rPr>
              <a:t>“2”</a:t>
            </a:r>
            <a:endParaRPr kumimoji="1" lang="ja-JP" altLang="en-US" sz="1400" b="1" dirty="0">
              <a:solidFill>
                <a:srgbClr val="0070C0"/>
              </a:solidFill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1293858" y="2557514"/>
            <a:ext cx="463792" cy="49471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rgbClr val="0070C0"/>
                </a:solidFill>
              </a:rPr>
              <a:t>“3”</a:t>
            </a:r>
            <a:endParaRPr kumimoji="1" lang="ja-JP" altLang="en-US" sz="1400" b="1" dirty="0">
              <a:solidFill>
                <a:srgbClr val="0070C0"/>
              </a:solidFill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1293858" y="3330216"/>
            <a:ext cx="463792" cy="49471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rgbClr val="0070C0"/>
                </a:solidFill>
              </a:rPr>
              <a:t>“4”</a:t>
            </a:r>
            <a:endParaRPr kumimoji="1" lang="ja-JP" altLang="en-US" sz="1400" b="1" dirty="0">
              <a:solidFill>
                <a:srgbClr val="0070C0"/>
              </a:solidFill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2044463" y="1791761"/>
            <a:ext cx="463792" cy="49471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rgbClr val="0070C0"/>
                </a:solidFill>
              </a:rPr>
              <a:t>“5”</a:t>
            </a:r>
            <a:endParaRPr kumimoji="1" lang="ja-JP" altLang="en-US" sz="1400" b="1" dirty="0">
              <a:solidFill>
                <a:srgbClr val="0070C0"/>
              </a:solidFill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2044463" y="2557514"/>
            <a:ext cx="463792" cy="49471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rgbClr val="0070C0"/>
                </a:solidFill>
              </a:rPr>
              <a:t>“6”</a:t>
            </a:r>
            <a:endParaRPr kumimoji="1" lang="ja-JP" altLang="en-US" sz="1400" b="1" dirty="0">
              <a:solidFill>
                <a:srgbClr val="0070C0"/>
              </a:solidFill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2044463" y="3330216"/>
            <a:ext cx="463792" cy="49471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rgbClr val="0070C0"/>
                </a:solidFill>
              </a:rPr>
              <a:t>“7”</a:t>
            </a:r>
            <a:endParaRPr kumimoji="1" lang="ja-JP" altLang="en-US" sz="1400" b="1" dirty="0">
              <a:solidFill>
                <a:srgbClr val="0070C0"/>
              </a:solidFill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1293858" y="1038237"/>
            <a:ext cx="463792" cy="494711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>
            <a:defPPr>
              <a:defRPr lang="ja-JP"/>
            </a:defPPr>
            <a:lvl1pPr algn="ctr">
              <a:defRPr sz="1400" b="1">
                <a:solidFill>
                  <a:srgbClr val="0070C0"/>
                </a:solidFill>
              </a:defRPr>
            </a:lvl1pPr>
          </a:lstStyle>
          <a:p>
            <a:r>
              <a:rPr lang="en-US" altLang="ja-JP" sz="1100" dirty="0"/>
              <a:t>RIGHT</a:t>
            </a:r>
            <a:endParaRPr lang="ja-JP" altLang="en-US" sz="1100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536304" y="1038237"/>
            <a:ext cx="463792" cy="494711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>
            <a:defPPr>
              <a:defRPr lang="ja-JP"/>
            </a:defPPr>
            <a:lvl1pPr algn="ctr">
              <a:defRPr sz="1400" b="1">
                <a:solidFill>
                  <a:srgbClr val="0070C0"/>
                </a:solidFill>
              </a:defRPr>
            </a:lvl1pPr>
          </a:lstStyle>
          <a:p>
            <a:r>
              <a:rPr lang="en-US" altLang="ja-JP" sz="1100" dirty="0"/>
              <a:t>LEFT</a:t>
            </a:r>
            <a:endParaRPr lang="ja-JP" altLang="en-US" sz="1100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536304" y="1791761"/>
            <a:ext cx="463792" cy="49471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ja-JP" sz="1100" b="1" dirty="0" smtClean="0">
                <a:solidFill>
                  <a:srgbClr val="0070C0"/>
                </a:solidFill>
              </a:rPr>
              <a:t>UP</a:t>
            </a:r>
            <a:endParaRPr kumimoji="1" lang="ja-JP" altLang="en-US" sz="1100" b="1" dirty="0">
              <a:solidFill>
                <a:srgbClr val="0070C0"/>
              </a:solidFill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536304" y="2557514"/>
            <a:ext cx="463792" cy="49471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ja-JP" sz="1100" b="1" dirty="0" smtClean="0">
                <a:solidFill>
                  <a:srgbClr val="0070C0"/>
                </a:solidFill>
              </a:rPr>
              <a:t>DOWN</a:t>
            </a:r>
            <a:endParaRPr kumimoji="1" lang="ja-JP" altLang="en-US" sz="1100" b="1" dirty="0">
              <a:solidFill>
                <a:srgbClr val="0070C0"/>
              </a:solidFill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2044463" y="4089973"/>
            <a:ext cx="463792" cy="49471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ja-JP" sz="1100" b="1" dirty="0" smtClean="0">
                <a:solidFill>
                  <a:srgbClr val="0070C0"/>
                </a:solidFill>
              </a:rPr>
              <a:t>ALL</a:t>
            </a:r>
            <a:endParaRPr kumimoji="1" lang="ja-JP" altLang="en-US" sz="1100" b="1" dirty="0">
              <a:solidFill>
                <a:srgbClr val="0070C0"/>
              </a:solidFill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2822865" y="3330216"/>
            <a:ext cx="463792" cy="1236778"/>
          </a:xfrm>
          <a:prstGeom prst="round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ja-JP" sz="1100" b="1" dirty="0" smtClean="0">
                <a:solidFill>
                  <a:srgbClr val="FF0000"/>
                </a:solidFill>
              </a:rPr>
              <a:t>STOP</a:t>
            </a:r>
            <a:endParaRPr kumimoji="1" lang="ja-JP" altLang="en-US" sz="1100" b="1" dirty="0">
              <a:solidFill>
                <a:srgbClr val="FF0000"/>
              </a:solidFill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2044463" y="1038237"/>
            <a:ext cx="463792" cy="494711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ja-JP" sz="1100" b="1" dirty="0" smtClean="0">
                <a:solidFill>
                  <a:srgbClr val="0070C0"/>
                </a:solidFill>
              </a:rPr>
              <a:t>WALK</a:t>
            </a:r>
            <a:endParaRPr kumimoji="1" lang="ja-JP" altLang="en-US" sz="1100" b="1" dirty="0">
              <a:solidFill>
                <a:srgbClr val="0070C0"/>
              </a:solidFill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2822865" y="1038237"/>
            <a:ext cx="463792" cy="494711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ja-JP" sz="1100" b="1" dirty="0" smtClean="0">
                <a:solidFill>
                  <a:srgbClr val="0070C0"/>
                </a:solidFill>
              </a:rPr>
              <a:t>BACK</a:t>
            </a:r>
            <a:endParaRPr kumimoji="1" lang="ja-JP" altLang="en-US" sz="1100" b="1" dirty="0">
              <a:solidFill>
                <a:srgbClr val="0070C0"/>
              </a:solidFill>
            </a:endParaRP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2822865" y="1791761"/>
            <a:ext cx="463792" cy="49471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>
            <a:defPPr>
              <a:defRPr lang="ja-JP"/>
            </a:defPPr>
            <a:lvl1pPr algn="ctr">
              <a:defRPr sz="1400" b="1">
                <a:solidFill>
                  <a:srgbClr val="0070C0"/>
                </a:solidFill>
              </a:defRPr>
            </a:lvl1pPr>
          </a:lstStyle>
          <a:p>
            <a:r>
              <a:rPr lang="en-US" altLang="ja-JP" sz="1100" dirty="0" smtClean="0"/>
              <a:t>MOVE</a:t>
            </a:r>
            <a:endParaRPr lang="en-US" altLang="ja-JP" sz="1100" dirty="0"/>
          </a:p>
          <a:p>
            <a:r>
              <a:rPr lang="en-US" altLang="ja-JP" sz="1100" dirty="0"/>
              <a:t>0</a:t>
            </a:r>
            <a:endParaRPr lang="ja-JP" altLang="en-US" sz="1100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2822865" y="2557514"/>
            <a:ext cx="463792" cy="49471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>
            <a:defPPr>
              <a:defRPr lang="ja-JP"/>
            </a:defPPr>
            <a:lvl1pPr algn="ctr">
              <a:defRPr sz="1400" b="1">
                <a:solidFill>
                  <a:srgbClr val="0070C0"/>
                </a:solidFill>
              </a:defRPr>
            </a:lvl1pPr>
          </a:lstStyle>
          <a:p>
            <a:r>
              <a:rPr lang="en-US" altLang="ja-JP" sz="1100" smtClean="0"/>
              <a:t>MOVE</a:t>
            </a:r>
            <a:endParaRPr lang="en-US" altLang="ja-JP" sz="1100" dirty="0"/>
          </a:p>
          <a:p>
            <a:r>
              <a:rPr lang="en-US" altLang="ja-JP" sz="1100" dirty="0"/>
              <a:t>100</a:t>
            </a:r>
            <a:endParaRPr lang="ja-JP" altLang="en-US" sz="1100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536304" y="3330216"/>
            <a:ext cx="463792" cy="494711"/>
          </a:xfrm>
          <a:prstGeom prst="round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ja-JP" sz="1100" b="1" dirty="0" smtClean="0">
                <a:solidFill>
                  <a:srgbClr val="FF0000"/>
                </a:solidFill>
              </a:rPr>
              <a:t>INIT</a:t>
            </a:r>
            <a:endParaRPr kumimoji="1" lang="ja-JP" altLang="en-US" sz="1100" b="1" dirty="0">
              <a:solidFill>
                <a:srgbClr val="FF0000"/>
              </a:solidFill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536304" y="4072283"/>
            <a:ext cx="463792" cy="494711"/>
          </a:xfrm>
          <a:prstGeom prst="round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1100" b="1" dirty="0" smtClean="0">
                <a:solidFill>
                  <a:srgbClr val="FF0000"/>
                </a:solidFill>
              </a:rPr>
              <a:t>CLEAR</a:t>
            </a:r>
            <a:endParaRPr kumimoji="1" lang="ja-JP" altLang="en-US" sz="1100" b="1" dirty="0">
              <a:solidFill>
                <a:srgbClr val="FF0000"/>
              </a:solidFill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77909" y="175784"/>
            <a:ext cx="3592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馬六號 リモコン仕様</a:t>
            </a:r>
            <a:endParaRPr kumimoji="1" lang="ja-JP" altLang="en-US" sz="2800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3608131" y="443201"/>
            <a:ext cx="4548631" cy="4529362"/>
            <a:chOff x="3728594" y="104148"/>
            <a:chExt cx="4954838" cy="4933848"/>
          </a:xfrm>
        </p:grpSpPr>
        <p:cxnSp>
          <p:nvCxnSpPr>
            <p:cNvPr id="29" name="直線コネクタ 28"/>
            <p:cNvCxnSpPr/>
            <p:nvPr/>
          </p:nvCxnSpPr>
          <p:spPr>
            <a:xfrm>
              <a:off x="3975767" y="1365036"/>
              <a:ext cx="411884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4" name="テキスト ボックス 1023"/>
            <p:cNvSpPr txBox="1"/>
            <p:nvPr/>
          </p:nvSpPr>
          <p:spPr>
            <a:xfrm>
              <a:off x="3770035" y="104148"/>
              <a:ext cx="4899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 smtClean="0">
                  <a:solidFill>
                    <a:srgbClr val="0070C0"/>
                  </a:solidFill>
                </a:rPr>
                <a:t>シナリオコマンド</a:t>
              </a:r>
              <a:r>
                <a:rPr lang="en-US" altLang="ja-JP" sz="1600" dirty="0" smtClean="0">
                  <a:solidFill>
                    <a:srgbClr val="0070C0"/>
                  </a:solidFill>
                </a:rPr>
                <a:t>(ID</a:t>
              </a:r>
              <a:r>
                <a:rPr lang="ja-JP" altLang="en-US" sz="1600" dirty="0" smtClean="0">
                  <a:solidFill>
                    <a:srgbClr val="0070C0"/>
                  </a:solidFill>
                </a:rPr>
                <a:t>設定不要</a:t>
              </a:r>
              <a:r>
                <a:rPr lang="en-US" altLang="ja-JP" sz="1600" dirty="0" smtClean="0">
                  <a:solidFill>
                    <a:srgbClr val="0070C0"/>
                  </a:solidFill>
                </a:rPr>
                <a:t>/</a:t>
              </a:r>
              <a:r>
                <a:rPr lang="ja-JP" altLang="en-US" sz="1600" dirty="0" smtClean="0">
                  <a:solidFill>
                    <a:srgbClr val="0070C0"/>
                  </a:solidFill>
                </a:rPr>
                <a:t>実行後に</a:t>
              </a:r>
              <a:r>
                <a:rPr lang="en-US" altLang="ja-JP" sz="1600" dirty="0" smtClean="0">
                  <a:solidFill>
                    <a:srgbClr val="0070C0"/>
                  </a:solidFill>
                </a:rPr>
                <a:t>ID</a:t>
              </a:r>
              <a:r>
                <a:rPr lang="ja-JP" altLang="en-US" sz="1600" dirty="0" smtClean="0">
                  <a:solidFill>
                    <a:srgbClr val="0070C0"/>
                  </a:solidFill>
                </a:rPr>
                <a:t>クリア</a:t>
              </a:r>
              <a:r>
                <a:rPr lang="en-US" altLang="ja-JP" sz="1600" dirty="0" smtClean="0">
                  <a:solidFill>
                    <a:srgbClr val="0070C0"/>
                  </a:solidFill>
                </a:rPr>
                <a:t>)</a:t>
              </a:r>
              <a:endParaRPr kumimoji="1" lang="ja-JP" altLang="en-US" sz="1600" dirty="0">
                <a:solidFill>
                  <a:srgbClr val="0070C0"/>
                </a:solidFill>
              </a:endParaRPr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3740636" y="1718609"/>
              <a:ext cx="1321804" cy="32050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>
              <a:defPPr>
                <a:defRPr lang="ja-JP"/>
              </a:defPPr>
              <a:lvl1pPr>
                <a:defRPr sz="1400"/>
              </a:lvl1pPr>
            </a:lstStyle>
            <a:p>
              <a:r>
                <a:rPr lang="en-US" altLang="ja-JP" sz="1200" dirty="0"/>
                <a:t>ID</a:t>
              </a:r>
              <a:r>
                <a:rPr lang="ja-JP" altLang="en-US" sz="1200" dirty="0"/>
                <a:t>設定</a:t>
              </a:r>
              <a:r>
                <a:rPr lang="en-US" altLang="ja-JP" sz="1200" dirty="0"/>
                <a:t>(</a:t>
              </a:r>
              <a:r>
                <a:rPr lang="ja-JP" altLang="en-US" sz="1200" dirty="0"/>
                <a:t>個別</a:t>
              </a:r>
              <a:r>
                <a:rPr lang="en-US" altLang="ja-JP" sz="1200" dirty="0"/>
                <a:t>)</a:t>
              </a:r>
              <a:endParaRPr lang="ja-JP" altLang="en-US" sz="1200" dirty="0"/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3728594" y="3855379"/>
              <a:ext cx="2031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ja-JP"/>
              </a:defPPr>
              <a:lvl1pPr>
                <a:defRPr>
                  <a:solidFill>
                    <a:srgbClr val="0070C0"/>
                  </a:solidFill>
                </a:defRPr>
              </a:lvl1pPr>
            </a:lstStyle>
            <a:p>
              <a:r>
                <a:rPr lang="ja-JP" altLang="en-US" sz="1600" dirty="0"/>
                <a:t>その他コマンド</a:t>
              </a:r>
            </a:p>
          </p:txBody>
        </p:sp>
        <p:sp>
          <p:nvSpPr>
            <p:cNvPr id="80" name="テキスト ボックス 79"/>
            <p:cNvSpPr txBox="1"/>
            <p:nvPr/>
          </p:nvSpPr>
          <p:spPr>
            <a:xfrm>
              <a:off x="3789996" y="4176399"/>
              <a:ext cx="1131922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1200" dirty="0" smtClean="0">
                  <a:solidFill>
                    <a:srgbClr val="FF0000"/>
                  </a:solidFill>
                </a:rPr>
                <a:t>STM</a:t>
              </a:r>
              <a:r>
                <a:rPr kumimoji="1" lang="ja-JP" altLang="en-US" sz="1200" dirty="0" smtClean="0">
                  <a:solidFill>
                    <a:srgbClr val="FF0000"/>
                  </a:solidFill>
                </a:rPr>
                <a:t>の</a:t>
              </a:r>
              <a:r>
                <a:rPr kumimoji="1" lang="en-US" altLang="ja-JP" sz="1200" dirty="0" err="1" smtClean="0">
                  <a:solidFill>
                    <a:srgbClr val="FF0000"/>
                  </a:solidFill>
                </a:rPr>
                <a:t>init</a:t>
              </a:r>
              <a:endParaRPr kumimoji="1" lang="ja-JP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81" name="テキスト ボックス 80"/>
            <p:cNvSpPr txBox="1"/>
            <p:nvPr/>
          </p:nvSpPr>
          <p:spPr>
            <a:xfrm>
              <a:off x="5348245" y="4070872"/>
              <a:ext cx="1657449" cy="474859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>
              <a:defPPr>
                <a:defRPr lang="ja-JP"/>
              </a:defPPr>
              <a:lvl1pPr>
                <a:defRPr sz="1400">
                  <a:solidFill>
                    <a:srgbClr val="FF0000"/>
                  </a:solidFill>
                </a:defRPr>
              </a:lvl1pPr>
            </a:lstStyle>
            <a:p>
              <a:r>
                <a:rPr lang="ja-JP" altLang="en-US" sz="1200" dirty="0"/>
                <a:t>設定されている</a:t>
              </a:r>
              <a:endParaRPr lang="en-US" altLang="ja-JP" sz="1200" dirty="0" smtClean="0"/>
            </a:p>
            <a:p>
              <a:r>
                <a:rPr lang="ja-JP" altLang="en-US" sz="1200" dirty="0" smtClean="0"/>
                <a:t>モーター</a:t>
              </a:r>
              <a:r>
                <a:rPr lang="en-US" altLang="ja-JP" sz="1200" dirty="0" smtClean="0"/>
                <a:t>ID</a:t>
              </a:r>
              <a:r>
                <a:rPr lang="ja-JP" altLang="en-US" sz="1200" dirty="0" smtClean="0"/>
                <a:t>のクリア</a:t>
              </a:r>
              <a:endParaRPr lang="ja-JP" altLang="en-US" sz="1200" dirty="0"/>
            </a:p>
          </p:txBody>
        </p:sp>
        <p:sp>
          <p:nvSpPr>
            <p:cNvPr id="84" name="テキスト ボックス 83"/>
            <p:cNvSpPr txBox="1"/>
            <p:nvPr/>
          </p:nvSpPr>
          <p:spPr>
            <a:xfrm>
              <a:off x="6976369" y="4176399"/>
              <a:ext cx="1162964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altLang="ja-JP" sz="1200" dirty="0" err="1" smtClean="0">
                  <a:solidFill>
                    <a:srgbClr val="FF0000"/>
                  </a:solidFill>
                </a:rPr>
                <a:t>Raspi</a:t>
              </a:r>
              <a:r>
                <a:rPr lang="ja-JP" altLang="en-US" sz="1200" dirty="0" smtClean="0">
                  <a:solidFill>
                    <a:srgbClr val="FF0000"/>
                  </a:solidFill>
                </a:rPr>
                <a:t>の</a:t>
              </a:r>
              <a:r>
                <a:rPr lang="en-US" altLang="ja-JP" sz="1200" dirty="0" smtClean="0">
                  <a:solidFill>
                    <a:srgbClr val="FF0000"/>
                  </a:solidFill>
                </a:rPr>
                <a:t>reboot</a:t>
              </a:r>
              <a:endParaRPr lang="ja-JP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58" name="テキスト ボックス 57"/>
            <p:cNvSpPr txBox="1"/>
            <p:nvPr/>
          </p:nvSpPr>
          <p:spPr>
            <a:xfrm>
              <a:off x="5101109" y="765283"/>
              <a:ext cx="463792" cy="494711"/>
            </a:xfrm>
            <a:prstGeom prst="round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txBody>
            <a:bodyPr wrap="none" rtlCol="0" anchor="ctr">
              <a:noAutofit/>
            </a:bodyPr>
            <a:lstStyle>
              <a:defPPr>
                <a:defRPr lang="ja-JP"/>
              </a:defPPr>
              <a:lvl1pPr algn="ctr">
                <a:defRPr sz="1400" b="1">
                  <a:solidFill>
                    <a:srgbClr val="0070C0"/>
                  </a:solidFill>
                </a:defRPr>
              </a:lvl1pPr>
            </a:lstStyle>
            <a:p>
              <a:r>
                <a:rPr lang="en-US" altLang="ja-JP" sz="1050" dirty="0"/>
                <a:t>RIGHT</a:t>
              </a:r>
              <a:endParaRPr lang="ja-JP" altLang="en-US" sz="1050" dirty="0"/>
            </a:p>
          </p:txBody>
        </p:sp>
        <p:sp>
          <p:nvSpPr>
            <p:cNvPr id="59" name="テキスト ボックス 58"/>
            <p:cNvSpPr txBox="1"/>
            <p:nvPr/>
          </p:nvSpPr>
          <p:spPr>
            <a:xfrm>
              <a:off x="3975767" y="765283"/>
              <a:ext cx="463792" cy="494711"/>
            </a:xfrm>
            <a:prstGeom prst="round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txBody>
            <a:bodyPr wrap="none" rtlCol="0" anchor="ctr">
              <a:noAutofit/>
            </a:bodyPr>
            <a:lstStyle>
              <a:defPPr>
                <a:defRPr lang="ja-JP"/>
              </a:defPPr>
              <a:lvl1pPr algn="ctr">
                <a:defRPr sz="1400" b="1">
                  <a:solidFill>
                    <a:srgbClr val="0070C0"/>
                  </a:solidFill>
                </a:defRPr>
              </a:lvl1pPr>
            </a:lstStyle>
            <a:p>
              <a:r>
                <a:rPr lang="en-US" altLang="ja-JP" sz="1050" dirty="0"/>
                <a:t>LEFT</a:t>
              </a:r>
              <a:endParaRPr lang="ja-JP" altLang="en-US" sz="1050" dirty="0"/>
            </a:p>
          </p:txBody>
        </p:sp>
        <p:sp>
          <p:nvSpPr>
            <p:cNvPr id="60" name="テキスト ボックス 59"/>
            <p:cNvSpPr txBox="1"/>
            <p:nvPr/>
          </p:nvSpPr>
          <p:spPr>
            <a:xfrm>
              <a:off x="6226451" y="765283"/>
              <a:ext cx="463792" cy="494711"/>
            </a:xfrm>
            <a:prstGeom prst="round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ja-JP" sz="1050" b="1" dirty="0" smtClean="0">
                  <a:solidFill>
                    <a:srgbClr val="0070C0"/>
                  </a:solidFill>
                </a:rPr>
                <a:t>WALK</a:t>
              </a:r>
              <a:endParaRPr kumimoji="1" lang="ja-JP" altLang="en-US" sz="1050" b="1" dirty="0">
                <a:solidFill>
                  <a:srgbClr val="0070C0"/>
                </a:solidFill>
              </a:endParaRPr>
            </a:p>
          </p:txBody>
        </p:sp>
        <p:sp>
          <p:nvSpPr>
            <p:cNvPr id="82" name="テキスト ボックス 81"/>
            <p:cNvSpPr txBox="1"/>
            <p:nvPr/>
          </p:nvSpPr>
          <p:spPr>
            <a:xfrm>
              <a:off x="7351793" y="765283"/>
              <a:ext cx="463792" cy="494711"/>
            </a:xfrm>
            <a:prstGeom prst="round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ja-JP" sz="1050" b="1" dirty="0" smtClean="0">
                  <a:solidFill>
                    <a:srgbClr val="0070C0"/>
                  </a:solidFill>
                </a:rPr>
                <a:t>BACK</a:t>
              </a:r>
              <a:endParaRPr kumimoji="1" lang="ja-JP" altLang="en-US" sz="1050" b="1" dirty="0">
                <a:solidFill>
                  <a:srgbClr val="0070C0"/>
                </a:solidFill>
              </a:endParaRPr>
            </a:p>
          </p:txBody>
        </p:sp>
        <p:sp>
          <p:nvSpPr>
            <p:cNvPr id="90" name="テキスト ボックス 89"/>
            <p:cNvSpPr txBox="1"/>
            <p:nvPr/>
          </p:nvSpPr>
          <p:spPr>
            <a:xfrm>
              <a:off x="3755571" y="1349278"/>
              <a:ext cx="4899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 smtClean="0">
                  <a:solidFill>
                    <a:srgbClr val="0070C0"/>
                  </a:solidFill>
                </a:rPr>
                <a:t>モーターコマンド</a:t>
              </a:r>
              <a:r>
                <a:rPr lang="en-US" altLang="ja-JP" sz="1600" dirty="0" smtClean="0">
                  <a:solidFill>
                    <a:srgbClr val="0070C0"/>
                  </a:solidFill>
                </a:rPr>
                <a:t>(ID</a:t>
              </a:r>
              <a:r>
                <a:rPr lang="ja-JP" altLang="en-US" sz="1600" dirty="0" smtClean="0">
                  <a:solidFill>
                    <a:srgbClr val="0070C0"/>
                  </a:solidFill>
                </a:rPr>
                <a:t>設定要</a:t>
              </a:r>
              <a:r>
                <a:rPr lang="en-US" altLang="ja-JP" sz="1600" dirty="0" smtClean="0">
                  <a:solidFill>
                    <a:srgbClr val="0070C0"/>
                  </a:solidFill>
                </a:rPr>
                <a:t>/</a:t>
              </a:r>
              <a:r>
                <a:rPr lang="ja-JP" altLang="en-US" sz="1600" dirty="0" smtClean="0">
                  <a:solidFill>
                    <a:srgbClr val="0070C0"/>
                  </a:solidFill>
                </a:rPr>
                <a:t>実行後</a:t>
              </a:r>
              <a:r>
                <a:rPr lang="ja-JP" altLang="en-US" sz="1600" dirty="0">
                  <a:solidFill>
                    <a:srgbClr val="0070C0"/>
                  </a:solidFill>
                </a:rPr>
                <a:t>も</a:t>
              </a:r>
              <a:r>
                <a:rPr lang="en-US" altLang="ja-JP" sz="1600" dirty="0" smtClean="0">
                  <a:solidFill>
                    <a:srgbClr val="0070C0"/>
                  </a:solidFill>
                </a:rPr>
                <a:t>ID</a:t>
              </a:r>
              <a:r>
                <a:rPr lang="ja-JP" altLang="en-US" sz="1600" dirty="0" smtClean="0">
                  <a:solidFill>
                    <a:srgbClr val="0070C0"/>
                  </a:solidFill>
                </a:rPr>
                <a:t>保持</a:t>
              </a:r>
              <a:r>
                <a:rPr lang="en-US" altLang="ja-JP" sz="1600" dirty="0" smtClean="0">
                  <a:solidFill>
                    <a:srgbClr val="0070C0"/>
                  </a:solidFill>
                </a:rPr>
                <a:t>)</a:t>
              </a:r>
              <a:endParaRPr kumimoji="1" lang="ja-JP" altLang="en-US" sz="1600" dirty="0">
                <a:solidFill>
                  <a:srgbClr val="0070C0"/>
                </a:solidFill>
              </a:endParaRPr>
            </a:p>
          </p:txBody>
        </p:sp>
        <p:sp>
          <p:nvSpPr>
            <p:cNvPr id="94" name="テキスト ボックス 93"/>
            <p:cNvSpPr txBox="1"/>
            <p:nvPr/>
          </p:nvSpPr>
          <p:spPr>
            <a:xfrm>
              <a:off x="7927649" y="2042221"/>
              <a:ext cx="463792" cy="494711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ja-JP" sz="1050" b="1" dirty="0" smtClean="0">
                  <a:solidFill>
                    <a:srgbClr val="0070C0"/>
                  </a:solidFill>
                </a:rPr>
                <a:t>ALL</a:t>
              </a:r>
              <a:endParaRPr kumimoji="1" lang="ja-JP" altLang="en-US" sz="1050" b="1" dirty="0">
                <a:solidFill>
                  <a:srgbClr val="0070C0"/>
                </a:solidFill>
              </a:endParaRPr>
            </a:p>
          </p:txBody>
        </p:sp>
        <p:grpSp>
          <p:nvGrpSpPr>
            <p:cNvPr id="3" name="グループ化 2"/>
            <p:cNvGrpSpPr/>
            <p:nvPr/>
          </p:nvGrpSpPr>
          <p:grpSpPr>
            <a:xfrm>
              <a:off x="3975767" y="2042222"/>
              <a:ext cx="3384341" cy="494711"/>
              <a:chOff x="3984569" y="2042222"/>
              <a:chExt cx="3384341" cy="494711"/>
            </a:xfrm>
          </p:grpSpPr>
          <p:sp>
            <p:nvSpPr>
              <p:cNvPr id="91" name="テキスト ボックス 90"/>
              <p:cNvSpPr txBox="1"/>
              <p:nvPr/>
            </p:nvSpPr>
            <p:spPr>
              <a:xfrm>
                <a:off x="5736899" y="2042222"/>
                <a:ext cx="463792" cy="494711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altLang="ja-JP" sz="1200" b="1" dirty="0" smtClean="0">
                    <a:solidFill>
                      <a:srgbClr val="0070C0"/>
                    </a:solidFill>
                  </a:rPr>
                  <a:t>“5”</a:t>
                </a:r>
                <a:endParaRPr kumimoji="1" lang="ja-JP" altLang="en-US" sz="12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92" name="テキスト ボックス 91"/>
              <p:cNvSpPr txBox="1"/>
              <p:nvPr/>
            </p:nvSpPr>
            <p:spPr>
              <a:xfrm>
                <a:off x="6321009" y="2042222"/>
                <a:ext cx="463792" cy="494711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altLang="ja-JP" sz="1200" b="1" dirty="0" smtClean="0">
                    <a:solidFill>
                      <a:srgbClr val="0070C0"/>
                    </a:solidFill>
                  </a:rPr>
                  <a:t>“6”</a:t>
                </a:r>
                <a:endParaRPr kumimoji="1" lang="ja-JP" altLang="en-US" sz="12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93" name="テキスト ボックス 92"/>
              <p:cNvSpPr txBox="1"/>
              <p:nvPr/>
            </p:nvSpPr>
            <p:spPr>
              <a:xfrm>
                <a:off x="6905118" y="2042222"/>
                <a:ext cx="463792" cy="494711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altLang="ja-JP" sz="1200" b="1" dirty="0" smtClean="0">
                    <a:solidFill>
                      <a:srgbClr val="0070C0"/>
                    </a:solidFill>
                  </a:rPr>
                  <a:t>“7”</a:t>
                </a:r>
                <a:endParaRPr kumimoji="1" lang="ja-JP" altLang="en-US" sz="12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95" name="テキスト ボックス 94"/>
              <p:cNvSpPr txBox="1"/>
              <p:nvPr/>
            </p:nvSpPr>
            <p:spPr>
              <a:xfrm>
                <a:off x="3984569" y="2042222"/>
                <a:ext cx="463792" cy="494711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altLang="ja-JP" sz="1200" b="1" dirty="0" smtClean="0">
                    <a:solidFill>
                      <a:srgbClr val="0070C0"/>
                    </a:solidFill>
                  </a:rPr>
                  <a:t>“2”</a:t>
                </a:r>
                <a:endParaRPr kumimoji="1" lang="ja-JP" altLang="en-US" sz="12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96" name="テキスト ボックス 95"/>
              <p:cNvSpPr txBox="1"/>
              <p:nvPr/>
            </p:nvSpPr>
            <p:spPr>
              <a:xfrm>
                <a:off x="4568679" y="2042222"/>
                <a:ext cx="463792" cy="494711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kumimoji="1" lang="en-US" altLang="ja-JP" sz="1200" b="1" dirty="0" smtClean="0">
                    <a:solidFill>
                      <a:srgbClr val="0070C0"/>
                    </a:solidFill>
                  </a:rPr>
                  <a:t>“3”</a:t>
                </a:r>
                <a:endParaRPr kumimoji="1" lang="ja-JP" altLang="en-US" sz="12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97" name="テキスト ボックス 96"/>
              <p:cNvSpPr txBox="1"/>
              <p:nvPr/>
            </p:nvSpPr>
            <p:spPr>
              <a:xfrm>
                <a:off x="5152789" y="2042222"/>
                <a:ext cx="463792" cy="494711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kumimoji="1" lang="en-US" altLang="ja-JP" sz="1200" b="1" dirty="0" smtClean="0">
                    <a:solidFill>
                      <a:srgbClr val="0070C0"/>
                    </a:solidFill>
                  </a:rPr>
                  <a:t>“4”</a:t>
                </a:r>
                <a:endParaRPr kumimoji="1" lang="ja-JP" altLang="en-US" sz="1200" b="1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98" name="テキスト ボックス 97"/>
            <p:cNvSpPr txBox="1"/>
            <p:nvPr/>
          </p:nvSpPr>
          <p:spPr>
            <a:xfrm>
              <a:off x="7609480" y="1724809"/>
              <a:ext cx="1059706" cy="31430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>
              <a:defPPr>
                <a:defRPr lang="ja-JP"/>
              </a:defPPr>
              <a:lvl1pPr>
                <a:defRPr sz="1400"/>
              </a:lvl1pPr>
            </a:lstStyle>
            <a:p>
              <a:r>
                <a:rPr lang="en-US" altLang="ja-JP" sz="1200" dirty="0"/>
                <a:t>ID</a:t>
              </a:r>
              <a:r>
                <a:rPr lang="ja-JP" altLang="en-US" sz="1200" dirty="0"/>
                <a:t>設定</a:t>
              </a:r>
              <a:r>
                <a:rPr lang="en-US" altLang="ja-JP" sz="1200" dirty="0"/>
                <a:t>(</a:t>
              </a:r>
              <a:r>
                <a:rPr lang="ja-JP" altLang="en-US" sz="1200" dirty="0"/>
                <a:t>全て</a:t>
              </a:r>
              <a:r>
                <a:rPr lang="en-US" altLang="ja-JP" sz="1200" dirty="0"/>
                <a:t>)</a:t>
              </a:r>
              <a:endParaRPr lang="ja-JP" altLang="en-US" sz="1200" dirty="0"/>
            </a:p>
          </p:txBody>
        </p:sp>
        <p:sp>
          <p:nvSpPr>
            <p:cNvPr id="99" name="テキスト ボックス 98"/>
            <p:cNvSpPr txBox="1"/>
            <p:nvPr/>
          </p:nvSpPr>
          <p:spPr>
            <a:xfrm>
              <a:off x="3975767" y="2923273"/>
              <a:ext cx="463792" cy="494711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ja-JP" sz="1050" b="1" dirty="0" smtClean="0">
                  <a:solidFill>
                    <a:srgbClr val="0070C0"/>
                  </a:solidFill>
                </a:rPr>
                <a:t>UP</a:t>
              </a:r>
              <a:endParaRPr kumimoji="1" lang="ja-JP" altLang="en-US" sz="1050" b="1" dirty="0">
                <a:solidFill>
                  <a:srgbClr val="0070C0"/>
                </a:solidFill>
              </a:endParaRPr>
            </a:p>
          </p:txBody>
        </p:sp>
        <p:sp>
          <p:nvSpPr>
            <p:cNvPr id="100" name="テキスト ボックス 99"/>
            <p:cNvSpPr txBox="1"/>
            <p:nvPr/>
          </p:nvSpPr>
          <p:spPr>
            <a:xfrm>
              <a:off x="5116349" y="2923273"/>
              <a:ext cx="463792" cy="494711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ja-JP" sz="1050" b="1" dirty="0" smtClean="0">
                  <a:solidFill>
                    <a:srgbClr val="0070C0"/>
                  </a:solidFill>
                </a:rPr>
                <a:t>DOWN</a:t>
              </a:r>
              <a:endParaRPr kumimoji="1" lang="ja-JP" altLang="en-US" sz="1050" b="1" dirty="0">
                <a:solidFill>
                  <a:srgbClr val="0070C0"/>
                </a:solidFill>
              </a:endParaRPr>
            </a:p>
          </p:txBody>
        </p:sp>
        <p:sp>
          <p:nvSpPr>
            <p:cNvPr id="101" name="テキスト ボックス 100"/>
            <p:cNvSpPr txBox="1"/>
            <p:nvPr/>
          </p:nvSpPr>
          <p:spPr>
            <a:xfrm>
              <a:off x="6241691" y="2923273"/>
              <a:ext cx="463792" cy="494711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txBody>
            <a:bodyPr wrap="none" rtlCol="0" anchor="ctr">
              <a:noAutofit/>
            </a:bodyPr>
            <a:lstStyle>
              <a:defPPr>
                <a:defRPr lang="ja-JP"/>
              </a:defPPr>
              <a:lvl1pPr algn="ctr">
                <a:defRPr sz="1400" b="1">
                  <a:solidFill>
                    <a:srgbClr val="0070C0"/>
                  </a:solidFill>
                </a:defRPr>
              </a:lvl1pPr>
            </a:lstStyle>
            <a:p>
              <a:r>
                <a:rPr lang="en-US" altLang="ja-JP" sz="1050" dirty="0" smtClean="0"/>
                <a:t>MOVE</a:t>
              </a:r>
              <a:endParaRPr lang="en-US" altLang="ja-JP" sz="1050" dirty="0"/>
            </a:p>
            <a:p>
              <a:r>
                <a:rPr lang="en-US" altLang="ja-JP" sz="1050" dirty="0"/>
                <a:t>0</a:t>
              </a:r>
              <a:endParaRPr lang="ja-JP" altLang="en-US" sz="1050" dirty="0"/>
            </a:p>
          </p:txBody>
        </p:sp>
        <p:sp>
          <p:nvSpPr>
            <p:cNvPr id="102" name="テキスト ボックス 101"/>
            <p:cNvSpPr txBox="1"/>
            <p:nvPr/>
          </p:nvSpPr>
          <p:spPr>
            <a:xfrm>
              <a:off x="7367033" y="2923273"/>
              <a:ext cx="463792" cy="494711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txBody>
            <a:bodyPr wrap="none" rtlCol="0" anchor="ctr">
              <a:noAutofit/>
            </a:bodyPr>
            <a:lstStyle>
              <a:defPPr>
                <a:defRPr lang="ja-JP"/>
              </a:defPPr>
              <a:lvl1pPr algn="ctr">
                <a:defRPr sz="1400" b="1">
                  <a:solidFill>
                    <a:srgbClr val="0070C0"/>
                  </a:solidFill>
                </a:defRPr>
              </a:lvl1pPr>
            </a:lstStyle>
            <a:p>
              <a:r>
                <a:rPr lang="en-US" altLang="ja-JP" sz="1050" smtClean="0"/>
                <a:t>MOVE</a:t>
              </a:r>
              <a:endParaRPr lang="en-US" altLang="ja-JP" sz="1050" dirty="0"/>
            </a:p>
            <a:p>
              <a:r>
                <a:rPr lang="en-US" altLang="ja-JP" sz="1050" dirty="0"/>
                <a:t>100</a:t>
              </a:r>
              <a:endParaRPr lang="ja-JP" altLang="en-US" sz="1050" dirty="0"/>
            </a:p>
          </p:txBody>
        </p:sp>
        <p:cxnSp>
          <p:nvCxnSpPr>
            <p:cNvPr id="103" name="直線コネクタ 102"/>
            <p:cNvCxnSpPr/>
            <p:nvPr/>
          </p:nvCxnSpPr>
          <p:spPr>
            <a:xfrm>
              <a:off x="3886615" y="3855379"/>
              <a:ext cx="411884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テキスト ボックス 103"/>
            <p:cNvSpPr txBox="1"/>
            <p:nvPr/>
          </p:nvSpPr>
          <p:spPr>
            <a:xfrm>
              <a:off x="3834708" y="2602595"/>
              <a:ext cx="510388" cy="2520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>
              <a:defPPr>
                <a:defRPr lang="ja-JP"/>
              </a:defPPr>
            </a:lstStyle>
            <a:p>
              <a:r>
                <a:rPr lang="en-US" altLang="ja-JP" sz="1200" dirty="0" smtClean="0"/>
                <a:t>UP</a:t>
              </a:r>
              <a:endParaRPr lang="en-US" altLang="ja-JP" sz="1200" dirty="0"/>
            </a:p>
          </p:txBody>
        </p:sp>
        <p:sp>
          <p:nvSpPr>
            <p:cNvPr id="105" name="テキスト ボックス 104"/>
            <p:cNvSpPr txBox="1"/>
            <p:nvPr/>
          </p:nvSpPr>
          <p:spPr>
            <a:xfrm>
              <a:off x="4934687" y="2602595"/>
              <a:ext cx="685861" cy="2520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>
              <a:defPPr>
                <a:defRPr lang="ja-JP"/>
              </a:defPPr>
            </a:lstStyle>
            <a:p>
              <a:r>
                <a:rPr lang="en-US" altLang="ja-JP" sz="1200" dirty="0" smtClean="0"/>
                <a:t>DOWN</a:t>
              </a:r>
              <a:endParaRPr lang="en-US" altLang="ja-JP" sz="1200" dirty="0"/>
            </a:p>
          </p:txBody>
        </p:sp>
        <p:sp>
          <p:nvSpPr>
            <p:cNvPr id="106" name="テキスト ボックス 105"/>
            <p:cNvSpPr txBox="1"/>
            <p:nvPr/>
          </p:nvSpPr>
          <p:spPr>
            <a:xfrm>
              <a:off x="6096674" y="2602595"/>
              <a:ext cx="839246" cy="2520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>
              <a:defPPr>
                <a:defRPr lang="ja-JP"/>
              </a:defPPr>
            </a:lstStyle>
            <a:p>
              <a:r>
                <a:rPr lang="en-US" altLang="ja-JP" sz="1200" dirty="0" smtClean="0"/>
                <a:t>0</a:t>
              </a:r>
              <a:r>
                <a:rPr lang="ja-JP" altLang="en-US" sz="1200" dirty="0"/>
                <a:t>に</a:t>
              </a:r>
              <a:r>
                <a:rPr lang="ja-JP" altLang="en-US" sz="1200" dirty="0" smtClean="0"/>
                <a:t>移動</a:t>
              </a:r>
              <a:endParaRPr lang="en-US" altLang="ja-JP" sz="1200" dirty="0" smtClean="0"/>
            </a:p>
          </p:txBody>
        </p:sp>
        <p:sp>
          <p:nvSpPr>
            <p:cNvPr id="107" name="テキスト ボックス 106"/>
            <p:cNvSpPr txBox="1"/>
            <p:nvPr/>
          </p:nvSpPr>
          <p:spPr>
            <a:xfrm>
              <a:off x="7241892" y="2602595"/>
              <a:ext cx="714074" cy="2520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>
              <a:defPPr>
                <a:defRPr lang="ja-JP"/>
              </a:defPPr>
            </a:lstStyle>
            <a:p>
              <a:r>
                <a:rPr lang="en-US" altLang="ja-JP" sz="1200" dirty="0" smtClean="0"/>
                <a:t>100</a:t>
              </a:r>
              <a:r>
                <a:rPr lang="ja-JP" altLang="en-US" sz="1200" dirty="0" smtClean="0"/>
                <a:t>に移動</a:t>
              </a:r>
              <a:endParaRPr lang="en-US" altLang="ja-JP" sz="1200" dirty="0" smtClean="0"/>
            </a:p>
          </p:txBody>
        </p:sp>
        <p:sp>
          <p:nvSpPr>
            <p:cNvPr id="109" name="テキスト ボックス 108"/>
            <p:cNvSpPr txBox="1"/>
            <p:nvPr/>
          </p:nvSpPr>
          <p:spPr>
            <a:xfrm>
              <a:off x="3886615" y="468881"/>
              <a:ext cx="10207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 smtClean="0"/>
                <a:t>left (bb)</a:t>
              </a:r>
            </a:p>
          </p:txBody>
        </p:sp>
        <p:sp>
          <p:nvSpPr>
            <p:cNvPr id="110" name="テキスト ボックス 109"/>
            <p:cNvSpPr txBox="1"/>
            <p:nvPr/>
          </p:nvSpPr>
          <p:spPr>
            <a:xfrm>
              <a:off x="4986595" y="452274"/>
              <a:ext cx="11619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 smtClean="0"/>
                <a:t>right </a:t>
              </a:r>
              <a:r>
                <a:rPr lang="en-US" altLang="ja-JP" sz="1200" dirty="0" smtClean="0"/>
                <a:t>(aa)</a:t>
              </a:r>
              <a:endParaRPr lang="en-US" altLang="ja-JP" sz="1200" dirty="0" smtClean="0"/>
            </a:p>
          </p:txBody>
        </p:sp>
        <p:sp>
          <p:nvSpPr>
            <p:cNvPr id="111" name="テキスト ボックス 110"/>
            <p:cNvSpPr txBox="1"/>
            <p:nvPr/>
          </p:nvSpPr>
          <p:spPr>
            <a:xfrm>
              <a:off x="6148581" y="452831"/>
              <a:ext cx="714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200" dirty="0"/>
                <a:t>前進</a:t>
              </a:r>
              <a:endParaRPr lang="en-US" altLang="ja-JP" sz="1200" dirty="0" smtClean="0"/>
            </a:p>
          </p:txBody>
        </p:sp>
        <p:sp>
          <p:nvSpPr>
            <p:cNvPr id="112" name="テキスト ボックス 111"/>
            <p:cNvSpPr txBox="1"/>
            <p:nvPr/>
          </p:nvSpPr>
          <p:spPr>
            <a:xfrm>
              <a:off x="7293799" y="452831"/>
              <a:ext cx="714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200" dirty="0" smtClean="0"/>
                <a:t>後進</a:t>
              </a:r>
              <a:endParaRPr lang="en-US" altLang="ja-JP" sz="1200" dirty="0" smtClean="0"/>
            </a:p>
          </p:txBody>
        </p:sp>
        <p:sp>
          <p:nvSpPr>
            <p:cNvPr id="113" name="テキスト ボックス 112"/>
            <p:cNvSpPr txBox="1"/>
            <p:nvPr/>
          </p:nvSpPr>
          <p:spPr>
            <a:xfrm>
              <a:off x="3975767" y="4543285"/>
              <a:ext cx="463792" cy="494711"/>
            </a:xfrm>
            <a:prstGeom prst="round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ja-JP" sz="1050" b="1" dirty="0" smtClean="0">
                  <a:solidFill>
                    <a:srgbClr val="FF0000"/>
                  </a:solidFill>
                </a:rPr>
                <a:t>INIT</a:t>
              </a:r>
              <a:endParaRPr kumimoji="1" lang="ja-JP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114" name="テキスト ボックス 113"/>
            <p:cNvSpPr txBox="1"/>
            <p:nvPr/>
          </p:nvSpPr>
          <p:spPr>
            <a:xfrm>
              <a:off x="5558882" y="4543285"/>
              <a:ext cx="463792" cy="494711"/>
            </a:xfrm>
            <a:prstGeom prst="round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ja-JP" sz="1050" b="1" dirty="0" smtClean="0">
                  <a:solidFill>
                    <a:srgbClr val="FF0000"/>
                  </a:solidFill>
                </a:rPr>
                <a:t>CLEAR</a:t>
              </a:r>
              <a:endParaRPr kumimoji="1" lang="ja-JP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115" name="テキスト ボックス 114"/>
            <p:cNvSpPr txBox="1"/>
            <p:nvPr/>
          </p:nvSpPr>
          <p:spPr>
            <a:xfrm>
              <a:off x="7141998" y="4549209"/>
              <a:ext cx="463792" cy="488787"/>
            </a:xfrm>
            <a:prstGeom prst="round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ja-JP" sz="1050" b="1" dirty="0" smtClean="0">
                  <a:solidFill>
                    <a:srgbClr val="FF0000"/>
                  </a:solidFill>
                </a:rPr>
                <a:t>STOP</a:t>
              </a:r>
              <a:endParaRPr kumimoji="1" lang="ja-JP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116" name="テキスト ボックス 115"/>
            <p:cNvSpPr txBox="1"/>
            <p:nvPr/>
          </p:nvSpPr>
          <p:spPr>
            <a:xfrm>
              <a:off x="3784282" y="3438276"/>
              <a:ext cx="48991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 smtClean="0">
                  <a:solidFill>
                    <a:srgbClr val="0070C0"/>
                  </a:solidFill>
                </a:rPr>
                <a:t>※</a:t>
              </a:r>
              <a:r>
                <a:rPr kumimoji="1" lang="ja-JP" altLang="en-US" sz="1400" dirty="0" smtClean="0">
                  <a:solidFill>
                    <a:srgbClr val="0070C0"/>
                  </a:solidFill>
                </a:rPr>
                <a:t> 上段で</a:t>
              </a:r>
              <a:r>
                <a:rPr kumimoji="1" lang="en-US" altLang="ja-JP" sz="1400" dirty="0" smtClean="0">
                  <a:solidFill>
                    <a:srgbClr val="0070C0"/>
                  </a:solidFill>
                </a:rPr>
                <a:t>ID</a:t>
              </a:r>
              <a:r>
                <a:rPr kumimoji="1" lang="ja-JP" altLang="en-US" sz="1400" dirty="0" smtClean="0">
                  <a:solidFill>
                    <a:srgbClr val="0070C0"/>
                  </a:solidFill>
                </a:rPr>
                <a:t>を設定後に下段のコマンドを実行</a:t>
              </a:r>
              <a:endParaRPr kumimoji="1" lang="ja-JP" altLang="en-US" sz="1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5" name="テキスト ボックス 4"/>
          <p:cNvSpPr txBox="1"/>
          <p:nvPr/>
        </p:nvSpPr>
        <p:spPr>
          <a:xfrm>
            <a:off x="7593128" y="81251"/>
            <a:ext cx="1300356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2019/07/29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532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テキスト ボックス 55"/>
          <p:cNvSpPr txBox="1"/>
          <p:nvPr/>
        </p:nvSpPr>
        <p:spPr>
          <a:xfrm>
            <a:off x="177909" y="175784"/>
            <a:ext cx="3592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馬六號 リモコン利用例</a:t>
            </a:r>
            <a:endParaRPr kumimoji="1" lang="ja-JP" altLang="en-US" sz="2800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4467520" y="4064987"/>
            <a:ext cx="463792" cy="494711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ja-JP" sz="1100" b="1" dirty="0" smtClean="0">
                <a:solidFill>
                  <a:srgbClr val="0070C0"/>
                </a:solidFill>
              </a:rPr>
              <a:t>WALK</a:t>
            </a:r>
            <a:endParaRPr kumimoji="1" lang="ja-JP" altLang="en-US" sz="1100" b="1" dirty="0">
              <a:solidFill>
                <a:srgbClr val="0070C0"/>
              </a:solidFill>
            </a:endParaRP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4467520" y="2998004"/>
            <a:ext cx="463792" cy="49471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ja-JP" sz="1100" b="1" dirty="0" smtClean="0">
                <a:solidFill>
                  <a:srgbClr val="0070C0"/>
                </a:solidFill>
              </a:rPr>
              <a:t>ALL</a:t>
            </a:r>
            <a:endParaRPr kumimoji="1" lang="ja-JP" altLang="en-US" sz="1100" b="1" dirty="0">
              <a:solidFill>
                <a:srgbClr val="0070C0"/>
              </a:solidFill>
            </a:endParaRPr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6371676" y="2998005"/>
            <a:ext cx="463792" cy="49471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>
            <a:defPPr>
              <a:defRPr lang="ja-JP"/>
            </a:defPPr>
            <a:lvl1pPr algn="ctr">
              <a:defRPr sz="1400" b="1">
                <a:solidFill>
                  <a:srgbClr val="0070C0"/>
                </a:solidFill>
              </a:defRPr>
            </a:lvl1pPr>
          </a:lstStyle>
          <a:p>
            <a:r>
              <a:rPr lang="en-US" altLang="ja-JP" sz="1100" dirty="0" smtClean="0"/>
              <a:t>MOVE</a:t>
            </a:r>
            <a:endParaRPr lang="en-US" altLang="ja-JP" sz="1100" dirty="0"/>
          </a:p>
          <a:p>
            <a:r>
              <a:rPr lang="en-US" altLang="ja-JP" sz="1100" dirty="0"/>
              <a:t>0</a:t>
            </a:r>
            <a:endParaRPr lang="ja-JP" altLang="en-US" sz="1100" dirty="0"/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4467520" y="1975419"/>
            <a:ext cx="463792" cy="494711"/>
          </a:xfrm>
          <a:prstGeom prst="round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ja-JP" sz="1100" b="1" dirty="0" smtClean="0">
                <a:solidFill>
                  <a:srgbClr val="FF0000"/>
                </a:solidFill>
              </a:rPr>
              <a:t>INIT</a:t>
            </a:r>
            <a:endParaRPr kumimoji="1" lang="ja-JP" altLang="en-US" sz="1100" b="1" dirty="0">
              <a:solidFill>
                <a:srgbClr val="FF0000"/>
              </a:solidFill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172039" y="948599"/>
            <a:ext cx="37141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① </a:t>
            </a:r>
            <a:r>
              <a:rPr lang="en-US" altLang="ja-JP" sz="1400" dirty="0" smtClean="0"/>
              <a:t>raspberry pi </a:t>
            </a:r>
            <a:r>
              <a:rPr lang="ja-JP" altLang="en-US" sz="1400" dirty="0" smtClean="0"/>
              <a:t>起動 </a:t>
            </a:r>
            <a:endParaRPr lang="en-US" altLang="ja-JP" sz="1400" dirty="0" smtClean="0"/>
          </a:p>
          <a:p>
            <a:r>
              <a:rPr lang="en-US" altLang="ja-JP" sz="1400" dirty="0"/>
              <a:t> </a:t>
            </a:r>
            <a:r>
              <a:rPr lang="en-US" altLang="ja-JP" sz="1400" dirty="0" smtClean="0"/>
              <a:t>    </a:t>
            </a:r>
            <a:r>
              <a:rPr lang="ja-JP" altLang="en-US" sz="1400" dirty="0" smtClean="0"/>
              <a:t>電源を入れて起動後</a:t>
            </a:r>
            <a:r>
              <a:rPr lang="en-US" altLang="ja-JP" sz="1400" dirty="0" smtClean="0"/>
              <a:t>30</a:t>
            </a:r>
            <a:r>
              <a:rPr lang="ja-JP" altLang="en-US" sz="1400" dirty="0" smtClean="0"/>
              <a:t>秒くらい待つと</a:t>
            </a:r>
            <a:endParaRPr lang="en-US" altLang="ja-JP" sz="1400" dirty="0" smtClean="0"/>
          </a:p>
          <a:p>
            <a:r>
              <a:rPr lang="ja-JP" altLang="en-US" sz="1400" dirty="0"/>
              <a:t> </a:t>
            </a:r>
            <a:r>
              <a:rPr lang="ja-JP" altLang="en-US" sz="1400" dirty="0" smtClean="0"/>
              <a:t>    コマンド受付</a:t>
            </a:r>
            <a:r>
              <a:rPr lang="en-US" altLang="ja-JP" sz="1400" dirty="0" smtClean="0"/>
              <a:t>(menu.py)</a:t>
            </a:r>
            <a:r>
              <a:rPr lang="ja-JP" altLang="en-US" sz="1400" dirty="0" smtClean="0"/>
              <a:t> 可能になる</a:t>
            </a:r>
            <a:endParaRPr kumimoji="1" lang="ja-JP" altLang="en-US" sz="1400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177909" y="1805760"/>
            <a:ext cx="3355866" cy="97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1400"/>
            </a:lvl1pPr>
          </a:lstStyle>
          <a:p>
            <a:r>
              <a:rPr lang="ja-JP" altLang="en-US" dirty="0"/>
              <a:t>② </a:t>
            </a:r>
            <a:r>
              <a:rPr lang="en-US" altLang="ja-JP" dirty="0" err="1"/>
              <a:t>init</a:t>
            </a:r>
            <a:endParaRPr lang="en-US" altLang="ja-JP" dirty="0"/>
          </a:p>
          <a:p>
            <a:r>
              <a:rPr lang="ja-JP" altLang="en-US" dirty="0"/>
              <a:t>     </a:t>
            </a:r>
            <a:r>
              <a:rPr lang="en-US" altLang="ja-JP" dirty="0" err="1"/>
              <a:t>stm</a:t>
            </a:r>
            <a:r>
              <a:rPr lang="ja-JP" altLang="en-US" dirty="0"/>
              <a:t>の</a:t>
            </a:r>
            <a:r>
              <a:rPr lang="en-US" altLang="ja-JP" dirty="0" err="1"/>
              <a:t>init</a:t>
            </a:r>
            <a:r>
              <a:rPr lang="ja-JP" altLang="en-US" dirty="0"/>
              <a:t>コマンドを実行する。</a:t>
            </a:r>
            <a:endParaRPr lang="en-US" altLang="ja-JP" dirty="0"/>
          </a:p>
          <a:p>
            <a:r>
              <a:rPr lang="ja-JP" altLang="en-US" dirty="0"/>
              <a:t>     一度全部の足が縮んで</a:t>
            </a:r>
            <a:r>
              <a:rPr lang="ja-JP" altLang="en-US" dirty="0" smtClean="0"/>
              <a:t>、 </a:t>
            </a:r>
            <a:r>
              <a:rPr lang="ja-JP" altLang="en-US" dirty="0"/>
              <a:t>しばらくする</a:t>
            </a:r>
            <a:r>
              <a:rPr lang="ja-JP" altLang="en-US" dirty="0" smtClean="0"/>
              <a:t>と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     全部の足が伸びる</a:t>
            </a:r>
            <a:r>
              <a:rPr lang="en-US" altLang="ja-JP" dirty="0"/>
              <a:t>(</a:t>
            </a:r>
            <a:r>
              <a:rPr lang="en-US" altLang="ja-JP" dirty="0" smtClean="0"/>
              <a:t>10</a:t>
            </a:r>
            <a:r>
              <a:rPr lang="ja-JP" altLang="en-US" dirty="0" smtClean="0"/>
              <a:t>秒程度</a:t>
            </a:r>
            <a:r>
              <a:rPr lang="en-US" altLang="ja-JP" dirty="0" smtClean="0"/>
              <a:t>)</a:t>
            </a:r>
            <a:endParaRPr lang="ja-JP" altLang="en-US" dirty="0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172039" y="2847118"/>
            <a:ext cx="32283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1400"/>
            </a:lvl1pPr>
          </a:lstStyle>
          <a:p>
            <a:r>
              <a:rPr lang="ja-JP" altLang="en-US" dirty="0"/>
              <a:t>③ 足の位置を</a:t>
            </a:r>
            <a:r>
              <a:rPr lang="en-US" altLang="ja-JP" dirty="0"/>
              <a:t>0</a:t>
            </a:r>
            <a:r>
              <a:rPr lang="ja-JP" altLang="en-US" dirty="0"/>
              <a:t>に移動させる</a:t>
            </a:r>
            <a:endParaRPr lang="en-US" altLang="ja-JP" dirty="0"/>
          </a:p>
          <a:p>
            <a:r>
              <a:rPr lang="en-US" altLang="ja-JP" dirty="0"/>
              <a:t>      </a:t>
            </a:r>
            <a:r>
              <a:rPr lang="ja-JP" altLang="en-US" dirty="0"/>
              <a:t>抱えて足が浮いた状態</a:t>
            </a:r>
            <a:r>
              <a:rPr lang="ja-JP" altLang="en-US" dirty="0" smtClean="0"/>
              <a:t>でコマンドを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      実施</a:t>
            </a:r>
            <a:r>
              <a:rPr lang="ja-JP" altLang="en-US" dirty="0"/>
              <a:t>する</a:t>
            </a:r>
            <a:endParaRPr lang="en-US" altLang="ja-JP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172040" y="3857285"/>
            <a:ext cx="30258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1400"/>
            </a:lvl1pPr>
          </a:lstStyle>
          <a:p>
            <a:r>
              <a:rPr lang="ja-JP" altLang="en-US" dirty="0" smtClean="0"/>
              <a:t>④ 歩行</a:t>
            </a:r>
            <a:endParaRPr lang="en-US" altLang="ja-JP" dirty="0"/>
          </a:p>
          <a:p>
            <a:r>
              <a:rPr lang="en-US" altLang="ja-JP" dirty="0"/>
              <a:t>     </a:t>
            </a:r>
            <a:r>
              <a:rPr lang="ja-JP" altLang="en-US" dirty="0" smtClean="0"/>
              <a:t>足が初期位置に移動した後に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     地面に下ろして、歩行を開始する</a:t>
            </a:r>
            <a:endParaRPr lang="en-US" altLang="ja-JP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172040" y="1789028"/>
            <a:ext cx="859096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/>
          <p:cNvCxnSpPr/>
          <p:nvPr/>
        </p:nvCxnSpPr>
        <p:spPr>
          <a:xfrm>
            <a:off x="172040" y="2780185"/>
            <a:ext cx="859096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/>
          <p:cNvCxnSpPr/>
          <p:nvPr/>
        </p:nvCxnSpPr>
        <p:spPr>
          <a:xfrm>
            <a:off x="172040" y="3771342"/>
            <a:ext cx="859096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正方形/長方形 117"/>
          <p:cNvSpPr/>
          <p:nvPr/>
        </p:nvSpPr>
        <p:spPr>
          <a:xfrm>
            <a:off x="172040" y="797871"/>
            <a:ext cx="8590960" cy="396462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9" name="直線コネクタ 118"/>
          <p:cNvCxnSpPr/>
          <p:nvPr/>
        </p:nvCxnSpPr>
        <p:spPr>
          <a:xfrm flipV="1">
            <a:off x="3676650" y="797872"/>
            <a:ext cx="0" cy="39646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テキスト ボックス 119"/>
          <p:cNvSpPr txBox="1"/>
          <p:nvPr/>
        </p:nvSpPr>
        <p:spPr>
          <a:xfrm>
            <a:off x="3912908" y="948599"/>
            <a:ext cx="48500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現状では、</a:t>
            </a:r>
            <a:r>
              <a:rPr kumimoji="1" lang="en-US" altLang="ja-JP" sz="1400" dirty="0" err="1" smtClean="0"/>
              <a:t>stm</a:t>
            </a:r>
            <a:r>
              <a:rPr kumimoji="1" lang="ja-JP" altLang="en-US" sz="1400" dirty="0" smtClean="0"/>
              <a:t>のポートが有効に</a:t>
            </a:r>
            <a:r>
              <a:rPr lang="ja-JP" altLang="en-US" sz="1400" dirty="0"/>
              <a:t>なる</a:t>
            </a:r>
            <a:r>
              <a:rPr lang="ja-JP" altLang="en-US" sz="1400" dirty="0" smtClean="0"/>
              <a:t>まで何回か繰り返し</a:t>
            </a:r>
            <a:r>
              <a:rPr lang="en-US" altLang="ja-JP" sz="1400" dirty="0" smtClean="0"/>
              <a:t>menu.py</a:t>
            </a:r>
            <a:r>
              <a:rPr lang="ja-JP" altLang="en-US" sz="1400" dirty="0" smtClean="0"/>
              <a:t>を</a:t>
            </a:r>
            <a:r>
              <a:rPr lang="en-US" altLang="ja-JP" sz="1400" dirty="0" smtClean="0"/>
              <a:t>『CTRL+C』</a:t>
            </a:r>
            <a:r>
              <a:rPr lang="ja-JP" altLang="en-US" sz="1400" dirty="0" smtClean="0"/>
              <a:t>もしくは</a:t>
            </a:r>
            <a:r>
              <a:rPr lang="en-US" altLang="ja-JP" sz="1400" dirty="0" smtClean="0"/>
              <a:t>『Q』</a:t>
            </a:r>
            <a:r>
              <a:rPr lang="ja-JP" altLang="en-US" sz="1400" dirty="0" smtClean="0"/>
              <a:t>で止めて、再実行する必要がある</a:t>
            </a:r>
            <a:r>
              <a:rPr lang="en-US" altLang="ja-JP" sz="1400" dirty="0" smtClean="0"/>
              <a:t>(5</a:t>
            </a:r>
            <a:r>
              <a:rPr lang="ja-JP" altLang="en-US" sz="1400" dirty="0" smtClean="0"/>
              <a:t>回程度、再実行</a:t>
            </a:r>
            <a:r>
              <a:rPr lang="en-US" altLang="ja-JP" sz="1400" dirty="0" smtClean="0"/>
              <a:t>)</a:t>
            </a:r>
            <a:endParaRPr kumimoji="1" lang="ja-JP" altLang="en-US" sz="1400" dirty="0"/>
          </a:p>
        </p:txBody>
      </p:sp>
      <p:sp>
        <p:nvSpPr>
          <p:cNvPr id="121" name="テキスト ボックス 120"/>
          <p:cNvSpPr txBox="1"/>
          <p:nvPr/>
        </p:nvSpPr>
        <p:spPr>
          <a:xfrm>
            <a:off x="4931312" y="2068885"/>
            <a:ext cx="1672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を押して</a:t>
            </a:r>
            <a:r>
              <a:rPr kumimoji="1" lang="en-US" altLang="ja-JP" sz="1400" dirty="0" smtClean="0"/>
              <a:t>10</a:t>
            </a:r>
            <a:r>
              <a:rPr kumimoji="1" lang="ja-JP" altLang="en-US" sz="1400" dirty="0" smtClean="0"/>
              <a:t>秒待つ</a:t>
            </a:r>
            <a:endParaRPr kumimoji="1" lang="ja-JP" altLang="en-US" sz="1400" dirty="0"/>
          </a:p>
        </p:txBody>
      </p:sp>
      <p:sp>
        <p:nvSpPr>
          <p:cNvPr id="122" name="テキスト ボックス 121"/>
          <p:cNvSpPr txBox="1"/>
          <p:nvPr/>
        </p:nvSpPr>
        <p:spPr>
          <a:xfrm>
            <a:off x="4921787" y="3069010"/>
            <a:ext cx="945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を押して</a:t>
            </a:r>
            <a:endParaRPr kumimoji="1" lang="ja-JP" altLang="en-US" sz="1400" dirty="0"/>
          </a:p>
        </p:txBody>
      </p:sp>
      <p:sp>
        <p:nvSpPr>
          <p:cNvPr id="123" name="テキスト ボックス 122"/>
          <p:cNvSpPr txBox="1"/>
          <p:nvPr/>
        </p:nvSpPr>
        <p:spPr>
          <a:xfrm>
            <a:off x="6835468" y="3062561"/>
            <a:ext cx="945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を押す</a:t>
            </a:r>
            <a:endParaRPr kumimoji="1" lang="ja-JP" altLang="en-US" sz="1400" dirty="0"/>
          </a:p>
        </p:txBody>
      </p:sp>
      <p:sp>
        <p:nvSpPr>
          <p:cNvPr id="124" name="テキスト ボックス 123"/>
          <p:cNvSpPr txBox="1"/>
          <p:nvPr/>
        </p:nvSpPr>
        <p:spPr>
          <a:xfrm>
            <a:off x="4931312" y="4158453"/>
            <a:ext cx="945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を押す</a:t>
            </a:r>
            <a:endParaRPr kumimoji="1" lang="ja-JP" altLang="en-US" sz="1400" dirty="0"/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7593128" y="81251"/>
            <a:ext cx="1300356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2019/07/29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495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0"/>
          <a:stretch/>
        </p:blipFill>
        <p:spPr bwMode="auto">
          <a:xfrm>
            <a:off x="370735" y="960683"/>
            <a:ext cx="3125054" cy="3833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テキスト ボックス 28"/>
          <p:cNvSpPr txBox="1"/>
          <p:nvPr/>
        </p:nvSpPr>
        <p:spPr>
          <a:xfrm>
            <a:off x="1293858" y="1791761"/>
            <a:ext cx="463792" cy="49471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rgbClr val="0070C0"/>
                </a:solidFill>
              </a:rPr>
              <a:t>“2”</a:t>
            </a:r>
            <a:endParaRPr kumimoji="1" lang="ja-JP" altLang="en-US" sz="1400" b="1" dirty="0">
              <a:solidFill>
                <a:srgbClr val="0070C0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293858" y="2557514"/>
            <a:ext cx="463792" cy="49471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rgbClr val="0070C0"/>
                </a:solidFill>
              </a:rPr>
              <a:t>“3”</a:t>
            </a:r>
            <a:endParaRPr kumimoji="1" lang="ja-JP" altLang="en-US" sz="1400" b="1" dirty="0">
              <a:solidFill>
                <a:srgbClr val="0070C0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293858" y="3330216"/>
            <a:ext cx="463792" cy="49471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rgbClr val="0070C0"/>
                </a:solidFill>
              </a:rPr>
              <a:t>“4”</a:t>
            </a:r>
            <a:endParaRPr kumimoji="1" lang="ja-JP" altLang="en-US" sz="1400" b="1" dirty="0">
              <a:solidFill>
                <a:srgbClr val="0070C0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044463" y="1791761"/>
            <a:ext cx="463792" cy="49471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rgbClr val="0070C0"/>
                </a:solidFill>
              </a:rPr>
              <a:t>“5”</a:t>
            </a:r>
            <a:endParaRPr kumimoji="1" lang="ja-JP" altLang="en-US" sz="1400" b="1" dirty="0">
              <a:solidFill>
                <a:srgbClr val="0070C0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044463" y="2557514"/>
            <a:ext cx="463792" cy="49471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rgbClr val="0070C0"/>
                </a:solidFill>
              </a:rPr>
              <a:t>“6”</a:t>
            </a:r>
            <a:endParaRPr kumimoji="1" lang="ja-JP" altLang="en-US" sz="1400" b="1" dirty="0">
              <a:solidFill>
                <a:srgbClr val="0070C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2044463" y="3330216"/>
            <a:ext cx="463792" cy="49471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rgbClr val="0070C0"/>
                </a:solidFill>
              </a:rPr>
              <a:t>“7”</a:t>
            </a:r>
            <a:endParaRPr kumimoji="1" lang="ja-JP" altLang="en-US" sz="1400" b="1" dirty="0">
              <a:solidFill>
                <a:srgbClr val="0070C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293858" y="1038237"/>
            <a:ext cx="463792" cy="494711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>
            <a:defPPr>
              <a:defRPr lang="ja-JP"/>
            </a:defPPr>
            <a:lvl1pPr algn="ctr">
              <a:defRPr sz="1400" b="1">
                <a:solidFill>
                  <a:srgbClr val="0070C0"/>
                </a:solidFill>
              </a:defRPr>
            </a:lvl1pPr>
          </a:lstStyle>
          <a:p>
            <a:r>
              <a:rPr lang="en-US" altLang="ja-JP" sz="1100" dirty="0"/>
              <a:t>RIGHT</a:t>
            </a:r>
            <a:endParaRPr lang="ja-JP" altLang="en-US" sz="1100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36304" y="1038237"/>
            <a:ext cx="463792" cy="494711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>
            <a:defPPr>
              <a:defRPr lang="ja-JP"/>
            </a:defPPr>
            <a:lvl1pPr algn="ctr">
              <a:defRPr sz="1400" b="1">
                <a:solidFill>
                  <a:srgbClr val="0070C0"/>
                </a:solidFill>
              </a:defRPr>
            </a:lvl1pPr>
          </a:lstStyle>
          <a:p>
            <a:r>
              <a:rPr lang="en-US" altLang="ja-JP" sz="1100" dirty="0"/>
              <a:t>LEFT</a:t>
            </a:r>
            <a:endParaRPr lang="ja-JP" altLang="en-US" sz="1100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536304" y="1791761"/>
            <a:ext cx="463792" cy="49471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ja-JP" sz="1100" b="1" dirty="0" smtClean="0">
                <a:solidFill>
                  <a:srgbClr val="0070C0"/>
                </a:solidFill>
              </a:rPr>
              <a:t>UP</a:t>
            </a:r>
            <a:endParaRPr kumimoji="1" lang="ja-JP" altLang="en-US" sz="1100" b="1" dirty="0">
              <a:solidFill>
                <a:srgbClr val="0070C0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536304" y="2557514"/>
            <a:ext cx="463792" cy="49471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ja-JP" sz="1100" b="1" dirty="0" smtClean="0">
                <a:solidFill>
                  <a:srgbClr val="0070C0"/>
                </a:solidFill>
              </a:rPr>
              <a:t>DOWN</a:t>
            </a:r>
            <a:endParaRPr kumimoji="1" lang="ja-JP" altLang="en-US" sz="1100" b="1" dirty="0">
              <a:solidFill>
                <a:srgbClr val="0070C0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2044463" y="4089973"/>
            <a:ext cx="463792" cy="49471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ja-JP" sz="1100" b="1" dirty="0" smtClean="0">
                <a:solidFill>
                  <a:srgbClr val="0070C0"/>
                </a:solidFill>
              </a:rPr>
              <a:t>ALL</a:t>
            </a:r>
            <a:endParaRPr kumimoji="1" lang="ja-JP" altLang="en-US" sz="1100" b="1" dirty="0">
              <a:solidFill>
                <a:srgbClr val="0070C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822865" y="3330216"/>
            <a:ext cx="463792" cy="1236778"/>
          </a:xfrm>
          <a:prstGeom prst="round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ja-JP" sz="1100" b="1" dirty="0" smtClean="0">
                <a:solidFill>
                  <a:srgbClr val="FF0000"/>
                </a:solidFill>
              </a:rPr>
              <a:t>STOP</a:t>
            </a:r>
            <a:endParaRPr kumimoji="1" lang="ja-JP" altLang="en-US" sz="1100" b="1" dirty="0">
              <a:solidFill>
                <a:srgbClr val="FF0000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044463" y="1038237"/>
            <a:ext cx="463792" cy="494711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ja-JP" sz="1100" b="1" dirty="0" smtClean="0">
                <a:solidFill>
                  <a:srgbClr val="0070C0"/>
                </a:solidFill>
              </a:rPr>
              <a:t>WALK</a:t>
            </a:r>
            <a:endParaRPr kumimoji="1" lang="ja-JP" altLang="en-US" sz="1100" b="1" dirty="0">
              <a:solidFill>
                <a:srgbClr val="0070C0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2822865" y="1038237"/>
            <a:ext cx="463792" cy="494711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ja-JP" sz="1100" b="1" dirty="0" smtClean="0">
                <a:solidFill>
                  <a:srgbClr val="0070C0"/>
                </a:solidFill>
              </a:rPr>
              <a:t>BACK</a:t>
            </a:r>
            <a:endParaRPr kumimoji="1" lang="ja-JP" altLang="en-US" sz="1100" b="1" dirty="0">
              <a:solidFill>
                <a:srgbClr val="0070C0"/>
              </a:solidFill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822865" y="1791761"/>
            <a:ext cx="463792" cy="49471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>
            <a:defPPr>
              <a:defRPr lang="ja-JP"/>
            </a:defPPr>
            <a:lvl1pPr algn="ctr">
              <a:defRPr sz="1400" b="1">
                <a:solidFill>
                  <a:srgbClr val="0070C0"/>
                </a:solidFill>
              </a:defRPr>
            </a:lvl1pPr>
          </a:lstStyle>
          <a:p>
            <a:r>
              <a:rPr lang="en-US" altLang="ja-JP" sz="1100" dirty="0" smtClean="0"/>
              <a:t>MOVE</a:t>
            </a:r>
            <a:endParaRPr lang="en-US" altLang="ja-JP" sz="1100" dirty="0"/>
          </a:p>
          <a:p>
            <a:r>
              <a:rPr lang="en-US" altLang="ja-JP" sz="1100" dirty="0"/>
              <a:t>0</a:t>
            </a:r>
            <a:endParaRPr lang="ja-JP" altLang="en-US" sz="1100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2822865" y="2557514"/>
            <a:ext cx="463792" cy="49471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>
            <a:defPPr>
              <a:defRPr lang="ja-JP"/>
            </a:defPPr>
            <a:lvl1pPr algn="ctr">
              <a:defRPr sz="1400" b="1">
                <a:solidFill>
                  <a:srgbClr val="0070C0"/>
                </a:solidFill>
              </a:defRPr>
            </a:lvl1pPr>
          </a:lstStyle>
          <a:p>
            <a:r>
              <a:rPr lang="en-US" altLang="ja-JP" sz="1100" smtClean="0"/>
              <a:t>MOVE</a:t>
            </a:r>
            <a:endParaRPr lang="en-US" altLang="ja-JP" sz="1100" dirty="0"/>
          </a:p>
          <a:p>
            <a:r>
              <a:rPr lang="en-US" altLang="ja-JP" sz="1100" dirty="0"/>
              <a:t>100</a:t>
            </a:r>
            <a:endParaRPr lang="ja-JP" altLang="en-US" sz="1100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536304" y="3330216"/>
            <a:ext cx="463792" cy="494711"/>
          </a:xfrm>
          <a:prstGeom prst="round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ja-JP" sz="1100" b="1" dirty="0" smtClean="0">
                <a:solidFill>
                  <a:srgbClr val="FF0000"/>
                </a:solidFill>
              </a:rPr>
              <a:t>INIT</a:t>
            </a:r>
            <a:endParaRPr kumimoji="1" lang="ja-JP" altLang="en-US" sz="1100" b="1" dirty="0">
              <a:solidFill>
                <a:srgbClr val="FF0000"/>
              </a:solidFill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536304" y="4072283"/>
            <a:ext cx="463792" cy="494711"/>
          </a:xfrm>
          <a:prstGeom prst="round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1100" b="1" dirty="0" smtClean="0">
                <a:solidFill>
                  <a:srgbClr val="FF0000"/>
                </a:solidFill>
              </a:rPr>
              <a:t>CLEAR</a:t>
            </a:r>
            <a:endParaRPr kumimoji="1" lang="ja-JP" altLang="en-US" sz="1100" b="1" dirty="0">
              <a:solidFill>
                <a:srgbClr val="FF0000"/>
              </a:solidFill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0"/>
          <a:stretch/>
        </p:blipFill>
        <p:spPr bwMode="auto">
          <a:xfrm>
            <a:off x="4188355" y="960683"/>
            <a:ext cx="3125054" cy="3833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テキスト ボックス 67"/>
          <p:cNvSpPr txBox="1"/>
          <p:nvPr/>
        </p:nvSpPr>
        <p:spPr>
          <a:xfrm>
            <a:off x="177910" y="175784"/>
            <a:ext cx="5666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馬六號 リモコンのキーアサイン</a:t>
            </a:r>
            <a:endParaRPr kumimoji="1" lang="ja-JP" altLang="en-US" sz="2800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7593128" y="81251"/>
            <a:ext cx="1300356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2019/07/29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982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317</Words>
  <Application>Microsoft Office PowerPoint</Application>
  <PresentationFormat>画面に合わせる (16:9)</PresentationFormat>
  <Paragraphs>104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Office ​​テーマ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Youtaro Mine</dc:creator>
  <cp:lastModifiedBy>Youtaro Mine</cp:lastModifiedBy>
  <cp:revision>15</cp:revision>
  <cp:lastPrinted>2019-07-28T15:20:14Z</cp:lastPrinted>
  <dcterms:created xsi:type="dcterms:W3CDTF">2019-07-21T08:37:16Z</dcterms:created>
  <dcterms:modified xsi:type="dcterms:W3CDTF">2019-07-28T15:27:45Z</dcterms:modified>
</cp:coreProperties>
</file>