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3758ab003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23758ab003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3758ab00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23758ab00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3758ab00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3758ab00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3758ab003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3758ab00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3758ab003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3758ab003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3758ab00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3758ab00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23758ab00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23758ab00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23758ab003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23758ab003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3758ab00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23758ab00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23758ab003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23758ab003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3758ab003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3758ab003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3758ab00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23758ab00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23758ab003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23758ab003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23758ab003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23758ab003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3758ab003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3758ab003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3758ab00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3758ab00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3758ab003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3758ab003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3758ab003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3758ab003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3758ab003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3758ab00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3758ab00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23758ab00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3758ab00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3758ab00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3758ab003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3758ab003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3758ab00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23758ab00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ratcliiffscarab@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X_09jz1IopKgH5JwI_MQJL4cJp7Mgylc/view"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RdgGlhpUgdwwX-ymfXB3Tbbnas270hXS/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kWDGCHX0KIJfuJqkHKZmKlVQjEcaznXF/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2kiA1d1Ym_obU60tMEIn82IWBKnDSXsf/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9WHewF-TYJ5PjW8o_iEaS-mbQLtEClcH/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OedVTAR7qcPa9fLr8iT70XLaeS56DhOQ/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DPnVtgMF5BWSpGAdk3H-LupwHr9LdGTO/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85225" y="424883"/>
            <a:ext cx="7892700" cy="2999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Voxelized Hierarchical Convex Decomposition - </a:t>
            </a:r>
            <a:r>
              <a:rPr lang="en"/>
              <a:t>V-HACD</a:t>
            </a:r>
            <a:r>
              <a:rPr lang="en"/>
              <a:t> version 4</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John W. Ratcliff : </a:t>
            </a:r>
            <a:r>
              <a:rPr lang="en" u="sng">
                <a:solidFill>
                  <a:schemeClr val="hlink"/>
                </a:solidFill>
                <a:hlinkClick r:id="rId3"/>
              </a:rPr>
              <a:t>jratcliffscarab@gmail.com</a:t>
            </a:r>
            <a:endParaRPr/>
          </a:p>
          <a:p>
            <a:pPr indent="0" lvl="0" marL="0" rtl="0" algn="l">
              <a:spcBef>
                <a:spcPts val="0"/>
              </a:spcBef>
              <a:spcAft>
                <a:spcPts val="0"/>
              </a:spcAft>
              <a:buNone/>
            </a:pPr>
            <a:r>
              <a:rPr lang="en"/>
              <a:t>Khaled Mamou : kmamou@gmail.com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262650" y="1939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Maximum Convex Hull Vertices</a:t>
            </a:r>
            <a:endParaRPr/>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22" title="MaxHullVertices.mp4">
            <a:hlinkClick r:id="rId3"/>
          </p:cNvPr>
          <p:cNvPicPr preferRelativeResize="0"/>
          <p:nvPr/>
        </p:nvPicPr>
        <p:blipFill>
          <a:blip r:embed="rId4">
            <a:alphaModFix/>
          </a:blip>
          <a:stretch>
            <a:fillRect/>
          </a:stretch>
        </p:blipFill>
        <p:spPr>
          <a:xfrm>
            <a:off x="1186425" y="682950"/>
            <a:ext cx="6972298" cy="4357701"/>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056750" y="225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Extraneous Tuning Parameters</a:t>
            </a:r>
            <a:endParaRPr/>
          </a:p>
        </p:txBody>
      </p:sp>
      <p:sp>
        <p:nvSpPr>
          <p:cNvPr id="344" name="Google Shape;344;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23" title="ExtraneousTuning Parameters.mp4">
            <a:hlinkClick r:id="rId3"/>
          </p:cNvPr>
          <p:cNvPicPr preferRelativeResize="0"/>
          <p:nvPr/>
        </p:nvPicPr>
        <p:blipFill>
          <a:blip r:embed="rId4">
            <a:alphaModFix/>
          </a:blip>
          <a:stretch>
            <a:fillRect/>
          </a:stretch>
        </p:blipFill>
        <p:spPr>
          <a:xfrm>
            <a:off x="1378475" y="617225"/>
            <a:ext cx="5897875" cy="44234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the algorithm works, step by step</a:t>
            </a:r>
            <a:endParaRPr/>
          </a:p>
        </p:txBody>
      </p:sp>
      <p:sp>
        <p:nvSpPr>
          <p:cNvPr id="351" name="Google Shape;351;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following slides will, for the first time, describe how the V-HACD algorithm works in some detail</a:t>
            </a:r>
            <a:endParaRPr/>
          </a:p>
          <a:p>
            <a:pPr indent="-311150" lvl="0" marL="457200" rtl="0" algn="l">
              <a:spcBef>
                <a:spcPts val="0"/>
              </a:spcBef>
              <a:spcAft>
                <a:spcPts val="0"/>
              </a:spcAft>
              <a:buSzPts val="1300"/>
              <a:buChar char="●"/>
            </a:pPr>
            <a:r>
              <a:rPr lang="en"/>
              <a:t>This information is not actually necessary to use the library, but it is important that it be documented for future work and reference</a:t>
            </a:r>
            <a:endParaRPr/>
          </a:p>
          <a:p>
            <a:pPr indent="-311150" lvl="0" marL="457200" rtl="0" algn="l">
              <a:spcBef>
                <a:spcPts val="0"/>
              </a:spcBef>
              <a:spcAft>
                <a:spcPts val="0"/>
              </a:spcAft>
              <a:buSzPts val="1300"/>
              <a:buChar char="●"/>
            </a:pPr>
            <a:r>
              <a:rPr lang="en"/>
              <a:t>Note that internally all of V-HACD uses double precision floating point numbers. For geometric mesh processing algorithms the highest precision possible is recommended for the best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 : Cleaning up the input mesh</a:t>
            </a:r>
            <a:endParaRPr/>
          </a:p>
        </p:txBody>
      </p:sp>
      <p:sp>
        <p:nvSpPr>
          <p:cNvPr id="357" name="Google Shape;357;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first thing V-HACD does is clean the input mesh</a:t>
            </a:r>
            <a:endParaRPr/>
          </a:p>
          <a:p>
            <a:pPr indent="-311150" lvl="0" marL="457200" rtl="0" algn="l">
              <a:spcBef>
                <a:spcPts val="0"/>
              </a:spcBef>
              <a:spcAft>
                <a:spcPts val="0"/>
              </a:spcAft>
              <a:buSzPts val="1300"/>
              <a:buChar char="●"/>
            </a:pPr>
            <a:r>
              <a:rPr lang="en"/>
              <a:t>It computes the bounding volume of the input vertices and normalizes them to fit inside a cube based on the longest edge</a:t>
            </a:r>
            <a:endParaRPr/>
          </a:p>
          <a:p>
            <a:pPr indent="-311150" lvl="0" marL="457200" rtl="0" algn="l">
              <a:spcBef>
                <a:spcPts val="0"/>
              </a:spcBef>
              <a:spcAft>
                <a:spcPts val="0"/>
              </a:spcAft>
              <a:buSzPts val="1300"/>
              <a:buChar char="●"/>
            </a:pPr>
            <a:r>
              <a:rPr lang="en"/>
              <a:t>Each vertex is then indexed to remove any duplicates which might exist</a:t>
            </a:r>
            <a:endParaRPr/>
          </a:p>
          <a:p>
            <a:pPr indent="-311150" lvl="0" marL="457200" rtl="0" algn="l">
              <a:spcBef>
                <a:spcPts val="0"/>
              </a:spcBef>
              <a:spcAft>
                <a:spcPts val="0"/>
              </a:spcAft>
              <a:buSzPts val="1300"/>
              <a:buChar char="●"/>
            </a:pPr>
            <a:r>
              <a:rPr lang="en"/>
              <a:t>It looks for </a:t>
            </a:r>
            <a:r>
              <a:rPr lang="en"/>
              <a:t>degenerate</a:t>
            </a:r>
            <a:r>
              <a:rPr lang="en"/>
              <a:t> triangles and removes them as well</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 Create a RaycastMesh instance of the source mesh</a:t>
            </a:r>
            <a:endParaRPr/>
          </a:p>
        </p:txBody>
      </p:sp>
      <p:sp>
        <p:nvSpPr>
          <p:cNvPr id="363" name="Google Shape;363;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Once we have normalized and cleaned the input mesh, we next create an axis </a:t>
            </a:r>
            <a:r>
              <a:rPr lang="en"/>
              <a:t>aligned bounding volume tree for raycasting and nearest point testing</a:t>
            </a:r>
            <a:endParaRPr/>
          </a:p>
          <a:p>
            <a:pPr indent="-298450" lvl="1" marL="914400" rtl="0" algn="l">
              <a:spcBef>
                <a:spcPts val="0"/>
              </a:spcBef>
              <a:spcAft>
                <a:spcPts val="0"/>
              </a:spcAft>
              <a:buSzPts val="1100"/>
              <a:buChar char="○"/>
            </a:pPr>
            <a:r>
              <a:rPr lang="en"/>
              <a:t>In the final step of producing the convex hull output, the user may want the voxel vertices to be ‘shrink wrapped’ to fit exactly on the surface of the original source mesh; creating an instance of RaycastMesh allows us to do this efficiently</a:t>
            </a:r>
            <a:endParaRPr/>
          </a:p>
          <a:p>
            <a:pPr indent="-298450" lvl="1" marL="914400" rtl="0" algn="l">
              <a:spcBef>
                <a:spcPts val="0"/>
              </a:spcBef>
              <a:spcAft>
                <a:spcPts val="0"/>
              </a:spcAft>
              <a:buSzPts val="1100"/>
              <a:buChar char="○"/>
            </a:pPr>
            <a:r>
              <a:rPr lang="en"/>
              <a:t>If the user wishes to use the ‘raycast fill’ option, or the option to try to find the optimal splitting plane, then the raycast mesh representation is used for that purpose as well</a:t>
            </a:r>
            <a:endParaRPr/>
          </a:p>
          <a:p>
            <a:pPr indent="-311150" lvl="0" marL="457200" rtl="0" algn="l">
              <a:spcBef>
                <a:spcPts val="0"/>
              </a:spcBef>
              <a:spcAft>
                <a:spcPts val="0"/>
              </a:spcAft>
              <a:buSzPts val="1300"/>
              <a:buChar char="●"/>
            </a:pPr>
            <a:r>
              <a:rPr lang="en"/>
              <a:t>The AABB code used by V-HACD was generously contributed by Miles Macklin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#3 : Voxelize the source mesh</a:t>
            </a:r>
            <a:endParaRPr/>
          </a:p>
        </p:txBody>
      </p:sp>
      <p:sp>
        <p:nvSpPr>
          <p:cNvPr id="369" name="Google Shape;369;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We next convert the source mesh into a voxelized grid at a resolution specified by the user</a:t>
            </a:r>
            <a:endParaRPr/>
          </a:p>
          <a:p>
            <a:pPr indent="-311150" lvl="0" marL="457200" rtl="0" algn="l">
              <a:spcBef>
                <a:spcPts val="0"/>
              </a:spcBef>
              <a:spcAft>
                <a:spcPts val="0"/>
              </a:spcAft>
              <a:buSzPts val="1300"/>
              <a:buChar char="●"/>
            </a:pPr>
            <a:r>
              <a:rPr lang="en"/>
              <a:t>The voxelization code was first </a:t>
            </a:r>
            <a:r>
              <a:rPr lang="en"/>
              <a:t>written by Khaled Mamou and later performance improvements were made by Danny Couture</a:t>
            </a:r>
            <a:endParaRPr/>
          </a:p>
          <a:p>
            <a:pPr indent="-311150" lvl="0" marL="457200" rtl="0" algn="l">
              <a:spcBef>
                <a:spcPts val="0"/>
              </a:spcBef>
              <a:spcAft>
                <a:spcPts val="0"/>
              </a:spcAft>
              <a:buSzPts val="1300"/>
              <a:buChar char="●"/>
            </a:pPr>
            <a:r>
              <a:rPr lang="en"/>
              <a:t>The voxelization code is fairly straightforward; it simply converts each triangle into voxel space and plots the points</a:t>
            </a:r>
            <a:endParaRPr/>
          </a:p>
          <a:p>
            <a:pPr indent="-311150" lvl="0" marL="457200" rtl="0" algn="l">
              <a:spcBef>
                <a:spcPts val="0"/>
              </a:spcBef>
              <a:spcAft>
                <a:spcPts val="0"/>
              </a:spcAft>
              <a:buSzPts val="1300"/>
              <a:buChar char="●"/>
            </a:pPr>
            <a:r>
              <a:rPr lang="en"/>
              <a:t>The voxel representation is direct, one byte per voxel in three dimensions (no hash table)</a:t>
            </a:r>
            <a:endParaRPr/>
          </a:p>
          <a:p>
            <a:pPr indent="-311150" lvl="0" marL="457200" rtl="0" algn="l">
              <a:spcBef>
                <a:spcPts val="0"/>
              </a:spcBef>
              <a:spcAft>
                <a:spcPts val="0"/>
              </a:spcAft>
              <a:buSzPts val="1300"/>
              <a:buChar char="●"/>
            </a:pPr>
            <a:r>
              <a:rPr lang="en"/>
              <a:t>A voxel resolution anywhere between 100,000 and 10,000,000 can be used, but the default value of 400,000 is more than sufficient for most general use cases</a:t>
            </a:r>
            <a:endParaRPr/>
          </a:p>
          <a:p>
            <a:pPr indent="-311150" lvl="0" marL="457200" rtl="0" algn="l">
              <a:spcBef>
                <a:spcPts val="0"/>
              </a:spcBef>
              <a:spcAft>
                <a:spcPts val="0"/>
              </a:spcAft>
              <a:buSzPts val="1300"/>
              <a:buChar char="●"/>
            </a:pPr>
            <a:r>
              <a:rPr lang="en"/>
              <a:t>The higher the voxel resolution then the more fine details you can capture but, in exchange, the slower the process takes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#4 : Fill the interior voxels</a:t>
            </a:r>
            <a:endParaRPr/>
          </a:p>
        </p:txBody>
      </p:sp>
      <p:sp>
        <p:nvSpPr>
          <p:cNvPr id="375" name="Google Shape;375;p28"/>
          <p:cNvSpPr txBox="1"/>
          <p:nvPr>
            <p:ph idx="1" type="body"/>
          </p:nvPr>
        </p:nvSpPr>
        <p:spPr>
          <a:xfrm>
            <a:off x="1303800" y="1240650"/>
            <a:ext cx="7030500" cy="329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When performing convex decomposition, in most cases, we wish to treat the source mesh as being a solid object. For this to work the input mesh should be ‘watertight’ with no holes in it</a:t>
            </a:r>
            <a:endParaRPr/>
          </a:p>
          <a:p>
            <a:pPr indent="-311150" lvl="0" marL="457200" rtl="0" algn="l">
              <a:spcBef>
                <a:spcPts val="0"/>
              </a:spcBef>
              <a:spcAft>
                <a:spcPts val="0"/>
              </a:spcAft>
              <a:buSzPts val="1300"/>
              <a:buChar char="●"/>
            </a:pPr>
            <a:r>
              <a:rPr lang="en"/>
              <a:t>By default V-HACD will find all of the interior voxels by performing a flood-fill operation. </a:t>
            </a:r>
            <a:r>
              <a:rPr lang="en"/>
              <a:t>However</a:t>
            </a:r>
            <a:r>
              <a:rPr lang="en"/>
              <a:t>, if the source mesh is not 100% perfectly watertight, the flood-fill will fail</a:t>
            </a:r>
            <a:endParaRPr/>
          </a:p>
          <a:p>
            <a:pPr indent="-311150" lvl="0" marL="457200" rtl="0" algn="l">
              <a:spcBef>
                <a:spcPts val="0"/>
              </a:spcBef>
              <a:spcAft>
                <a:spcPts val="0"/>
              </a:spcAft>
              <a:buSzPts val="1300"/>
              <a:buChar char="●"/>
            </a:pPr>
            <a:r>
              <a:rPr lang="en"/>
              <a:t>If the source mesh isn’t perfectly watertight, the user can try </a:t>
            </a:r>
            <a:r>
              <a:rPr lang="en"/>
              <a:t>the</a:t>
            </a:r>
            <a:r>
              <a:rPr lang="en"/>
              <a:t> raycast fill option, which will determine interior voxels by raycasting towards the source mesh</a:t>
            </a:r>
            <a:endParaRPr/>
          </a:p>
          <a:p>
            <a:pPr indent="-311150" lvl="0" marL="457200" rtl="0" algn="l">
              <a:spcBef>
                <a:spcPts val="0"/>
              </a:spcBef>
              <a:spcAft>
                <a:spcPts val="0"/>
              </a:spcAft>
              <a:buSzPts val="1300"/>
              <a:buChar char="●"/>
            </a:pPr>
            <a:r>
              <a:rPr lang="en"/>
              <a:t>Finally, in some rare cases, a user might actually want the source mesh to be treated as if it were hollow, in which case they can skip generating interior voxels entirely</a:t>
            </a:r>
            <a:endParaRPr/>
          </a:p>
          <a:p>
            <a:pPr indent="-311150" lvl="0" marL="457200" rtl="0" algn="l">
              <a:spcBef>
                <a:spcPts val="0"/>
              </a:spcBef>
              <a:spcAft>
                <a:spcPts val="0"/>
              </a:spcAft>
              <a:buSzPts val="1300"/>
              <a:buChar char="●"/>
            </a:pPr>
            <a:r>
              <a:rPr lang="en"/>
              <a:t>Once this step is complete, all voxels which correspond to the surface of a triangle on the source mesh will be defined and all voxels which comprise the ‘interior’ will be defined as well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#5 : Create the initial VoxelHull instance</a:t>
            </a:r>
            <a:endParaRPr/>
          </a:p>
        </p:txBody>
      </p:sp>
      <p:sp>
        <p:nvSpPr>
          <p:cNvPr id="381" name="Google Shape;381;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core V-HACD algorithm operates by taking a set of voxels and recursively subdividing them until they meet a specific completion criteria</a:t>
            </a:r>
            <a:endParaRPr/>
          </a:p>
          <a:p>
            <a:pPr indent="-311150" lvl="0" marL="457200" rtl="0" algn="l">
              <a:spcBef>
                <a:spcPts val="0"/>
              </a:spcBef>
              <a:spcAft>
                <a:spcPts val="0"/>
              </a:spcAft>
              <a:buSzPts val="1300"/>
              <a:buChar char="●"/>
            </a:pPr>
            <a:r>
              <a:rPr lang="en"/>
              <a:t>For the first VoxelHull we </a:t>
            </a:r>
            <a:r>
              <a:rPr lang="en"/>
              <a:t>begin with all of the voxels created by the voxelization step</a:t>
            </a:r>
            <a:endParaRPr/>
          </a:p>
          <a:p>
            <a:pPr indent="-311150" lvl="0" marL="457200" rtl="0" algn="l">
              <a:spcBef>
                <a:spcPts val="0"/>
              </a:spcBef>
              <a:spcAft>
                <a:spcPts val="0"/>
              </a:spcAft>
              <a:buSzPts val="1300"/>
              <a:buChar char="●"/>
            </a:pPr>
            <a:r>
              <a:rPr lang="en"/>
              <a:t>First, all of the surface voxels are copied into a container</a:t>
            </a:r>
            <a:endParaRPr/>
          </a:p>
          <a:p>
            <a:pPr indent="-311150" lvl="0" marL="457200" rtl="0" algn="l">
              <a:spcBef>
                <a:spcPts val="0"/>
              </a:spcBef>
              <a:spcAft>
                <a:spcPts val="0"/>
              </a:spcAft>
              <a:buSzPts val="1300"/>
              <a:buChar char="●"/>
            </a:pPr>
            <a:r>
              <a:rPr lang="en"/>
              <a:t>Next, all of the interior voxels are copied into a container</a:t>
            </a:r>
            <a:endParaRPr/>
          </a:p>
          <a:p>
            <a:pPr indent="-311150" lvl="0" marL="457200" rtl="0" algn="l">
              <a:spcBef>
                <a:spcPts val="0"/>
              </a:spcBef>
              <a:spcAft>
                <a:spcPts val="0"/>
              </a:spcAft>
              <a:buSzPts val="1300"/>
              <a:buChar char="●"/>
            </a:pPr>
            <a:r>
              <a:rPr lang="en"/>
              <a:t>Next, a triangle mesh representation of all of the surface voxels is created by converting each voxel into a twelve triangle box</a:t>
            </a:r>
            <a:endParaRPr/>
          </a:p>
          <a:p>
            <a:pPr indent="-311150" lvl="0" marL="457200" rtl="0" algn="l">
              <a:spcBef>
                <a:spcPts val="0"/>
              </a:spcBef>
              <a:spcAft>
                <a:spcPts val="0"/>
              </a:spcAft>
              <a:buSzPts val="1300"/>
              <a:buChar char="●"/>
            </a:pPr>
            <a:r>
              <a:rPr lang="en"/>
              <a:t>Finally, a convex hull is created which can enclose all of the vertices from that triangle mesh representation</a:t>
            </a:r>
            <a:endParaRPr/>
          </a:p>
          <a:p>
            <a:pPr indent="-311150" lvl="0" marL="457200" rtl="0" algn="l">
              <a:spcBef>
                <a:spcPts val="0"/>
              </a:spcBef>
              <a:spcAft>
                <a:spcPts val="0"/>
              </a:spcAft>
              <a:buSzPts val="1300"/>
              <a:buChar char="●"/>
            </a:pPr>
            <a:r>
              <a:rPr lang="en"/>
              <a:t>The volume of the convex hull is calculated as well as the volume of all of the voxels which contributed to 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#6 : See if the input mesh is already sufficiently convex</a:t>
            </a:r>
            <a:endParaRPr/>
          </a:p>
        </p:txBody>
      </p:sp>
      <p:sp>
        <p:nvSpPr>
          <p:cNvPr id="387" name="Google Shape;387;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Most of the V-HACD algorithm works off of the concept of ‘volume conservation’. Meaning, if the volume of the convex hull is sufficiently the same as the volume of the voxels which contributed to it, then we can assume that the convex hull is a reasonable approximation for the voxels</a:t>
            </a:r>
            <a:endParaRPr/>
          </a:p>
          <a:p>
            <a:pPr indent="-311150" lvl="0" marL="457200" rtl="0" algn="l">
              <a:spcBef>
                <a:spcPts val="0"/>
              </a:spcBef>
              <a:spcAft>
                <a:spcPts val="0"/>
              </a:spcAft>
              <a:buSzPts val="1300"/>
              <a:buChar char="●"/>
            </a:pPr>
            <a:r>
              <a:rPr lang="en"/>
              <a:t>The user provides a ‘percentage allowed volume error’ to determine whether any hull is a close enough match for the voxels which comprise it</a:t>
            </a:r>
            <a:endParaRPr/>
          </a:p>
          <a:p>
            <a:pPr indent="-311150" lvl="0" marL="457200" rtl="0" algn="l">
              <a:spcBef>
                <a:spcPts val="0"/>
              </a:spcBef>
              <a:spcAft>
                <a:spcPts val="0"/>
              </a:spcAft>
              <a:buSzPts val="1300"/>
              <a:buChar char="●"/>
            </a:pPr>
            <a:r>
              <a:rPr lang="en"/>
              <a:t>No voxel representation is an exact match for the original mesh; there will always be some precision loss due to it being converted into voxel space</a:t>
            </a:r>
            <a:endParaRPr/>
          </a:p>
          <a:p>
            <a:pPr indent="-311150" lvl="0" marL="457200" rtl="0" algn="l">
              <a:spcBef>
                <a:spcPts val="0"/>
              </a:spcBef>
              <a:spcAft>
                <a:spcPts val="0"/>
              </a:spcAft>
              <a:buSzPts val="1300"/>
              <a:buChar char="●"/>
            </a:pPr>
            <a:r>
              <a:rPr lang="en"/>
              <a:t>If the volume of the hull surrounding the input mesh is very near the volume of all of the voxels comprising it, then we can ‘early out’ and determine that the input mesh was itself convex and a single convex hull is a reasonable approximation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#7 : Recursive decomposition of voxel hulls</a:t>
            </a:r>
            <a:endParaRPr/>
          </a:p>
        </p:txBody>
      </p:sp>
      <p:sp>
        <p:nvSpPr>
          <p:cNvPr id="393" name="Google Shape;393;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If the first convex hull is not a reasonable approximation of the source mesh, we must then start recursively splitting each into two smaller pieces</a:t>
            </a:r>
            <a:endParaRPr/>
          </a:p>
          <a:p>
            <a:pPr indent="-311150" lvl="0" marL="457200" rtl="0" algn="l">
              <a:spcBef>
                <a:spcPts val="0"/>
              </a:spcBef>
              <a:spcAft>
                <a:spcPts val="0"/>
              </a:spcAft>
              <a:buSzPts val="1300"/>
              <a:buChar char="●"/>
            </a:pPr>
            <a:r>
              <a:rPr lang="en"/>
              <a:t>First we must choose an axis aligned splitting plane</a:t>
            </a:r>
            <a:endParaRPr/>
          </a:p>
          <a:p>
            <a:pPr indent="-311150" lvl="0" marL="457200" rtl="0" algn="l">
              <a:spcBef>
                <a:spcPts val="0"/>
              </a:spcBef>
              <a:spcAft>
                <a:spcPts val="0"/>
              </a:spcAft>
              <a:buSzPts val="1300"/>
              <a:buChar char="●"/>
            </a:pPr>
            <a:r>
              <a:rPr lang="en"/>
              <a:t>The default behavior is to use the midpoint of the longest edge</a:t>
            </a:r>
            <a:endParaRPr/>
          </a:p>
          <a:p>
            <a:pPr indent="-311150" lvl="0" marL="457200" rtl="0" algn="l">
              <a:spcBef>
                <a:spcPts val="0"/>
              </a:spcBef>
              <a:spcAft>
                <a:spcPts val="0"/>
              </a:spcAft>
              <a:buSzPts val="1300"/>
              <a:buChar char="●"/>
            </a:pPr>
            <a:r>
              <a:rPr lang="en"/>
              <a:t>There is an optional mode to attempt to split along the greatest point of ‘concavity’ found on the longest edge. This feature is considered ‘experimental’, may have artifacts, and is not strictly needed. It is currently disabled by default</a:t>
            </a:r>
            <a:endParaRPr/>
          </a:p>
          <a:p>
            <a:pPr indent="-311150" lvl="0" marL="457200" rtl="0" algn="l">
              <a:spcBef>
                <a:spcPts val="0"/>
              </a:spcBef>
              <a:spcAft>
                <a:spcPts val="0"/>
              </a:spcAft>
              <a:buSzPts val="1300"/>
              <a:buChar char="●"/>
            </a:pPr>
            <a:r>
              <a:rPr lang="en"/>
              <a:t>The next slide will discuss how the plane splitting operation works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V-HACD?</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C++11 header file only library which takes an arbitrary triangle mesh and decomposes it into a set of convex hulls, suitable for submission to a physics engine for real time </a:t>
            </a:r>
            <a:r>
              <a:rPr lang="en"/>
              <a:t>simulation</a:t>
            </a:r>
            <a:r>
              <a:rPr lang="en"/>
              <a:t> purposes</a:t>
            </a:r>
            <a:endParaRPr/>
          </a:p>
          <a:p>
            <a:pPr indent="-311150" lvl="0" marL="457200" rtl="0" algn="l">
              <a:spcBef>
                <a:spcPts val="0"/>
              </a:spcBef>
              <a:spcAft>
                <a:spcPts val="0"/>
              </a:spcAft>
              <a:buSzPts val="1300"/>
              <a:buChar char="●"/>
            </a:pPr>
            <a:r>
              <a:rPr lang="en"/>
              <a:t>Most physics engines only operate on basic convex shapes, such as boxes, spheres, capsules, and convex hulls for real-time simulation</a:t>
            </a:r>
            <a:endParaRPr/>
          </a:p>
          <a:p>
            <a:pPr indent="-311150" lvl="0" marL="457200" rtl="0" algn="l">
              <a:spcBef>
                <a:spcPts val="0"/>
              </a:spcBef>
              <a:spcAft>
                <a:spcPts val="0"/>
              </a:spcAft>
              <a:buSzPts val="1300"/>
              <a:buChar char="●"/>
            </a:pPr>
            <a:r>
              <a:rPr lang="en"/>
              <a:t>V-HACD is tool that can convert an arbitrary triangle mesh into a series of convex hulls which can reasonably approximate it as a solid object</a:t>
            </a:r>
            <a:endParaRPr/>
          </a:p>
          <a:p>
            <a:pPr indent="-311150" lvl="0" marL="457200" rtl="0" algn="l">
              <a:spcBef>
                <a:spcPts val="0"/>
              </a:spcBef>
              <a:spcAft>
                <a:spcPts val="0"/>
              </a:spcAft>
              <a:buSzPts val="1300"/>
              <a:buChar char="●"/>
            </a:pPr>
            <a:r>
              <a:rPr lang="en"/>
              <a:t>V-HACD is fast, stable, and robust</a:t>
            </a:r>
            <a:endParaRPr/>
          </a:p>
          <a:p>
            <a:pPr indent="-311150" lvl="0" marL="457200" rtl="0" algn="l">
              <a:spcBef>
                <a:spcPts val="0"/>
              </a:spcBef>
              <a:spcAft>
                <a:spcPts val="0"/>
              </a:spcAft>
              <a:buSzPts val="1300"/>
              <a:buChar char="●"/>
            </a:pPr>
            <a:r>
              <a:rPr lang="en"/>
              <a:t>Currently integrated into Omniverse, UE4, Blender, and other projects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#8 : Split a single convex hull and voxel patch into two</a:t>
            </a:r>
            <a:endParaRPr/>
          </a:p>
        </p:txBody>
      </p:sp>
      <p:sp>
        <p:nvSpPr>
          <p:cNvPr id="399" name="Google Shape;399;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First we create two new VoxelHull instances representing the </a:t>
            </a:r>
            <a:r>
              <a:rPr lang="en"/>
              <a:t>positive</a:t>
            </a:r>
            <a:r>
              <a:rPr lang="en"/>
              <a:t> and negative half of the splitting plane</a:t>
            </a:r>
            <a:endParaRPr/>
          </a:p>
          <a:p>
            <a:pPr indent="-311150" lvl="0" marL="457200" rtl="0" algn="l">
              <a:spcBef>
                <a:spcPts val="0"/>
              </a:spcBef>
              <a:spcAft>
                <a:spcPts val="0"/>
              </a:spcAft>
              <a:buSzPts val="1300"/>
              <a:buChar char="●"/>
            </a:pPr>
            <a:r>
              <a:rPr lang="en"/>
              <a:t>We copy all surface voxels from the original </a:t>
            </a:r>
            <a:r>
              <a:rPr lang="en"/>
              <a:t>into either the positive or negative child depending on which volume they intersect</a:t>
            </a:r>
            <a:endParaRPr/>
          </a:p>
          <a:p>
            <a:pPr indent="-311150" lvl="0" marL="457200" rtl="0" algn="l">
              <a:spcBef>
                <a:spcPts val="0"/>
              </a:spcBef>
              <a:spcAft>
                <a:spcPts val="0"/>
              </a:spcAft>
              <a:buSzPts val="1300"/>
              <a:buChar char="●"/>
            </a:pPr>
            <a:r>
              <a:rPr lang="en"/>
              <a:t>Next we copy all of the interior voxels the same way, however, we check to see if any of the interior voxels we are copying lie directly on the split plane and, if so, they are instead treated as new ‘surface’ voxels for the child</a:t>
            </a:r>
            <a:endParaRPr/>
          </a:p>
          <a:p>
            <a:pPr indent="-311150" lvl="0" marL="457200" rtl="0" algn="l">
              <a:spcBef>
                <a:spcPts val="0"/>
              </a:spcBef>
              <a:spcAft>
                <a:spcPts val="0"/>
              </a:spcAft>
              <a:buSzPts val="1300"/>
              <a:buChar char="●"/>
            </a:pPr>
            <a:r>
              <a:rPr lang="en"/>
              <a:t>Next we build a triangle mesh representing the surface voxels only</a:t>
            </a:r>
            <a:endParaRPr/>
          </a:p>
          <a:p>
            <a:pPr indent="-311150" lvl="0" marL="457200" rtl="0" algn="l">
              <a:spcBef>
                <a:spcPts val="0"/>
              </a:spcBef>
              <a:spcAft>
                <a:spcPts val="0"/>
              </a:spcAft>
              <a:buSzPts val="1300"/>
              <a:buChar char="●"/>
            </a:pPr>
            <a:r>
              <a:rPr lang="en"/>
              <a:t>Finally we build the convex hull which best fits the triangle mesh representation of the voxels</a:t>
            </a:r>
            <a:endParaRPr/>
          </a:p>
          <a:p>
            <a:pPr indent="-311150" lvl="0" marL="457200" rtl="0" algn="l">
              <a:spcBef>
                <a:spcPts val="0"/>
              </a:spcBef>
              <a:spcAft>
                <a:spcPts val="0"/>
              </a:spcAft>
              <a:buSzPts val="1300"/>
              <a:buChar char="●"/>
            </a:pPr>
            <a:r>
              <a:rPr lang="en"/>
              <a:t>This operation can be run in parallel to increase overall performance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#9 : </a:t>
            </a:r>
            <a:r>
              <a:rPr lang="en"/>
              <a:t>Determine</a:t>
            </a:r>
            <a:r>
              <a:rPr lang="en"/>
              <a:t> if either child is ‘complete’</a:t>
            </a:r>
            <a:endParaRPr/>
          </a:p>
        </p:txBody>
      </p:sp>
      <p:sp>
        <p:nvSpPr>
          <p:cNvPr id="405" name="Google Shape;405;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single VoxelHull patch is considered ‘finished’ if it meets the following criteria:</a:t>
            </a:r>
            <a:endParaRPr/>
          </a:p>
          <a:p>
            <a:pPr indent="-298450" lvl="1" marL="914400" rtl="0" algn="l">
              <a:spcBef>
                <a:spcPts val="0"/>
              </a:spcBef>
              <a:spcAft>
                <a:spcPts val="0"/>
              </a:spcAft>
              <a:buSzPts val="1100"/>
              <a:buChar char="○"/>
            </a:pPr>
            <a:r>
              <a:rPr lang="en"/>
              <a:t>All 3 sides are below the minimum width threshold. Once a set of voxels becomes too small, it is not reasonable to expect a hull to approximate it well. The default value is a width of 4 voxels</a:t>
            </a:r>
            <a:endParaRPr/>
          </a:p>
          <a:p>
            <a:pPr indent="-298450" lvl="1" marL="914400" rtl="0" algn="l">
              <a:spcBef>
                <a:spcPts val="0"/>
              </a:spcBef>
              <a:spcAft>
                <a:spcPts val="0"/>
              </a:spcAft>
              <a:buSzPts val="1100"/>
              <a:buChar char="○"/>
            </a:pPr>
            <a:r>
              <a:rPr lang="en"/>
              <a:t>The recursion depth has reached a maximum limit specified by the user. The default value is 12; which sets a maximum of 4,096 convex hulls. This can be set to an even higher value if needed</a:t>
            </a:r>
            <a:endParaRPr/>
          </a:p>
          <a:p>
            <a:pPr indent="-298450" lvl="1" marL="914400" rtl="0" algn="l">
              <a:spcBef>
                <a:spcPts val="0"/>
              </a:spcBef>
              <a:spcAft>
                <a:spcPts val="0"/>
              </a:spcAft>
              <a:buSzPts val="1100"/>
              <a:buChar char="○"/>
            </a:pPr>
            <a:r>
              <a:rPr lang="en"/>
              <a:t>The percentage volume error between the voxels and the convex hull is below the threshold specified; the default value is an acceptable error of 4%. It is perfectly valid to set the error to zero, and just let the algorithm reach maximum recursion depth on all leaf nodes</a:t>
            </a:r>
            <a:endParaRPr/>
          </a:p>
          <a:p>
            <a:pPr indent="-298450" lvl="1" marL="914400" rtl="0" algn="l">
              <a:spcBef>
                <a:spcPts val="0"/>
              </a:spcBef>
              <a:spcAft>
                <a:spcPts val="0"/>
              </a:spcAft>
              <a:buSzPts val="1100"/>
              <a:buChar char="○"/>
            </a:pPr>
            <a:r>
              <a:rPr lang="en"/>
              <a:t>If any of these termination conditions are true, then this hull fragment is retained</a:t>
            </a:r>
            <a:endParaRPr/>
          </a:p>
          <a:p>
            <a:pPr indent="-298450" lvl="1" marL="914400" rtl="0" algn="l">
              <a:spcBef>
                <a:spcPts val="0"/>
              </a:spcBef>
              <a:spcAft>
                <a:spcPts val="0"/>
              </a:spcAft>
              <a:buSzPts val="1100"/>
              <a:buChar char="○"/>
            </a:pPr>
            <a:r>
              <a:rPr lang="en"/>
              <a:t>If not, then we continue recursively splitting this node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#10 : Merging convex hull results by first computing the N squared cost basis matrix</a:t>
            </a:r>
            <a:endParaRPr/>
          </a:p>
        </p:txBody>
      </p:sp>
      <p:sp>
        <p:nvSpPr>
          <p:cNvPr id="411" name="Google Shape;411;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Char char="●"/>
            </a:pPr>
            <a:r>
              <a:rPr lang="en"/>
              <a:t>Once the recursion is complete it is completely normal and valid to have hundreds, if not thousands, of convex hulls which have been produced</a:t>
            </a:r>
            <a:endParaRPr/>
          </a:p>
          <a:p>
            <a:pPr indent="-292576" lvl="0" marL="457200" rtl="0" algn="l">
              <a:spcBef>
                <a:spcPts val="0"/>
              </a:spcBef>
              <a:spcAft>
                <a:spcPts val="0"/>
              </a:spcAft>
              <a:buSzPct val="100000"/>
              <a:buChar char="●"/>
            </a:pPr>
            <a:r>
              <a:rPr lang="en"/>
              <a:t>The next step revolves around merging the convex hulls </a:t>
            </a:r>
            <a:r>
              <a:rPr lang="en"/>
              <a:t>based on proximity and volume conservation until we reach the target number of hulls specified by the user</a:t>
            </a:r>
            <a:endParaRPr/>
          </a:p>
          <a:p>
            <a:pPr indent="-292576" lvl="0" marL="457200" rtl="0" algn="l">
              <a:spcBef>
                <a:spcPts val="0"/>
              </a:spcBef>
              <a:spcAft>
                <a:spcPts val="0"/>
              </a:spcAft>
              <a:buSzPct val="100000"/>
              <a:buChar char="●"/>
            </a:pPr>
            <a:r>
              <a:rPr lang="en"/>
              <a:t>The first step of this operation is to precompute the ‘cost basis’ of merging </a:t>
            </a:r>
            <a:r>
              <a:rPr i="1" lang="en"/>
              <a:t>any two hulls</a:t>
            </a:r>
            <a:r>
              <a:rPr lang="en"/>
              <a:t> with each other</a:t>
            </a:r>
            <a:endParaRPr/>
          </a:p>
          <a:p>
            <a:pPr indent="-292576" lvl="0" marL="457200" rtl="0" algn="l">
              <a:spcBef>
                <a:spcPts val="0"/>
              </a:spcBef>
              <a:spcAft>
                <a:spcPts val="0"/>
              </a:spcAft>
              <a:buSzPct val="100000"/>
              <a:buChar char="●"/>
            </a:pPr>
            <a:r>
              <a:rPr lang="en"/>
              <a:t>To do this, we create a new convex hull which is comprised of all of the points in HullA and all of the points in HullB. The ‘cost’ is determined as the ratio of the difference in the volume between HullA + HullB versus the volume of CombinedAB. If the volume of the combined hull is nearly the same as the two separate, then the combined hull is considered very ‘low cost’</a:t>
            </a:r>
            <a:endParaRPr/>
          </a:p>
          <a:p>
            <a:pPr indent="-292576" lvl="0" marL="457200" rtl="0" algn="l">
              <a:spcBef>
                <a:spcPts val="0"/>
              </a:spcBef>
              <a:spcAft>
                <a:spcPts val="0"/>
              </a:spcAft>
              <a:buSzPct val="100000"/>
              <a:buChar char="●"/>
            </a:pPr>
            <a:r>
              <a:rPr lang="en"/>
              <a:t>As a performance optimization, we don’t actually generate the merged convex hull if the two source hulls do not overlap by their axis aligned bounding boxes inflated by 10%. If they don’t overlap, we can do a faster error computation based on just the AABB volumes</a:t>
            </a:r>
            <a:endParaRPr/>
          </a:p>
          <a:p>
            <a:pPr indent="-292576" lvl="0" marL="457200" rtl="0" algn="l">
              <a:spcBef>
                <a:spcPts val="0"/>
              </a:spcBef>
              <a:spcAft>
                <a:spcPts val="0"/>
              </a:spcAft>
              <a:buSzPct val="100000"/>
              <a:buChar char="●"/>
            </a:pPr>
            <a:r>
              <a:rPr lang="en"/>
              <a:t>Computing the merged convex hull and volume error can be run in a background thread to improve performance</a:t>
            </a:r>
            <a:endParaRPr/>
          </a:p>
          <a:p>
            <a:pPr indent="-292576" lvl="0" marL="457200" rtl="0" algn="l">
              <a:spcBef>
                <a:spcPts val="0"/>
              </a:spcBef>
              <a:spcAft>
                <a:spcPts val="0"/>
              </a:spcAft>
              <a:buSzPct val="100000"/>
              <a:buChar char="●"/>
            </a:pPr>
            <a:r>
              <a:rPr lang="en"/>
              <a:t>The cost matrix results are placed into a priority queue sorted by the lowest cost to merge first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#11 : Merging convex hulls</a:t>
            </a:r>
            <a:endParaRPr/>
          </a:p>
        </p:txBody>
      </p:sp>
      <p:sp>
        <p:nvSpPr>
          <p:cNvPr id="417" name="Google Shape;417;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Once the cost matrix has been calculated we can begin merging convex hulls</a:t>
            </a:r>
            <a:endParaRPr/>
          </a:p>
          <a:p>
            <a:pPr indent="-304958" lvl="0" marL="457200" rtl="0" algn="l">
              <a:spcBef>
                <a:spcPts val="0"/>
              </a:spcBef>
              <a:spcAft>
                <a:spcPts val="0"/>
              </a:spcAft>
              <a:buSzPct val="100000"/>
              <a:buChar char="●"/>
            </a:pPr>
            <a:r>
              <a:rPr lang="en"/>
              <a:t>We begin by popping the lowest cost pair from the priority queue</a:t>
            </a:r>
            <a:endParaRPr/>
          </a:p>
          <a:p>
            <a:pPr indent="-304958" lvl="0" marL="457200" rtl="0" algn="l">
              <a:spcBef>
                <a:spcPts val="0"/>
              </a:spcBef>
              <a:spcAft>
                <a:spcPts val="0"/>
              </a:spcAft>
              <a:buSzPct val="100000"/>
              <a:buChar char="●"/>
            </a:pPr>
            <a:r>
              <a:rPr lang="en"/>
              <a:t>We next see if the two convex hulls in this pair still exist (they could no longer exist due to previous merge </a:t>
            </a:r>
            <a:r>
              <a:rPr lang="en"/>
              <a:t>operations</a:t>
            </a:r>
            <a:r>
              <a:rPr lang="en"/>
              <a:t>). If either of the hulls do not exist, then we can skip this pair and move on to the next</a:t>
            </a:r>
            <a:endParaRPr/>
          </a:p>
          <a:p>
            <a:pPr indent="-304958" lvl="0" marL="457200" rtl="0" algn="l">
              <a:spcBef>
                <a:spcPts val="0"/>
              </a:spcBef>
              <a:spcAft>
                <a:spcPts val="0"/>
              </a:spcAft>
              <a:buSzPct val="100000"/>
              <a:buChar char="●"/>
            </a:pPr>
            <a:r>
              <a:rPr lang="en"/>
              <a:t>Since we have determined that these two hulls have the lowest merge cost, we go ahead and merge them. We remove the two hulls which existed before, and now add the new merged hull. We don’t remove their references from the priority queue, as these will get cleaned up automatically</a:t>
            </a:r>
            <a:endParaRPr/>
          </a:p>
          <a:p>
            <a:pPr indent="-304958" lvl="0" marL="457200" rtl="0" algn="l">
              <a:spcBef>
                <a:spcPts val="0"/>
              </a:spcBef>
              <a:spcAft>
                <a:spcPts val="0"/>
              </a:spcAft>
              <a:buSzPct val="100000"/>
              <a:buChar char="●"/>
            </a:pPr>
            <a:r>
              <a:rPr lang="en"/>
              <a:t>We must now compute the cost matrix entries for this new hull we have just created against the outstanding hulls; so we do this accordingly for just the new hull we created</a:t>
            </a:r>
            <a:endParaRPr/>
          </a:p>
          <a:p>
            <a:pPr indent="-304958" lvl="0" marL="457200" rtl="0" algn="l">
              <a:spcBef>
                <a:spcPts val="0"/>
              </a:spcBef>
              <a:spcAft>
                <a:spcPts val="0"/>
              </a:spcAft>
              <a:buSzPct val="100000"/>
              <a:buChar char="●"/>
            </a:pPr>
            <a:r>
              <a:rPr lang="en"/>
              <a:t>Finally, this process simply repeats until enough hulls have been merged to reach the desired output </a:t>
            </a:r>
            <a:r>
              <a:rPr lang="en"/>
              <a:t>amount</a:t>
            </a:r>
            <a:r>
              <a:rPr lang="en"/>
              <a:t> specified by the user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#12 : Finalizing the output</a:t>
            </a:r>
            <a:endParaRPr/>
          </a:p>
        </p:txBody>
      </p:sp>
      <p:sp>
        <p:nvSpPr>
          <p:cNvPr id="423" name="Google Shape;423;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final step is to make sure that the output convex hulls do not contain more vertices than specified by the user</a:t>
            </a:r>
            <a:endParaRPr/>
          </a:p>
          <a:p>
            <a:pPr indent="-311150" lvl="0" marL="457200" rtl="0" algn="l">
              <a:spcBef>
                <a:spcPts val="0"/>
              </a:spcBef>
              <a:spcAft>
                <a:spcPts val="0"/>
              </a:spcAft>
              <a:buSzPts val="1300"/>
              <a:buChar char="●"/>
            </a:pPr>
            <a:r>
              <a:rPr lang="en"/>
              <a:t>As well, the user may have enabled the ‘shrinkwrap’ option (true by default) which attempts to translate all of the vertices from voxel space back into mesh space by using a ‘closest point’ algorithm</a:t>
            </a:r>
            <a:endParaRPr/>
          </a:p>
          <a:p>
            <a:pPr indent="-311150" lvl="0" marL="457200" rtl="0" algn="l">
              <a:spcBef>
                <a:spcPts val="0"/>
              </a:spcBef>
              <a:spcAft>
                <a:spcPts val="0"/>
              </a:spcAft>
              <a:buSzPts val="1300"/>
              <a:buChar char="●"/>
            </a:pPr>
            <a:r>
              <a:rPr lang="en"/>
              <a:t>The last step is to scale the output convex hulls back into the space of the original input mesh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Contributors</a:t>
            </a:r>
            <a:endParaRPr/>
          </a:p>
        </p:txBody>
      </p:sp>
      <p:sp>
        <p:nvSpPr>
          <p:cNvPr id="290" name="Google Shape;290;p15"/>
          <p:cNvSpPr txBox="1"/>
          <p:nvPr>
            <p:ph idx="1" type="body"/>
          </p:nvPr>
        </p:nvSpPr>
        <p:spPr>
          <a:xfrm>
            <a:off x="1303800" y="1350500"/>
            <a:ext cx="6999600" cy="318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first version was known simply as ACD (approximate </a:t>
            </a:r>
            <a:r>
              <a:rPr lang="en"/>
              <a:t>convex</a:t>
            </a:r>
            <a:r>
              <a:rPr lang="en"/>
              <a:t> decomposition) and was written by John W. Ratcliff</a:t>
            </a:r>
            <a:endParaRPr/>
          </a:p>
          <a:p>
            <a:pPr indent="-311150" lvl="0" marL="457200" rtl="0" algn="l">
              <a:spcBef>
                <a:spcPts val="0"/>
              </a:spcBef>
              <a:spcAft>
                <a:spcPts val="0"/>
              </a:spcAft>
              <a:buSzPts val="1300"/>
              <a:buChar char="●"/>
            </a:pPr>
            <a:r>
              <a:rPr lang="en"/>
              <a:t>The next two versions (HACD and then V-HACD) were written by Khaled Mamou</a:t>
            </a:r>
            <a:endParaRPr/>
          </a:p>
          <a:p>
            <a:pPr indent="-311150" lvl="0" marL="457200" rtl="0" algn="l">
              <a:spcBef>
                <a:spcPts val="0"/>
              </a:spcBef>
              <a:spcAft>
                <a:spcPts val="0"/>
              </a:spcAft>
              <a:buSzPts val="1300"/>
              <a:buChar char="●"/>
            </a:pPr>
            <a:r>
              <a:rPr lang="en"/>
              <a:t>The most recent version 4 refactor of the codebase was done by John W. Ratcliff</a:t>
            </a:r>
            <a:endParaRPr/>
          </a:p>
          <a:p>
            <a:pPr indent="-298450" lvl="1" marL="914400" rtl="0" algn="l">
              <a:spcBef>
                <a:spcPts val="0"/>
              </a:spcBef>
              <a:spcAft>
                <a:spcPts val="0"/>
              </a:spcAft>
              <a:buSzPts val="1100"/>
              <a:buChar char="○"/>
            </a:pPr>
            <a:r>
              <a:rPr lang="en"/>
              <a:t>With version 4 all previous versions are now to be considered deprecated and unsupported</a:t>
            </a:r>
            <a:endParaRPr/>
          </a:p>
          <a:p>
            <a:pPr indent="-298450" lvl="1" marL="914400" rtl="0" algn="l">
              <a:spcBef>
                <a:spcPts val="0"/>
              </a:spcBef>
              <a:spcAft>
                <a:spcPts val="0"/>
              </a:spcAft>
              <a:buSzPts val="1100"/>
              <a:buChar char="○"/>
            </a:pPr>
            <a:r>
              <a:rPr lang="en"/>
              <a:t>Only version 4 of V-HACD will receive technical support going forward</a:t>
            </a:r>
            <a:endParaRPr/>
          </a:p>
          <a:p>
            <a:pPr indent="-311150" lvl="0" marL="457200" rtl="0" algn="l">
              <a:spcBef>
                <a:spcPts val="0"/>
              </a:spcBef>
              <a:spcAft>
                <a:spcPts val="0"/>
              </a:spcAft>
              <a:buSzPts val="1300"/>
              <a:buChar char="●"/>
            </a:pPr>
            <a:r>
              <a:rPr lang="en"/>
              <a:t>Miles Macklin : Provided the axis aligned </a:t>
            </a:r>
            <a:r>
              <a:rPr lang="en"/>
              <a:t>bounding</a:t>
            </a:r>
            <a:r>
              <a:rPr lang="en"/>
              <a:t> box code</a:t>
            </a:r>
            <a:endParaRPr/>
          </a:p>
          <a:p>
            <a:pPr indent="-311150" lvl="0" marL="457200" rtl="0" algn="l">
              <a:spcBef>
                <a:spcPts val="0"/>
              </a:spcBef>
              <a:spcAft>
                <a:spcPts val="0"/>
              </a:spcAft>
              <a:buSzPts val="1300"/>
              <a:buChar char="●"/>
            </a:pPr>
            <a:r>
              <a:rPr lang="en"/>
              <a:t>Julio Jerez : Provided the new high speed and high precision convex hull generation code</a:t>
            </a:r>
            <a:endParaRPr/>
          </a:p>
          <a:p>
            <a:pPr indent="-311150" lvl="0" marL="457200" rtl="0" algn="l">
              <a:spcBef>
                <a:spcPts val="0"/>
              </a:spcBef>
              <a:spcAft>
                <a:spcPts val="0"/>
              </a:spcAft>
              <a:buSzPts val="1300"/>
              <a:buChar char="●"/>
            </a:pPr>
            <a:r>
              <a:rPr lang="en"/>
              <a:t>Danny Couture : Optimized some of the voxelization code and added support for user defined threading callbacks</a:t>
            </a:r>
            <a:endParaRPr/>
          </a:p>
          <a:p>
            <a:pPr indent="-311150" lvl="0" marL="457200" rtl="0" algn="l">
              <a:spcBef>
                <a:spcPts val="0"/>
              </a:spcBef>
              <a:spcAft>
                <a:spcPts val="0"/>
              </a:spcAft>
              <a:buSzPts val="1300"/>
              <a:buChar char="●"/>
            </a:pPr>
            <a:r>
              <a:rPr lang="en"/>
              <a:t>Khaled Mamou provided the inspiration for running this algorithm in voxel space and implemented the voxelization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use it?</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V-HACD version 4 is delivered as a header </a:t>
            </a:r>
            <a:r>
              <a:rPr lang="en"/>
              <a:t>file only library</a:t>
            </a:r>
            <a:endParaRPr/>
          </a:p>
          <a:p>
            <a:pPr indent="-311150" lvl="0" marL="457200" rtl="0" algn="l">
              <a:spcBef>
                <a:spcPts val="0"/>
              </a:spcBef>
              <a:spcAft>
                <a:spcPts val="0"/>
              </a:spcAft>
              <a:buSzPts val="1300"/>
              <a:buChar char="●"/>
            </a:pPr>
            <a:r>
              <a:rPr lang="en"/>
              <a:t>Simply include it in one of your CPP files with following #define declared</a:t>
            </a:r>
            <a:endParaRPr/>
          </a:p>
          <a:p>
            <a:pPr indent="-298450" lvl="1" marL="914400" rtl="0" algn="l">
              <a:spcBef>
                <a:spcPts val="0"/>
              </a:spcBef>
              <a:spcAft>
                <a:spcPts val="0"/>
              </a:spcAft>
              <a:buSzPts val="1100"/>
              <a:buChar char="○"/>
            </a:pPr>
            <a:r>
              <a:rPr lang="en"/>
              <a:t>#define ENABLE_VHACD_IMPLEMENTATION 1</a:t>
            </a:r>
            <a:endParaRPr/>
          </a:p>
          <a:p>
            <a:pPr indent="-298450" lvl="1" marL="914400" rtl="0" algn="l">
              <a:spcBef>
                <a:spcPts val="0"/>
              </a:spcBef>
              <a:spcAft>
                <a:spcPts val="0"/>
              </a:spcAft>
              <a:buSzPts val="1100"/>
              <a:buChar char="○"/>
            </a:pPr>
            <a:r>
              <a:rPr lang="en"/>
              <a:t>#include "VHACD.h"</a:t>
            </a:r>
            <a:endParaRPr/>
          </a:p>
          <a:p>
            <a:pPr indent="-311150" lvl="0" marL="457200" rtl="0" algn="l">
              <a:spcBef>
                <a:spcPts val="0"/>
              </a:spcBef>
              <a:spcAft>
                <a:spcPts val="0"/>
              </a:spcAft>
              <a:buSzPts val="1300"/>
              <a:buChar char="●"/>
            </a:pPr>
            <a:r>
              <a:rPr lang="en"/>
              <a:t>The define should be declared prior to including VHACD.h and then only once</a:t>
            </a:r>
            <a:endParaRPr/>
          </a:p>
          <a:p>
            <a:pPr indent="0" lvl="0" marL="457200" rtl="0" algn="l">
              <a:spcBef>
                <a:spcPts val="1200"/>
              </a:spcBef>
              <a:spcAft>
                <a:spcPts val="0"/>
              </a:spcAft>
              <a:buNone/>
            </a:pPr>
            <a:r>
              <a:t/>
            </a:r>
            <a:endParaRPr/>
          </a:p>
          <a:p>
            <a:pPr indent="0" lvl="0" marL="9144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103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overview of how version 4 is used</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3" name="Google Shape;303;p17" title="V-HACD-Overview.mp4">
            <a:hlinkClick r:id="rId3"/>
          </p:cNvPr>
          <p:cNvPicPr preferRelativeResize="0"/>
          <p:nvPr/>
        </p:nvPicPr>
        <p:blipFill>
          <a:blip r:embed="rId4">
            <a:alphaModFix/>
          </a:blip>
          <a:stretch>
            <a:fillRect/>
          </a:stretch>
        </p:blipFill>
        <p:spPr>
          <a:xfrm>
            <a:off x="1592338" y="625975"/>
            <a:ext cx="5959325" cy="44695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979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Voxel Resolution</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18" title="Voxel-Resolution.mp4">
            <a:hlinkClick r:id="rId3"/>
          </p:cNvPr>
          <p:cNvPicPr preferRelativeResize="0"/>
          <p:nvPr/>
        </p:nvPicPr>
        <p:blipFill>
          <a:blip r:embed="rId4">
            <a:alphaModFix/>
          </a:blip>
          <a:stretch>
            <a:fillRect/>
          </a:stretch>
        </p:blipFill>
        <p:spPr>
          <a:xfrm>
            <a:off x="1303800" y="637775"/>
            <a:ext cx="5903950" cy="44279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180375" y="979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Shrinkwrapping Convex Hull Results</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19" title="Shrinkwrap.mp4">
            <a:hlinkClick r:id="rId3"/>
          </p:cNvPr>
          <p:cNvPicPr preferRelativeResize="0"/>
          <p:nvPr/>
        </p:nvPicPr>
        <p:blipFill>
          <a:blip r:embed="rId4">
            <a:alphaModFix/>
          </a:blip>
          <a:stretch>
            <a:fillRect/>
          </a:stretch>
        </p:blipFill>
        <p:spPr>
          <a:xfrm>
            <a:off x="1719463" y="795550"/>
            <a:ext cx="5705075" cy="4278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44975" y="2351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Maximum Output Convex Hulls</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4" name="Google Shape;324;p20" title="MaxHullCount.mp4">
            <a:hlinkClick r:id="rId3"/>
          </p:cNvPr>
          <p:cNvPicPr preferRelativeResize="0"/>
          <p:nvPr/>
        </p:nvPicPr>
        <p:blipFill>
          <a:blip r:embed="rId4">
            <a:alphaModFix/>
          </a:blip>
          <a:stretch>
            <a:fillRect/>
          </a:stretch>
        </p:blipFill>
        <p:spPr>
          <a:xfrm>
            <a:off x="1819663" y="973875"/>
            <a:ext cx="5504666" cy="41285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242075" y="499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Volume Error Percentage</a:t>
            </a:r>
            <a:endParaRPr/>
          </a:p>
        </p:txBody>
      </p:sp>
      <p:sp>
        <p:nvSpPr>
          <p:cNvPr id="330" name="Google Shape;330;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1" name="Google Shape;331;p21" title="VolumeError.mp4">
            <a:hlinkClick r:id="rId3"/>
          </p:cNvPr>
          <p:cNvPicPr preferRelativeResize="0"/>
          <p:nvPr/>
        </p:nvPicPr>
        <p:blipFill>
          <a:blip r:embed="rId4">
            <a:alphaModFix/>
          </a:blip>
          <a:stretch>
            <a:fillRect/>
          </a:stretch>
        </p:blipFill>
        <p:spPr>
          <a:xfrm>
            <a:off x="1186425" y="594900"/>
            <a:ext cx="5925325" cy="44440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