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DDB4-873A-F716-87BF-CF4E50F8D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17EEA-8084-473A-CC9C-DCBB9EB15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9ED4-911D-95FC-D324-C3F3DF98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87DC-38D8-5D14-F3CE-67B514D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EC16-C0DF-447F-FEF2-2F493AA1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E471-9558-E435-1595-57A60AD7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B45C-6B26-DDB5-24A5-E5BF3F27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064D-59B0-7FB4-21DD-B1C1FE43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3AD3-21CE-5D34-298B-ABD33E36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9355-A5EA-D855-593C-83F1B00A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B6750-D61F-B8D5-C166-CD781E4D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ACBE-5B8B-37F5-840E-81EC02894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8A98-5DBC-EDB2-E00C-084C2C34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D24B-9209-25C9-7D23-F3195396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C2A15-4766-6934-D743-0BE514DD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DC27-5F03-FA31-23E2-8FFE42A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4469-0D46-D4D1-8ABE-2EA0C948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CC7B-1157-E8F0-BF31-CC2C81F5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E54F1-442A-6B29-D5D8-A1ECE453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3D81-B302-5668-19CF-3627FDBF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2A-B5EA-BDBB-6895-0256FD75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AF47-DA6E-8477-F94E-2B0221555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AD9B-DEDA-AEBC-D96C-923808F6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726A5-C9B1-70E8-89EA-3AF8E546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04B7-2094-180F-BF09-36757A8A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F0EE-52E4-B1EA-E9E8-50D96361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5841-98CB-C550-D831-E368112C5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DC958-DF6F-2C02-D45F-3840A6C0A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3577D-D5EB-CE34-7794-5A0AECD7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FF85-17BD-1A4C-902A-192E8B8F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FB2C6-3A1F-F363-CEFA-D3435D12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7A59-E60F-477F-7D90-AA1672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364D7-5C55-EA5E-12A2-F7993A7C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5ED6C-9638-E983-23B6-8342A43F7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FF5C9-A4EF-F0DD-F7B3-D0A5529B1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99971-11A3-6278-A056-CC361E1C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305F1-CF97-B4DF-1D36-DFEBF1A6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1C4C-6DDA-B9B9-1A26-F57B11B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94538-5729-2CEA-26F1-53187851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5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41F7-0EA9-4541-7823-DE61C916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0B8B0-EAFC-F6FC-5084-2CAAFD8F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2850-3EB0-930E-20CE-B86AD65E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48CE1-1C5B-9733-59A2-29533C4F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2D1-E029-6ADD-7B27-CD479B2D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83282-5D49-3B87-C53F-08FB8D64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C7BD4-D712-D7D8-FFB1-D6BBBB51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2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A8D-E499-5EEF-A535-6B148E62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59E6-618A-EF70-7993-BAA5908D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78653-7BB8-7B72-DDE5-4D490F78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E51D6-9746-8452-3616-F51FCE41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3CF44-8640-94CE-7152-6577179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ECBB3-99FE-4881-9151-C841327D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7748-EF12-EEE7-04AF-58DFF6F8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9060B-836B-813E-A638-C6885AECB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D5B4-98AE-FBD5-0B36-9AC36D101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89EAC-500F-5EA6-2758-5E1038A9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01563-CCFC-B59E-CAF3-FA742DC6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30476-7BAE-1043-C64B-79D66032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8418A-7F69-5655-58AC-65FD7CBC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53CCA-2082-AE5C-0BC2-7937B68B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9FE5-4BDE-41D4-B809-6A1C14EF3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70316-FE09-42EC-9EFF-9FCAB37407A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D301-6508-BAAF-F586-33DC10319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C224F-8D1B-632D-ACCB-07830D851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D7CCF-B247-45EC-A1C7-D333F6AD456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3125B-478C-71BC-9B80-3E7EBD2D63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5986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7365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2D1A-0674-C2A4-6BA4-EFE19BB2F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65465-8D25-D48A-60E4-D2C512CCD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Science Technology Engineering </a:t>
            </a:r>
            <a:r>
              <a:rPr lang="en-US" dirty="0" err="1"/>
              <a:t>Maths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1212-0A1D-58D5-E294-BEF151E0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b="0" i="0" dirty="0">
                <a:solidFill>
                  <a:schemeClr val="accent3"/>
                </a:solidFill>
                <a:effectLst/>
                <a:latin typeface="tahoma" panose="020B0604030504040204" pitchFamily="34" charset="0"/>
              </a:rPr>
              <a:t>La </a:t>
            </a:r>
            <a:r>
              <a:rPr lang="es-ES" b="1" i="0" dirty="0">
                <a:solidFill>
                  <a:schemeClr val="accent3"/>
                </a:solidFill>
                <a:effectLst/>
                <a:latin typeface="tahoma" panose="020B0604030504040204" pitchFamily="34" charset="0"/>
              </a:rPr>
              <a:t>Educación STEM</a:t>
            </a:r>
            <a:r>
              <a:rPr lang="es-ES" b="0" i="0" dirty="0">
                <a:solidFill>
                  <a:schemeClr val="accent3"/>
                </a:solidFill>
                <a:effectLst/>
                <a:latin typeface="tahoma" panose="020B0604030504040204" pitchFamily="34" charset="0"/>
              </a:rPr>
              <a:t> es una tendencia mundial que promueve la enseñanza de Ciencias, Tecnología, Ingeniería y Matemáticas 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(por sus siglas en inglés) como pilares para el </a:t>
            </a:r>
            <a:r>
              <a:rPr lang="es-ES" b="0" i="0" dirty="0">
                <a:solidFill>
                  <a:schemeClr val="accent3"/>
                </a:solidFill>
                <a:effectLst/>
                <a:latin typeface="tahoma" panose="020B0604030504040204" pitchFamily="34" charset="0"/>
              </a:rPr>
              <a:t>desarrollo sostenible 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y </a:t>
            </a:r>
            <a:r>
              <a:rPr lang="es-ES" b="0" i="0" dirty="0">
                <a:solidFill>
                  <a:schemeClr val="accent3"/>
                </a:solidFill>
                <a:effectLst/>
                <a:latin typeface="tahoma" panose="020B0604030504040204" pitchFamily="34" charset="0"/>
              </a:rPr>
              <a:t>bienestar social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. (Alianza para la Promoción STEM, 2019, p. 13).</a:t>
            </a:r>
            <a:endParaRPr lang="es-ES" b="0" i="0" dirty="0">
              <a:solidFill>
                <a:srgbClr val="313131"/>
              </a:solidFill>
              <a:effectLst/>
              <a:latin typeface="open sans" panose="020F0502020204030204" pitchFamily="34" charset="0"/>
            </a:endParaRPr>
          </a:p>
          <a:p>
            <a:pPr algn="just"/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Más allá de agrupar estas materias, STEM es un movimiento que desarrolla de manera profunda el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pensamiento científico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 y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matemático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 con un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enfoque hacia la innovación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. Propone un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aprendizaje basado en la solución de problemas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 y </a:t>
            </a:r>
            <a:r>
              <a:rPr lang="es-ES" b="0" i="0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desarrolla habilidades indispensables para competir en el mundo laboral del siglo XXI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, con visión social e incluyente y sienta las bases para que niñas, niños y jóvenes se </a:t>
            </a:r>
            <a:r>
              <a:rPr lang="es-ES" b="0" i="0" dirty="0">
                <a:solidFill>
                  <a:srgbClr val="00B050"/>
                </a:solidFill>
                <a:effectLst/>
                <a:latin typeface="tahoma" panose="020B0604030504040204" pitchFamily="34" charset="0"/>
              </a:rPr>
              <a:t>interesen en esas áreas de conocimiento, y puedan ejercer una ciudadanía plena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. (Alianza para la Promoción STEM, 2019, p. 30).</a:t>
            </a:r>
            <a:endParaRPr lang="es-ES" b="0" i="0" dirty="0">
              <a:solidFill>
                <a:srgbClr val="313131"/>
              </a:solidFill>
              <a:effectLst/>
              <a:latin typeface="open sans" panose="020F0502020204030204" pitchFamily="34" charset="0"/>
            </a:endParaRPr>
          </a:p>
          <a:p>
            <a:pPr algn="just"/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STEM reconoce que la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creatividad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 y el </a:t>
            </a:r>
            <a:r>
              <a:rPr lang="es-ES" b="1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desarrollo de habilidades socioemocionales</a:t>
            </a:r>
            <a:r>
              <a:rPr lang="es-ES" b="0" i="0" dirty="0">
                <a:solidFill>
                  <a:srgbClr val="313131"/>
                </a:solidFill>
                <a:effectLst/>
                <a:latin typeface="tahoma" panose="020B0604030504040204" pitchFamily="34" charset="0"/>
              </a:rPr>
              <a:t> son clave para promover una ciudadanía involucrada y globalmente responsable, es por eso que fomenta la interacción con otras disciplinas como las artes, los negocios, la filosofía o las humanidades: STEAM / STEAM + H / STEM + E, entre otras (Movimiento STEM, 2022).</a:t>
            </a:r>
            <a:endParaRPr lang="es-ES" b="0" i="0" dirty="0">
              <a:solidFill>
                <a:srgbClr val="313131"/>
              </a:solidFill>
              <a:effectLst/>
              <a:latin typeface="open sans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8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Matters to Nonprofits: The Impact of Falling ...">
            <a:extLst>
              <a:ext uri="{FF2B5EF4-FFF2-40B4-BE49-F238E27FC236}">
                <a16:creationId xmlns:a16="http://schemas.microsoft.com/office/drawing/2014/main" id="{843CEE1F-A82F-83AD-3B17-A61B7DF6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19063"/>
            <a:ext cx="9067800" cy="66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2D8F25-EC8E-FAB4-8000-80DE3BECE82D}"/>
              </a:ext>
            </a:extLst>
          </p:cNvPr>
          <p:cNvSpPr/>
          <p:nvPr/>
        </p:nvSpPr>
        <p:spPr>
          <a:xfrm>
            <a:off x="9097348" y="119062"/>
            <a:ext cx="793102" cy="6188431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E989-0856-2B6E-8874-74C0750442AB}"/>
              </a:ext>
            </a:extLst>
          </p:cNvPr>
          <p:cNvSpPr/>
          <p:nvPr/>
        </p:nvSpPr>
        <p:spPr>
          <a:xfrm>
            <a:off x="9554546" y="119061"/>
            <a:ext cx="335903" cy="618843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ur education system is losing relevance. Here's how to update it | World  Economic Forum">
            <a:extLst>
              <a:ext uri="{FF2B5EF4-FFF2-40B4-BE49-F238E27FC236}">
                <a16:creationId xmlns:a16="http://schemas.microsoft.com/office/drawing/2014/main" id="{4E2E0F70-4322-641A-2343-CD6705A9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8" y="188361"/>
            <a:ext cx="8784317" cy="625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CB191DEF-EDFC-BAB2-ADA6-FDB180497996}"/>
              </a:ext>
            </a:extLst>
          </p:cNvPr>
          <p:cNvSpPr/>
          <p:nvPr/>
        </p:nvSpPr>
        <p:spPr>
          <a:xfrm flipV="1">
            <a:off x="6820137" y="90706"/>
            <a:ext cx="849086" cy="2187834"/>
          </a:xfrm>
          <a:prstGeom prst="arc">
            <a:avLst>
              <a:gd name="adj1" fmla="val 16383189"/>
              <a:gd name="adj2" fmla="val 21239458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DF4902-BE9B-9AB8-C6B0-E78A63799A50}"/>
              </a:ext>
            </a:extLst>
          </p:cNvPr>
          <p:cNvSpPr/>
          <p:nvPr/>
        </p:nvSpPr>
        <p:spPr>
          <a:xfrm>
            <a:off x="6332273" y="879409"/>
            <a:ext cx="2230016" cy="2355980"/>
          </a:xfrm>
          <a:prstGeom prst="ellipse">
            <a:avLst/>
          </a:prstGeom>
          <a:solidFill>
            <a:srgbClr val="FFFF00">
              <a:alpha val="16000"/>
            </a:srgbClr>
          </a:solidFill>
          <a:ln>
            <a:solidFill>
              <a:schemeClr val="accent1">
                <a:shade val="15000"/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E5948-FE61-5F00-EF11-987C1CE92651}"/>
              </a:ext>
            </a:extLst>
          </p:cNvPr>
          <p:cNvSpPr/>
          <p:nvPr/>
        </p:nvSpPr>
        <p:spPr>
          <a:xfrm>
            <a:off x="8431266" y="1595734"/>
            <a:ext cx="3372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Education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363E1-8472-6FBF-8BCB-806345AD4708}"/>
              </a:ext>
            </a:extLst>
          </p:cNvPr>
          <p:cNvSpPr/>
          <p:nvPr/>
        </p:nvSpPr>
        <p:spPr>
          <a:xfrm>
            <a:off x="7515956" y="485391"/>
            <a:ext cx="3747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1958F-8071-7A04-157D-FAB236CEEC2A}"/>
              </a:ext>
            </a:extLst>
          </p:cNvPr>
          <p:cNvSpPr txBox="1"/>
          <p:nvPr/>
        </p:nvSpPr>
        <p:spPr>
          <a:xfrm>
            <a:off x="931378" y="3871363"/>
            <a:ext cx="10349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BCC0C3"/>
                </a:solidFill>
                <a:highlight>
                  <a:srgbClr val="1F1F1F"/>
                </a:highlight>
                <a:latin typeface="Roboto" panose="020F0502020204030204" pitchFamily="2" charset="0"/>
              </a:rPr>
              <a:t>V</a:t>
            </a:r>
            <a:r>
              <a:rPr lang="es-ES" b="1" i="0" dirty="0">
                <a:solidFill>
                  <a:srgbClr val="BCC0C3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ivimos</a:t>
            </a:r>
            <a:r>
              <a:rPr lang="es-E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 en la </a:t>
            </a:r>
            <a:r>
              <a:rPr lang="es-ES" b="1" i="0" dirty="0">
                <a:solidFill>
                  <a:srgbClr val="BCC0C3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época</a:t>
            </a:r>
            <a:r>
              <a:rPr lang="es-E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 de </a:t>
            </a:r>
            <a:r>
              <a:rPr lang="es-ES" b="1" i="0" dirty="0">
                <a:solidFill>
                  <a:srgbClr val="BCC0C3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mayor</a:t>
            </a:r>
            <a:r>
              <a:rPr lang="es-E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 producción y difusión de </a:t>
            </a:r>
            <a:r>
              <a:rPr lang="es-ES" b="1" i="0" dirty="0">
                <a:solidFill>
                  <a:srgbClr val="BCC0C3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información</a:t>
            </a:r>
            <a:r>
              <a:rPr lang="es-E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Roboto" panose="020F0502020204030204" pitchFamily="2" charset="0"/>
              </a:rPr>
              <a:t> de la historia de la humanidad.</a:t>
            </a:r>
          </a:p>
          <a:p>
            <a:r>
              <a:rPr lang="es-ES" dirty="0">
                <a:solidFill>
                  <a:srgbClr val="FFFF00"/>
                </a:solidFill>
                <a:highlight>
                  <a:srgbClr val="1F1F1F"/>
                </a:highlight>
                <a:latin typeface="Roboto" panose="020F0502020204030204" pitchFamily="2" charset="0"/>
              </a:rPr>
              <a:t>Y al mismo tiempo vivimos en la era menos educada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1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1FA5-6C1F-ACAB-EE6A-D34B8B11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STEM = </a:t>
            </a:r>
            <a:r>
              <a:rPr lang="en-US" dirty="0" err="1"/>
              <a:t>Aprender</a:t>
            </a:r>
            <a:r>
              <a:rPr lang="en-US" dirty="0"/>
              <a:t> a APRENDER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EF6D7-46B1-DD30-CD53-5009FCCFC676}"/>
              </a:ext>
            </a:extLst>
          </p:cNvPr>
          <p:cNvSpPr txBox="1"/>
          <p:nvPr/>
        </p:nvSpPr>
        <p:spPr>
          <a:xfrm>
            <a:off x="838200" y="4091781"/>
            <a:ext cx="9992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La formula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en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las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matematicas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, no es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el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punto de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partida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La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mecanizacion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es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nuestra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enemiga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.</a:t>
            </a:r>
          </a:p>
          <a:p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La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constancia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es mas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importantes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que la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agudeza</a:t>
            </a: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</a:rPr>
              <a:t> de la </a:t>
            </a:r>
            <a:r>
              <a:rPr lang="en-US" dirty="0" err="1">
                <a:solidFill>
                  <a:srgbClr val="FFFF00"/>
                </a:solidFill>
                <a:highlight>
                  <a:srgbClr val="000000"/>
                </a:highlight>
              </a:rPr>
              <a:t>inteligencia</a:t>
            </a:r>
            <a:endParaRPr lang="en-US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110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n que muestra las competencias STEM">
            <a:extLst>
              <a:ext uri="{FF2B5EF4-FFF2-40B4-BE49-F238E27FC236}">
                <a16:creationId xmlns:a16="http://schemas.microsoft.com/office/drawing/2014/main" id="{455A1C70-A085-FC35-1F41-75A25FB8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75"/>
            <a:ext cx="12192000" cy="342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2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maneira mais fácil de resolver um problema">
            <a:extLst>
              <a:ext uri="{FF2B5EF4-FFF2-40B4-BE49-F238E27FC236}">
                <a16:creationId xmlns:a16="http://schemas.microsoft.com/office/drawing/2014/main" id="{A1275BDC-BE5E-A84F-E4AC-3A4BF9E78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923925"/>
            <a:ext cx="780097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gulamentos para competicións de robots OSHWDem">
            <a:extLst>
              <a:ext uri="{FF2B5EF4-FFF2-40B4-BE49-F238E27FC236}">
                <a16:creationId xmlns:a16="http://schemas.microsoft.com/office/drawing/2014/main" id="{A134EB39-543D-4A99-0C52-8FBB91F1B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60" y="805991"/>
            <a:ext cx="2053033" cy="11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obot resuelve laberintos en robótica educativa y algoritmos de resolución.">
            <a:extLst>
              <a:ext uri="{FF2B5EF4-FFF2-40B4-BE49-F238E27FC236}">
                <a16:creationId xmlns:a16="http://schemas.microsoft.com/office/drawing/2014/main" id="{C350A80D-F9FC-BBBE-EC39-57300006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5" y="805991"/>
            <a:ext cx="2179478" cy="11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058266DD-5B72-72B5-06A8-60213181ABA9}"/>
              </a:ext>
            </a:extLst>
          </p:cNvPr>
          <p:cNvSpPr/>
          <p:nvPr/>
        </p:nvSpPr>
        <p:spPr>
          <a:xfrm>
            <a:off x="3209924" y="923925"/>
            <a:ext cx="6010275" cy="5810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creativo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3379C5-C177-5564-99E8-911D282EBFD9}"/>
              </a:ext>
            </a:extLst>
          </p:cNvPr>
          <p:cNvSpPr/>
          <p:nvPr/>
        </p:nvSpPr>
        <p:spPr>
          <a:xfrm>
            <a:off x="363894" y="4919888"/>
            <a:ext cx="11543055" cy="1340528"/>
          </a:xfrm>
          <a:prstGeom prst="rect">
            <a:avLst/>
          </a:prstGeom>
          <a:solidFill>
            <a:schemeClr val="dk1">
              <a:alpha val="9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The 100% Rule of Commitment: The Key To Locking In Your Goals">
            <a:extLst>
              <a:ext uri="{FF2B5EF4-FFF2-40B4-BE49-F238E27FC236}">
                <a16:creationId xmlns:a16="http://schemas.microsoft.com/office/drawing/2014/main" id="{F3D3A8AA-5819-3001-50A6-C7869914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159482"/>
            <a:ext cx="3810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7DEF50-4CC9-FB54-F8A5-AD691A5F6EAF}"/>
              </a:ext>
            </a:extLst>
          </p:cNvPr>
          <p:cNvSpPr/>
          <p:nvPr/>
        </p:nvSpPr>
        <p:spPr>
          <a:xfrm>
            <a:off x="4303457" y="2115079"/>
            <a:ext cx="3585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Estudiante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4A56A-A244-62EC-4661-D9F0FA1367F4}"/>
              </a:ext>
            </a:extLst>
          </p:cNvPr>
          <p:cNvSpPr/>
          <p:nvPr/>
        </p:nvSpPr>
        <p:spPr>
          <a:xfrm>
            <a:off x="4396763" y="1228199"/>
            <a:ext cx="25003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Familia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0FE91-E991-F160-C371-35A0C7F6213D}"/>
              </a:ext>
            </a:extLst>
          </p:cNvPr>
          <p:cNvSpPr/>
          <p:nvPr/>
        </p:nvSpPr>
        <p:spPr>
          <a:xfrm>
            <a:off x="8580668" y="304869"/>
            <a:ext cx="26933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Escuela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FB79F4-A80F-071A-CD11-F2DE52E8300A}"/>
              </a:ext>
            </a:extLst>
          </p:cNvPr>
          <p:cNvCxnSpPr/>
          <p:nvPr/>
        </p:nvCxnSpPr>
        <p:spPr>
          <a:xfrm>
            <a:off x="4191000" y="1689864"/>
            <a:ext cx="0" cy="99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DF44-EC37-AA5E-7F43-CE32938E5AEB}"/>
              </a:ext>
            </a:extLst>
          </p:cNvPr>
          <p:cNvCxnSpPr/>
          <p:nvPr/>
        </p:nvCxnSpPr>
        <p:spPr>
          <a:xfrm flipV="1">
            <a:off x="8001000" y="1996751"/>
            <a:ext cx="0" cy="690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59EA5F-F814-61FA-A852-B0D6B464011E}"/>
              </a:ext>
            </a:extLst>
          </p:cNvPr>
          <p:cNvCxnSpPr/>
          <p:nvPr/>
        </p:nvCxnSpPr>
        <p:spPr>
          <a:xfrm flipV="1">
            <a:off x="6223518" y="766534"/>
            <a:ext cx="2248678" cy="34380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10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282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open sans</vt:lpstr>
      <vt:lpstr>Roboto</vt:lpstr>
      <vt:lpstr>tahoma</vt:lpstr>
      <vt:lpstr>Office Theme</vt:lpstr>
      <vt:lpstr>STEM</vt:lpstr>
      <vt:lpstr>PowerPoint Presentation</vt:lpstr>
      <vt:lpstr>PowerPoint Presentation</vt:lpstr>
      <vt:lpstr>PowerPoint Presentation</vt:lpstr>
      <vt:lpstr>STEM = Aprender a APRENDER</vt:lpstr>
      <vt:lpstr>PowerPoint Presentation</vt:lpstr>
      <vt:lpstr>PowerPoint Presentation</vt:lpstr>
      <vt:lpstr>PowerPoint Presentation</vt:lpstr>
    </vt:vector>
  </TitlesOfParts>
  <Company>Caterpillar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Martinez</dc:creator>
  <cp:lastModifiedBy>Julio Martinez</cp:lastModifiedBy>
  <cp:revision>3</cp:revision>
  <dcterms:created xsi:type="dcterms:W3CDTF">2024-09-09T18:06:58Z</dcterms:created>
  <dcterms:modified xsi:type="dcterms:W3CDTF">2024-09-10T15:44:00Z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2024-09-09T18:43:06Z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082ba96f-6358-4933-9ce9-94a48ce8921f</vt:lpwstr>
  </property>
  <property fmtid="{D5CDD505-2E9C-101B-9397-08002B2CF9AE}" pid="8" name="MSIP_Label_fb5e2db6-eecf-4aa2-8fc3-174bf94bce19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Caterpillar: Confidential Green</vt:lpwstr>
  </property>
</Properties>
</file>