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0"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2"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4"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5"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89"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0"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91"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3"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94"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5"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9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99"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504000" y="1768680"/>
            <a:ext cx="9072000" cy="2090880"/>
          </a:xfrm>
          <a:prstGeom prst="rect">
            <a:avLst/>
          </a:prstGeom>
        </p:spPr>
        <p:txBody>
          <a:bodyPr lIns="0" rIns="0" tIns="0" bIns="0">
            <a:normAutofit/>
          </a:bodyPr>
          <a:p>
            <a:endParaRPr b="0" lang="en-US" sz="3200" spc="-1" strike="noStrike">
              <a:latin typeface="Arial"/>
            </a:endParaRPr>
          </a:p>
        </p:txBody>
      </p:sp>
      <p:sp>
        <p:nvSpPr>
          <p:cNvPr id="102" name="PlaceHolder 3"/>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
        <p:nvSpPr>
          <p:cNvPr id="107" name="PlaceHolder 5"/>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09" name="PlaceHolder 2"/>
          <p:cNvSpPr>
            <a:spLocks noGrp="1"/>
          </p:cNvSpPr>
          <p:nvPr>
            <p:ph type="body"/>
          </p:nvPr>
        </p:nvSpPr>
        <p:spPr>
          <a:xfrm>
            <a:off x="504000" y="1768680"/>
            <a:ext cx="2921040" cy="2090880"/>
          </a:xfrm>
          <a:prstGeom prst="rect">
            <a:avLst/>
          </a:prstGeom>
        </p:spPr>
        <p:txBody>
          <a:bodyPr lIns="0" rIns="0" tIns="0" bIns="0">
            <a:normAutofit/>
          </a:bodyPr>
          <a:p>
            <a:endParaRPr b="0" lang="en-US" sz="3200" spc="-1" strike="noStrike">
              <a:latin typeface="Arial"/>
            </a:endParaRPr>
          </a:p>
        </p:txBody>
      </p:sp>
      <p:sp>
        <p:nvSpPr>
          <p:cNvPr id="110" name="PlaceHolder 3"/>
          <p:cNvSpPr>
            <a:spLocks noGrp="1"/>
          </p:cNvSpPr>
          <p:nvPr>
            <p:ph type="body"/>
          </p:nvPr>
        </p:nvSpPr>
        <p:spPr>
          <a:xfrm>
            <a:off x="3571560" y="1768680"/>
            <a:ext cx="2921040" cy="2090880"/>
          </a:xfrm>
          <a:prstGeom prst="rect">
            <a:avLst/>
          </a:prstGeom>
        </p:spPr>
        <p:txBody>
          <a:bodyPr lIns="0" rIns="0" tIns="0" bIns="0">
            <a:normAutofit/>
          </a:bodyPr>
          <a:p>
            <a:endParaRPr b="0" lang="en-US" sz="3200" spc="-1" strike="noStrike">
              <a:latin typeface="Arial"/>
            </a:endParaRPr>
          </a:p>
        </p:txBody>
      </p:sp>
      <p:sp>
        <p:nvSpPr>
          <p:cNvPr id="111" name="PlaceHolder 4"/>
          <p:cNvSpPr>
            <a:spLocks noGrp="1"/>
          </p:cNvSpPr>
          <p:nvPr>
            <p:ph type="body"/>
          </p:nvPr>
        </p:nvSpPr>
        <p:spPr>
          <a:xfrm>
            <a:off x="6639120" y="1768680"/>
            <a:ext cx="2921040" cy="2090880"/>
          </a:xfrm>
          <a:prstGeom prst="rect">
            <a:avLst/>
          </a:prstGeom>
        </p:spPr>
        <p:txBody>
          <a:bodyPr lIns="0" rIns="0" tIns="0" bIns="0">
            <a:normAutofit/>
          </a:bodyPr>
          <a:p>
            <a:endParaRPr b="0" lang="en-US" sz="3200" spc="-1" strike="noStrike">
              <a:latin typeface="Arial"/>
            </a:endParaRPr>
          </a:p>
        </p:txBody>
      </p:sp>
      <p:sp>
        <p:nvSpPr>
          <p:cNvPr id="112" name="PlaceHolder 5"/>
          <p:cNvSpPr>
            <a:spLocks noGrp="1"/>
          </p:cNvSpPr>
          <p:nvPr>
            <p:ph type="body"/>
          </p:nvPr>
        </p:nvSpPr>
        <p:spPr>
          <a:xfrm>
            <a:off x="504000" y="4058640"/>
            <a:ext cx="2921040" cy="2090880"/>
          </a:xfrm>
          <a:prstGeom prst="rect">
            <a:avLst/>
          </a:prstGeom>
        </p:spPr>
        <p:txBody>
          <a:bodyPr lIns="0" rIns="0" tIns="0" bIns="0">
            <a:normAutofit/>
          </a:bodyPr>
          <a:p>
            <a:endParaRPr b="0" lang="en-US" sz="3200" spc="-1" strike="noStrike">
              <a:latin typeface="Arial"/>
            </a:endParaRPr>
          </a:p>
        </p:txBody>
      </p:sp>
      <p:sp>
        <p:nvSpPr>
          <p:cNvPr id="113" name="PlaceHolder 6"/>
          <p:cNvSpPr>
            <a:spLocks noGrp="1"/>
          </p:cNvSpPr>
          <p:nvPr>
            <p:ph type="body"/>
          </p:nvPr>
        </p:nvSpPr>
        <p:spPr>
          <a:xfrm>
            <a:off x="3571560" y="4058640"/>
            <a:ext cx="2921040" cy="2090880"/>
          </a:xfrm>
          <a:prstGeom prst="rect">
            <a:avLst/>
          </a:prstGeom>
        </p:spPr>
        <p:txBody>
          <a:bodyPr lIns="0" rIns="0" tIns="0" bIns="0">
            <a:normAutofit/>
          </a:bodyPr>
          <a:p>
            <a:endParaRPr b="0" lang="en-US" sz="3200" spc="-1" strike="noStrike">
              <a:latin typeface="Arial"/>
            </a:endParaRPr>
          </a:p>
        </p:txBody>
      </p:sp>
      <p:sp>
        <p:nvSpPr>
          <p:cNvPr id="114" name="PlaceHolder 7"/>
          <p:cNvSpPr>
            <a:spLocks noGrp="1"/>
          </p:cNvSpPr>
          <p:nvPr>
            <p:ph type="body"/>
          </p:nvPr>
        </p:nvSpPr>
        <p:spPr>
          <a:xfrm>
            <a:off x="6639120" y="4058640"/>
            <a:ext cx="292104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768680"/>
            <a:ext cx="4426920" cy="43840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6" name="" descr=""/>
          <p:cNvPicPr/>
          <p:nvPr/>
        </p:nvPicPr>
        <p:blipFill>
          <a:blip r:embed="rId2"/>
          <a:stretch/>
        </p:blipFill>
        <p:spPr>
          <a:xfrm>
            <a:off x="-16920" y="-12240"/>
            <a:ext cx="10095840" cy="947160"/>
          </a:xfrm>
          <a:prstGeom prst="rect">
            <a:avLst/>
          </a:prstGeom>
          <a:ln>
            <a:noFill/>
          </a:ln>
        </p:spPr>
      </p:pic>
      <p:sp>
        <p:nvSpPr>
          <p:cNvPr id="7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78"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hyperlink" Target="https://github.com/Robotics-Sensors/BR-SRI-Humanoid-Robotics-Working-Group" TargetMode="External"/><Relationship Id="rId2" Type="http://schemas.openxmlformats.org/officeDocument/2006/relationships/hyperlink" Target="https://github.com/Robotics-Sensors" TargetMode="External"/><Relationship Id="rId3" Type="http://schemas.openxmlformats.org/officeDocument/2006/relationships/hyperlink" Target="https://discord.gg/uETm8hKN2U" TargetMode="External"/><Relationship Id="rId4" Type="http://schemas.openxmlformats.org/officeDocument/2006/relationships/hyperlink" Target="https://groups.google.com/g/humanoid-robotics" TargetMode="External"/><Relationship Id="rId5" Type="http://schemas.openxmlformats.org/officeDocument/2006/relationships/hyperlink" Target="mailto:humanoid-robotics@googlegroups.com" TargetMode="External"/><Relationship Id="rId6" Type="http://schemas.openxmlformats.org/officeDocument/2006/relationships/hyperlink" Target="https://github.com/RonaldsonBellande" TargetMode="External"/><Relationship Id="rId7"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04000" y="1901160"/>
            <a:ext cx="9070560" cy="12704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ffffff"/>
                </a:solidFill>
                <a:latin typeface="Arial"/>
                <a:ea typeface="DejaVu Sans"/>
              </a:rPr>
              <a:t>Humanoid Robotics WG/RG/CG 2</a:t>
            </a:r>
            <a:r>
              <a:rPr b="0" lang="en-US" sz="4400" spc="-1" strike="noStrike" baseline="14000000">
                <a:solidFill>
                  <a:srgbClr val="ffffff"/>
                </a:solidFill>
                <a:latin typeface="Arial"/>
                <a:ea typeface="DejaVu Sans"/>
              </a:rPr>
              <a:t>st</a:t>
            </a:r>
            <a:r>
              <a:rPr b="0" lang="en-US" sz="4400" spc="-1" strike="noStrike">
                <a:solidFill>
                  <a:srgbClr val="ffffff"/>
                </a:solidFill>
                <a:latin typeface="Arial"/>
                <a:ea typeface="DejaVu Sans"/>
              </a:rPr>
              <a:t> Meeting</a:t>
            </a:r>
            <a:endParaRPr b="0" lang="en-US" sz="4400" spc="-1" strike="noStrike">
              <a:latin typeface="Arial"/>
            </a:endParaRPr>
          </a:p>
        </p:txBody>
      </p:sp>
      <p:sp>
        <p:nvSpPr>
          <p:cNvPr id="116" name="CustomShape 2"/>
          <p:cNvSpPr/>
          <p:nvPr/>
        </p:nvSpPr>
        <p:spPr>
          <a:xfrm>
            <a:off x="504000" y="3437280"/>
            <a:ext cx="9070560" cy="27338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3200" spc="-1" strike="noStrike">
                <a:solidFill>
                  <a:srgbClr val="ffffff"/>
                </a:solidFill>
                <a:latin typeface="Arial"/>
                <a:ea typeface="DejaVu Sans"/>
              </a:rPr>
              <a:t>By: Ronaldson Bellande</a:t>
            </a:r>
            <a:endParaRPr b="0" lang="en-US" sz="3200" spc="-1" strike="noStrike">
              <a:latin typeface="Arial"/>
            </a:endParaRPr>
          </a:p>
          <a:p>
            <a:pPr algn="ctr">
              <a:lnSpc>
                <a:spcPct val="100000"/>
              </a:lnSpc>
            </a:pPr>
            <a:r>
              <a:rPr b="0" lang="en-US" sz="3200" spc="-1" strike="noStrike">
                <a:solidFill>
                  <a:srgbClr val="ffffff"/>
                </a:solidFill>
                <a:latin typeface="Arial"/>
                <a:ea typeface="DejaVu Sans"/>
              </a:rPr>
              <a:t>PhD Student</a:t>
            </a:r>
            <a:endParaRPr b="0" lang="en-US" sz="3200" spc="-1" strike="noStrike">
              <a:latin typeface="Arial"/>
            </a:endParaRPr>
          </a:p>
          <a:p>
            <a:pPr algn="ctr">
              <a:lnSpc>
                <a:spcPct val="100000"/>
              </a:lnSpc>
            </a:pPr>
            <a:r>
              <a:rPr b="0" lang="en-US" sz="3200" spc="-1" strike="noStrike">
                <a:solidFill>
                  <a:srgbClr val="ffffff"/>
                </a:solidFill>
                <a:latin typeface="Arial"/>
                <a:ea typeface="DejaVu Sans"/>
              </a:rPr>
              <a:t>Founder/CEO/CTO/COO Bellande Technologies Corporation Inc</a:t>
            </a:r>
            <a:endParaRPr b="0" lang="en-US" sz="3200" spc="-1" strike="noStrike">
              <a:latin typeface="Arial"/>
            </a:endParaRPr>
          </a:p>
          <a:p>
            <a:pPr algn="ctr">
              <a:lnSpc>
                <a:spcPct val="100000"/>
              </a:lnSpc>
            </a:pPr>
            <a:r>
              <a:rPr b="0" lang="en-US" sz="3200" spc="-1" strike="noStrike">
                <a:solidFill>
                  <a:srgbClr val="ffffff"/>
                </a:solidFill>
                <a:latin typeface="Arial"/>
                <a:ea typeface="DejaVu Sans"/>
              </a:rPr>
              <a:t>Founder of Bellande Research Innovation Organizations</a:t>
            </a:r>
            <a:endParaRPr b="0" lang="en-US" sz="3200" spc="-1" strike="noStrike">
              <a:latin typeface="Arial"/>
            </a:endParaRPr>
          </a:p>
          <a:p>
            <a:pPr algn="ctr">
              <a:lnSpc>
                <a:spcPct val="100000"/>
              </a:lnSpc>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504000" y="969840"/>
            <a:ext cx="9070560" cy="104508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Risk Mitigation</a:t>
            </a:r>
            <a:endParaRPr b="0" lang="en-US" sz="4000" spc="-1" strike="noStrike">
              <a:latin typeface="Arial"/>
            </a:endParaRPr>
          </a:p>
        </p:txBody>
      </p:sp>
      <p:sp>
        <p:nvSpPr>
          <p:cNvPr id="134" name="CustomShape 2"/>
          <p:cNvSpPr/>
          <p:nvPr/>
        </p:nvSpPr>
        <p:spPr>
          <a:xfrm>
            <a:off x="504000" y="2232000"/>
            <a:ext cx="9070560" cy="4390920"/>
          </a:xfrm>
          <a:prstGeom prst="rect">
            <a:avLst/>
          </a:prstGeom>
          <a:noFill/>
          <a:ln>
            <a:noFill/>
          </a:ln>
        </p:spPr>
        <p:style>
          <a:lnRef idx="0"/>
          <a:fillRef idx="0"/>
          <a:effectRef idx="0"/>
          <a:fontRef idx="minor"/>
        </p:style>
        <p:txBody>
          <a:bodyPr lIns="0" rIns="0" tIns="0" bIns="0">
            <a:normAutofit fontScale="42000"/>
          </a:bodyPr>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enables engineers to identify and analyze potential failure modes before deploying robots in the real world. Robots to simulated environments allows engineers to anticipate and mitigate risks effectively.</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Facilitates scenario-based testing, enabling engineers to simulate various risk scenarios and assess robot performance under different conditions. Proactive approach to risk mitigation helps ensure the safety and reliability of robotic systems.</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Enables continuous monitoring of robot behavior, allowing engineers to detect and address potential risks in real-time. Data can be used to implement adaptive control strategies that mitigate risks as they arise.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4000" y="969840"/>
            <a:ext cx="9070560" cy="104508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Speed of Deployment</a:t>
            </a:r>
            <a:endParaRPr b="0" lang="en-US" sz="4000" spc="-1" strike="noStrike">
              <a:latin typeface="Arial"/>
            </a:endParaRPr>
          </a:p>
        </p:txBody>
      </p:sp>
      <p:sp>
        <p:nvSpPr>
          <p:cNvPr id="136" name="CustomShape 2"/>
          <p:cNvSpPr/>
          <p:nvPr/>
        </p:nvSpPr>
        <p:spPr>
          <a:xfrm>
            <a:off x="504000" y="2232000"/>
            <a:ext cx="9070560" cy="4390920"/>
          </a:xfrm>
          <a:prstGeom prst="rect">
            <a:avLst/>
          </a:prstGeom>
          <a:noFill/>
          <a:ln>
            <a:noFill/>
          </a:ln>
        </p:spPr>
        <p:style>
          <a:lnRef idx="0"/>
          <a:fillRef idx="0"/>
          <a:effectRef idx="0"/>
          <a:fontRef idx="minor"/>
        </p:style>
        <p:txBody>
          <a:bodyPr lIns="0" rIns="0" tIns="0" bIns="0">
            <a:normAutofit fontScale="39000"/>
          </a:bodyPr>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Accelerates the deployment process by enabling agile development methodologies. Iterate quickly on robot designs and functionalities, reducing time-to-market and gaining a competitive edge.</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Allows for parallel development of hardware and software components, streamlining the deployment process. Engineers can pre-train robots in simulation while simultaneously developing physical hardware, minimizing delays and bottlenecks.</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Facilitates rapid prototyping of robotic systems, allowing engineers to test and validate designs before committing to physical production. Iterative approach to development speeds up the deployment timeline and improves overall product quality.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504000" y="969840"/>
            <a:ext cx="9070560" cy="104508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Continuous Improvement</a:t>
            </a:r>
            <a:endParaRPr b="0" lang="en-US" sz="4000" spc="-1" strike="noStrike">
              <a:latin typeface="Arial"/>
            </a:endParaRPr>
          </a:p>
        </p:txBody>
      </p:sp>
      <p:sp>
        <p:nvSpPr>
          <p:cNvPr id="138" name="CustomShape 2"/>
          <p:cNvSpPr/>
          <p:nvPr/>
        </p:nvSpPr>
        <p:spPr>
          <a:xfrm>
            <a:off x="504000" y="2232000"/>
            <a:ext cx="9070560" cy="4390920"/>
          </a:xfrm>
          <a:prstGeom prst="rect">
            <a:avLst/>
          </a:prstGeom>
          <a:noFill/>
          <a:ln>
            <a:noFill/>
          </a:ln>
        </p:spPr>
        <p:style>
          <a:lnRef idx="0"/>
          <a:fillRef idx="0"/>
          <a:effectRef idx="0"/>
          <a:fontRef idx="minor"/>
        </p:style>
        <p:txBody>
          <a:bodyPr lIns="0" rIns="0" tIns="0" bIns="0">
            <a:normAutofit fontScale="51000"/>
          </a:bodyPr>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Generates vast amounts of data that can be leveraged for continuous improvement. Analyze simulation data to identify trends and patterns, informing iterative optimization strategies.</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Enables robots to adapt and learn from their experiences in real-time. Reinforcement learning algorithms can be trained in simulation environments, allowing robots to continuously improve their performance over time.</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Facilitates feedback loops between virtual and physical environments, enabling continuous improvement. Use simulation data to refine robot designs and behaviors, leading to more robust and resilient systems.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04000" y="867960"/>
            <a:ext cx="9070560" cy="1249200"/>
          </a:xfrm>
          <a:prstGeom prst="rect">
            <a:avLst/>
          </a:prstGeom>
          <a:noFill/>
          <a:ln>
            <a:noFill/>
          </a:ln>
        </p:spPr>
        <p:style>
          <a:lnRef idx="0"/>
          <a:fillRef idx="0"/>
          <a:effectRef idx="0"/>
          <a:fontRef idx="minor"/>
        </p:style>
        <p:txBody>
          <a:bodyPr lIns="0" rIns="0" tIns="0" bIns="0" anchor="ctr">
            <a:noAutofit/>
          </a:bodyPr>
          <a:p>
            <a:pPr marL="432000" indent="-322920" algn="ctr">
              <a:lnSpc>
                <a:spcPct val="100000"/>
              </a:lnSpc>
              <a:spcAft>
                <a:spcPts val="1414"/>
              </a:spcAft>
              <a:buClr>
                <a:srgbClr val="000000"/>
              </a:buClr>
              <a:buSzPct val="45000"/>
              <a:buFont typeface="Wingdings" charset="2"/>
              <a:buChar char=""/>
            </a:pPr>
            <a:r>
              <a:rPr b="0" lang="en-US" sz="4400" spc="-1" strike="noStrike">
                <a:solidFill>
                  <a:srgbClr val="000000"/>
                </a:solidFill>
                <a:latin typeface="Arial"/>
                <a:ea typeface="DejaVu Sans"/>
              </a:rPr>
              <a:t>Collaboration Opportunities &amp; Next Steps &amp; Networking &amp; Resources</a:t>
            </a:r>
            <a:endParaRPr b="0" lang="en-US" sz="4400" spc="-1" strike="noStrike">
              <a:latin typeface="Arial"/>
            </a:endParaRPr>
          </a:p>
        </p:txBody>
      </p:sp>
      <p:sp>
        <p:nvSpPr>
          <p:cNvPr id="140" name="CustomShape 2"/>
          <p:cNvSpPr/>
          <p:nvPr/>
        </p:nvSpPr>
        <p:spPr>
          <a:xfrm>
            <a:off x="504000" y="2232000"/>
            <a:ext cx="9070560" cy="4390920"/>
          </a:xfrm>
          <a:prstGeom prst="rect">
            <a:avLst/>
          </a:prstGeom>
          <a:noFill/>
          <a:ln>
            <a:noFill/>
          </a:ln>
        </p:spPr>
        <p:style>
          <a:lnRef idx="0"/>
          <a:fillRef idx="0"/>
          <a:effectRef idx="0"/>
          <a:fontRef idx="minor"/>
        </p:style>
        <p:txBody>
          <a:bodyPr lIns="0" rIns="0" tIns="0" bIns="0">
            <a:normAutofit fontScale="56000"/>
          </a:bodyPr>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GitHub Working Group Repository Information: </a:t>
            </a:r>
            <a:r>
              <a:rPr b="0" lang="en-US" sz="3200" spc="-1" strike="noStrike" u="sng">
                <a:solidFill>
                  <a:srgbClr val="0000ff"/>
                </a:solidFill>
                <a:uFillTx/>
                <a:latin typeface="Arial"/>
                <a:ea typeface="DejaVu Sans"/>
                <a:hlinkClick r:id="rId1"/>
              </a:rPr>
              <a:t>https://github.com/Robotics-Sensors/BR-SRI-Humanoid-Robotics-Working-Group</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ff"/>
                </a:solidFill>
                <a:latin typeface="Arial"/>
                <a:ea typeface="DejaVu Sans"/>
              </a:rPr>
              <a:t>GitHub Organization: </a:t>
            </a:r>
            <a:r>
              <a:rPr b="0" lang="en-US" sz="3200" spc="-1" strike="noStrike" u="sng">
                <a:solidFill>
                  <a:srgbClr val="0000ff"/>
                </a:solidFill>
                <a:uFillTx/>
                <a:latin typeface="Arial"/>
                <a:ea typeface="DejaVu Sans"/>
                <a:hlinkClick r:id="rId2"/>
              </a:rPr>
              <a:t>https://github.com/Robotics-Sensors</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ff"/>
                </a:solidFill>
                <a:latin typeface="Arial"/>
                <a:ea typeface="DejaVu Sans"/>
              </a:rPr>
              <a:t>Discord Group: </a:t>
            </a:r>
            <a:r>
              <a:rPr b="0" lang="en-US" sz="3200" spc="-1" strike="noStrike" u="sng">
                <a:solidFill>
                  <a:srgbClr val="0000ff"/>
                </a:solidFill>
                <a:uFillTx/>
                <a:latin typeface="Arial"/>
                <a:ea typeface="DejaVu Sans"/>
                <a:hlinkClick r:id="rId3"/>
              </a:rPr>
              <a:t>https://discord.gg/uETm8hKN2U</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ff"/>
                </a:solidFill>
                <a:latin typeface="Arial"/>
                <a:ea typeface="DejaVu Sans"/>
              </a:rPr>
              <a:t>Google Group: </a:t>
            </a:r>
            <a:r>
              <a:rPr b="0" lang="en-US" sz="3200" spc="-1" strike="noStrike" u="sng">
                <a:solidFill>
                  <a:srgbClr val="0000ff"/>
                </a:solidFill>
                <a:uFillTx/>
                <a:latin typeface="Arial"/>
                <a:ea typeface="DejaVu Sans"/>
                <a:hlinkClick r:id="rId4"/>
              </a:rPr>
              <a:t>https://groups.google.com/g/humanoid-robotics</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ff"/>
                </a:solidFill>
                <a:latin typeface="Arial"/>
                <a:ea typeface="DejaVu Sans"/>
              </a:rPr>
              <a:t>Email Group: </a:t>
            </a:r>
            <a:r>
              <a:rPr b="0" lang="en-US" sz="3200" spc="-1" strike="noStrike" u="sng">
                <a:solidFill>
                  <a:srgbClr val="0000ff"/>
                </a:solidFill>
                <a:uFillTx/>
                <a:latin typeface="Arial"/>
                <a:ea typeface="DejaVu Sans"/>
                <a:hlinkClick r:id="rId5"/>
              </a:rPr>
              <a:t>humanoid-robotics@googlegroups.com</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ff"/>
                </a:solidFill>
                <a:latin typeface="Arial"/>
                <a:ea typeface="DejaVu Sans"/>
              </a:rPr>
              <a:t>Github Profile: </a:t>
            </a:r>
            <a:r>
              <a:rPr b="0" lang="en-US" sz="3200" spc="-1" strike="noStrike" u="sng">
                <a:solidFill>
                  <a:srgbClr val="0000ff"/>
                </a:solidFill>
                <a:uFillTx/>
                <a:latin typeface="Arial"/>
                <a:ea typeface="DejaVu Sans"/>
                <a:hlinkClick r:id="rId6"/>
              </a:rPr>
              <a:t>https://github.com/RonaldsonBellande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4000" y="408600"/>
            <a:ext cx="9070560" cy="1261440"/>
          </a:xfrm>
          <a:prstGeom prst="rect">
            <a:avLst/>
          </a:prstGeom>
          <a:solidFill>
            <a:srgbClr val="ffffff">
              <a:alpha val="70000"/>
            </a:srgbClr>
          </a:solidFill>
          <a:ln>
            <a:noFill/>
          </a:ln>
        </p:spPr>
        <p:style>
          <a:lnRef idx="0"/>
          <a:fillRef idx="0"/>
          <a:effectRef idx="0"/>
          <a:fontRef idx="minor"/>
        </p:style>
        <p:txBody>
          <a:bodyPr lIns="0" rIns="0" tIns="0" bIns="0" anchor="ctr">
            <a:noAutofit/>
          </a:bodyPr>
          <a:p>
            <a:pPr>
              <a:lnSpc>
                <a:spcPct val="100000"/>
              </a:lnSpc>
            </a:pPr>
            <a:r>
              <a:rPr b="0" lang="en-US" sz="4400" spc="-1" strike="noStrike">
                <a:solidFill>
                  <a:srgbClr val="000000"/>
                </a:solidFill>
                <a:latin typeface="Arial"/>
                <a:ea typeface="DejaVu Sans"/>
              </a:rPr>
              <a:t>Meeting Agenda</a:t>
            </a:r>
            <a:endParaRPr b="0" lang="en-US" sz="4400" spc="-1" strike="noStrike">
              <a:latin typeface="Arial"/>
            </a:endParaRPr>
          </a:p>
        </p:txBody>
      </p:sp>
      <p:sp>
        <p:nvSpPr>
          <p:cNvPr id="118" name="CustomShape 2"/>
          <p:cNvSpPr/>
          <p:nvPr/>
        </p:nvSpPr>
        <p:spPr>
          <a:xfrm>
            <a:off x="504000" y="2020680"/>
            <a:ext cx="9070560" cy="4674240"/>
          </a:xfrm>
          <a:prstGeom prst="rect">
            <a:avLst/>
          </a:prstGeom>
          <a:solidFill>
            <a:srgbClr val="ffffff">
              <a:alpha val="50000"/>
            </a:srgbClr>
          </a:solidFill>
          <a:ln>
            <a:noFill/>
          </a:ln>
        </p:spPr>
        <p:style>
          <a:lnRef idx="0"/>
          <a:fillRef idx="0"/>
          <a:effectRef idx="0"/>
          <a:fontRef idx="minor"/>
        </p:style>
        <p:txBody>
          <a:bodyPr lIns="0" rIns="0" tIns="0" bIns="0">
            <a:normAutofit fontScale="55000"/>
          </a:bodyPr>
          <a:p>
            <a:pPr>
              <a:lnSpc>
                <a:spcPct val="100000"/>
              </a:lnSpc>
              <a:spcAft>
                <a:spcPts val="1414"/>
              </a:spcAft>
            </a:pPr>
            <a:r>
              <a:rPr b="0" lang="en-US" sz="3200" spc="-1" strike="noStrike">
                <a:solidFill>
                  <a:srgbClr val="000000"/>
                </a:solidFill>
                <a:latin typeface="Arial"/>
                <a:ea typeface="DejaVu Sans"/>
              </a:rPr>
              <a:t>	</a:t>
            </a:r>
            <a:r>
              <a:rPr b="0" lang="en-US" sz="3200" spc="-1" strike="noStrike">
                <a:solidFill>
                  <a:srgbClr val="000000"/>
                </a:solidFill>
                <a:latin typeface="Arial"/>
                <a:ea typeface="DejaVu Sans"/>
              </a:rPr>
              <a:t>Introduction On Simulation &amp; </a:t>
            </a:r>
            <a:r>
              <a:rPr b="0" lang="en-US" sz="3200" spc="-1" strike="noStrike">
                <a:solidFill>
                  <a:srgbClr val="000000"/>
                </a:solidFill>
                <a:latin typeface="Arial"/>
                <a:ea typeface="DejaVu Sans"/>
              </a:rPr>
              <a:t>Overview of Humanoid Robotics</a:t>
            </a:r>
            <a:endParaRPr b="0" lang="en-US" sz="3200" spc="-1" strike="noStrike">
              <a:latin typeface="Arial"/>
            </a:endParaRPr>
          </a:p>
          <a:p>
            <a:pPr marL="432000" indent="-322920">
              <a:lnSpc>
                <a:spcPct val="100000"/>
              </a:lnSpc>
              <a:spcAft>
                <a:spcPts val="1414"/>
              </a:spcAft>
              <a:buClr>
                <a:srgbClr val="ffffff"/>
              </a:buClr>
              <a:buSzPct val="45000"/>
              <a:buFont typeface="Wingdings" charset="2"/>
              <a:buChar char=""/>
            </a:pPr>
            <a:r>
              <a:rPr b="0" lang="en-US" sz="3200" spc="-1" strike="noStrike">
                <a:solidFill>
                  <a:srgbClr val="000000"/>
                </a:solidFill>
                <a:latin typeface="Arial"/>
                <a:ea typeface="DejaVu Sans"/>
              </a:rPr>
              <a:t>Cost-effectiveness</a:t>
            </a:r>
            <a:endParaRPr b="0" lang="en-US" sz="3200" spc="-1" strike="noStrike">
              <a:latin typeface="Arial"/>
            </a:endParaRPr>
          </a:p>
          <a:p>
            <a:pPr marL="432000" indent="-322920">
              <a:lnSpc>
                <a:spcPct val="100000"/>
              </a:lnSpc>
              <a:spcAft>
                <a:spcPts val="1414"/>
              </a:spcAft>
              <a:buClr>
                <a:srgbClr val="ffffff"/>
              </a:buClr>
              <a:buSzPct val="45000"/>
              <a:buFont typeface="Wingdings" charset="2"/>
              <a:buChar char=""/>
            </a:pPr>
            <a:r>
              <a:rPr b="0" lang="en-US" sz="3200" spc="-1" strike="noStrike">
                <a:solidFill>
                  <a:srgbClr val="000000"/>
                </a:solidFill>
                <a:latin typeface="Arial"/>
                <a:ea typeface="DejaVu Sans"/>
              </a:rPr>
              <a:t>Safety</a:t>
            </a:r>
            <a:endParaRPr b="0" lang="en-US" sz="3200" spc="-1" strike="noStrike">
              <a:latin typeface="Arial"/>
            </a:endParaRPr>
          </a:p>
          <a:p>
            <a:pPr marL="432000" indent="-322920">
              <a:lnSpc>
                <a:spcPct val="100000"/>
              </a:lnSpc>
              <a:spcAft>
                <a:spcPts val="1414"/>
              </a:spcAft>
              <a:buClr>
                <a:srgbClr val="ffffff"/>
              </a:buClr>
              <a:buSzPct val="45000"/>
              <a:buFont typeface="Wingdings" charset="2"/>
              <a:buChar char=""/>
            </a:pPr>
            <a:r>
              <a:rPr b="0" lang="en-US" sz="3200" spc="-1" strike="noStrike">
                <a:solidFill>
                  <a:srgbClr val="000000"/>
                </a:solidFill>
                <a:latin typeface="Arial"/>
                <a:ea typeface="DejaVu Sans"/>
              </a:rPr>
              <a:t>Efficiency</a:t>
            </a:r>
            <a:endParaRPr b="0" lang="en-US" sz="3200" spc="-1" strike="noStrike">
              <a:latin typeface="Arial"/>
            </a:endParaRPr>
          </a:p>
          <a:p>
            <a:pPr marL="432000" indent="-322920">
              <a:lnSpc>
                <a:spcPct val="100000"/>
              </a:lnSpc>
              <a:spcAft>
                <a:spcPts val="1414"/>
              </a:spcAft>
              <a:buClr>
                <a:srgbClr val="ffffff"/>
              </a:buClr>
              <a:buSzPct val="45000"/>
              <a:buFont typeface="Wingdings" charset="2"/>
              <a:buChar char=""/>
            </a:pPr>
            <a:r>
              <a:rPr b="0" lang="en-US" sz="3200" spc="-1" strike="noStrike">
                <a:solidFill>
                  <a:srgbClr val="000000"/>
                </a:solidFill>
                <a:latin typeface="Arial"/>
                <a:ea typeface="DejaVu Sans"/>
              </a:rPr>
              <a:t>Accessibility</a:t>
            </a:r>
            <a:endParaRPr b="0" lang="en-US" sz="3200" spc="-1" strike="noStrike">
              <a:latin typeface="Arial"/>
            </a:endParaRPr>
          </a:p>
          <a:p>
            <a:pPr marL="432000" indent="-322920">
              <a:lnSpc>
                <a:spcPct val="100000"/>
              </a:lnSpc>
              <a:spcAft>
                <a:spcPts val="1414"/>
              </a:spcAft>
              <a:buClr>
                <a:srgbClr val="ffffff"/>
              </a:buClr>
              <a:buSzPct val="45000"/>
              <a:buFont typeface="Wingdings" charset="2"/>
              <a:buChar char=""/>
            </a:pPr>
            <a:r>
              <a:rPr b="0" lang="en-US" sz="3200" spc="-1" strike="noStrike">
                <a:solidFill>
                  <a:srgbClr val="000000"/>
                </a:solidFill>
                <a:latin typeface="Arial"/>
                <a:ea typeface="DejaVu Sans"/>
              </a:rPr>
              <a:t>Scalability</a:t>
            </a:r>
            <a:endParaRPr b="0" lang="en-US" sz="3200" spc="-1" strike="noStrike">
              <a:latin typeface="Arial"/>
            </a:endParaRPr>
          </a:p>
          <a:p>
            <a:pPr marL="432000" indent="-322920">
              <a:lnSpc>
                <a:spcPct val="100000"/>
              </a:lnSpc>
              <a:spcAft>
                <a:spcPts val="1414"/>
              </a:spcAft>
              <a:buClr>
                <a:srgbClr val="ffffff"/>
              </a:buClr>
              <a:buSzPct val="45000"/>
              <a:buFont typeface="Wingdings" charset="2"/>
              <a:buChar char=""/>
            </a:pPr>
            <a:r>
              <a:rPr b="0" lang="en-US" sz="3200" spc="-1" strike="noStrike">
                <a:solidFill>
                  <a:srgbClr val="000000"/>
                </a:solidFill>
                <a:latin typeface="Arial"/>
                <a:ea typeface="DejaVu Sans"/>
              </a:rPr>
              <a:t>Flexibility</a:t>
            </a:r>
            <a:endParaRPr b="0" lang="en-US" sz="3200" spc="-1" strike="noStrike">
              <a:latin typeface="Arial"/>
            </a:endParaRPr>
          </a:p>
          <a:p>
            <a:pPr marL="432000" indent="-322920">
              <a:lnSpc>
                <a:spcPct val="100000"/>
              </a:lnSpc>
              <a:spcAft>
                <a:spcPts val="1414"/>
              </a:spcAft>
              <a:buClr>
                <a:srgbClr val="ffffff"/>
              </a:buClr>
              <a:buSzPct val="45000"/>
              <a:buFont typeface="Wingdings" charset="2"/>
              <a:buChar char=""/>
            </a:pPr>
            <a:r>
              <a:rPr b="0" lang="en-US" sz="3200" spc="-1" strike="noStrike">
                <a:solidFill>
                  <a:srgbClr val="000000"/>
                </a:solidFill>
                <a:latin typeface="Arial"/>
                <a:ea typeface="DejaVu Sans"/>
              </a:rPr>
              <a:t>Risk Mitigation</a:t>
            </a:r>
            <a:endParaRPr b="0" lang="en-US" sz="3200" spc="-1" strike="noStrike">
              <a:latin typeface="Arial"/>
            </a:endParaRPr>
          </a:p>
          <a:p>
            <a:pPr marL="432000" indent="-322920">
              <a:lnSpc>
                <a:spcPct val="100000"/>
              </a:lnSpc>
              <a:spcAft>
                <a:spcPts val="1414"/>
              </a:spcAft>
              <a:buClr>
                <a:srgbClr val="ffffff"/>
              </a:buClr>
              <a:buSzPct val="45000"/>
              <a:buFont typeface="Wingdings" charset="2"/>
              <a:buChar char=""/>
            </a:pPr>
            <a:r>
              <a:rPr b="0" lang="en-US" sz="3200" spc="-1" strike="noStrike">
                <a:solidFill>
                  <a:srgbClr val="000000"/>
                </a:solidFill>
                <a:latin typeface="Arial"/>
                <a:ea typeface="DejaVu Sans"/>
              </a:rPr>
              <a:t>Speed of Deployment</a:t>
            </a:r>
            <a:endParaRPr b="0" lang="en-US" sz="3200" spc="-1" strike="noStrike">
              <a:latin typeface="Arial"/>
            </a:endParaRPr>
          </a:p>
          <a:p>
            <a:pPr marL="432000" indent="-322920">
              <a:lnSpc>
                <a:spcPct val="100000"/>
              </a:lnSpc>
              <a:spcAft>
                <a:spcPts val="1414"/>
              </a:spcAft>
              <a:buClr>
                <a:srgbClr val="ffffff"/>
              </a:buClr>
              <a:buSzPct val="45000"/>
              <a:buFont typeface="Wingdings" charset="2"/>
              <a:buChar char=""/>
            </a:pPr>
            <a:r>
              <a:rPr b="0" lang="en-US" sz="3200" spc="-1" strike="noStrike">
                <a:solidFill>
                  <a:srgbClr val="000000"/>
                </a:solidFill>
                <a:latin typeface="Arial"/>
                <a:ea typeface="DejaVu Sans"/>
              </a:rPr>
              <a:t>Continuous Improvement</a:t>
            </a:r>
            <a:endParaRPr b="0" lang="en-US" sz="3200" spc="-1" strike="noStrike">
              <a:latin typeface="Arial"/>
            </a:endParaRPr>
          </a:p>
          <a:p>
            <a:pPr>
              <a:lnSpc>
                <a:spcPct val="100000"/>
              </a:lnSpc>
              <a:spcAft>
                <a:spcPts val="1414"/>
              </a:spcAft>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504000" y="969840"/>
            <a:ext cx="9070560" cy="104508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Introduction On Simulation &amp; </a:t>
            </a:r>
            <a:r>
              <a:rPr b="0" lang="en-US" sz="4000" spc="-1" strike="noStrike">
                <a:solidFill>
                  <a:srgbClr val="000000"/>
                </a:solidFill>
                <a:latin typeface="Arial"/>
                <a:ea typeface="DejaVu Sans"/>
              </a:rPr>
              <a:t>Overview of Humanoid Robotics</a:t>
            </a:r>
            <a:endParaRPr b="0" lang="en-US" sz="4000" spc="-1" strike="noStrike">
              <a:latin typeface="Arial"/>
            </a:endParaRPr>
          </a:p>
        </p:txBody>
      </p:sp>
      <p:sp>
        <p:nvSpPr>
          <p:cNvPr id="120" name="CustomShape 2"/>
          <p:cNvSpPr/>
          <p:nvPr/>
        </p:nvSpPr>
        <p:spPr>
          <a:xfrm>
            <a:off x="504000" y="2232000"/>
            <a:ext cx="9070560" cy="4390920"/>
          </a:xfrm>
          <a:prstGeom prst="rect">
            <a:avLst/>
          </a:prstGeom>
          <a:noFill/>
          <a:ln>
            <a:noFill/>
          </a:ln>
        </p:spPr>
        <p:style>
          <a:lnRef idx="0"/>
          <a:fillRef idx="0"/>
          <a:effectRef idx="0"/>
          <a:fontRef idx="minor"/>
        </p:style>
        <p:txBody>
          <a:bodyPr lIns="0" rIns="0" tIns="0" bIns="0">
            <a:normAutofit/>
          </a:bodyPr>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Robots being able to mimic human-like features and behaviors, making them versatile and adaptable for various tasks</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is essential in the development and training of humanoid robots and robotics. Simulation accelerates learning, reduces costs, and ensures safety, laying the foundation for robotics in general</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504000" y="969840"/>
            <a:ext cx="9070560" cy="104508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Cost-effectiveness</a:t>
            </a:r>
            <a:endParaRPr b="0" lang="en-US" sz="4000" spc="-1" strike="noStrike">
              <a:latin typeface="Arial"/>
            </a:endParaRPr>
          </a:p>
        </p:txBody>
      </p:sp>
      <p:sp>
        <p:nvSpPr>
          <p:cNvPr id="122" name="CustomShape 2"/>
          <p:cNvSpPr/>
          <p:nvPr/>
        </p:nvSpPr>
        <p:spPr>
          <a:xfrm>
            <a:off x="504000" y="2232000"/>
            <a:ext cx="9070560" cy="4390920"/>
          </a:xfrm>
          <a:prstGeom prst="rect">
            <a:avLst/>
          </a:prstGeom>
          <a:noFill/>
          <a:ln>
            <a:noFill/>
          </a:ln>
        </p:spPr>
        <p:style>
          <a:lnRef idx="0"/>
          <a:fillRef idx="0"/>
          <a:effectRef idx="0"/>
          <a:fontRef idx="minor"/>
        </p:style>
        <p:txBody>
          <a:bodyPr lIns="0" rIns="0" tIns="0" bIns="0">
            <a:normAutofit fontScale="56000"/>
          </a:bodyPr>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over traditional real-world testing methods. Reduces costs associated with materials, labor, and potential damages, making it a cost-effective solution for robot training.</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optimizes resources by eliminating the need for physical prototypes and minimizing downtime. Showcases how businesses can allocate resources more efficiently by leveraging simulation technology.</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Long-term savings achieved through simulation training. Investing in simulation upfront leads to significant cost savings over the entire life-cycle of robot development and deployment.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4000" y="867960"/>
            <a:ext cx="9070560" cy="124920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Safety</a:t>
            </a:r>
            <a:endParaRPr b="0" lang="en-US" sz="4000" spc="-1" strike="noStrike">
              <a:latin typeface="Arial"/>
            </a:endParaRPr>
          </a:p>
        </p:txBody>
      </p:sp>
      <p:sp>
        <p:nvSpPr>
          <p:cNvPr id="124" name="CustomShape 2"/>
          <p:cNvSpPr/>
          <p:nvPr/>
        </p:nvSpPr>
        <p:spPr>
          <a:xfrm>
            <a:off x="504000" y="2232000"/>
            <a:ext cx="9070560" cy="4390920"/>
          </a:xfrm>
          <a:prstGeom prst="rect">
            <a:avLst/>
          </a:prstGeom>
          <a:noFill/>
          <a:ln>
            <a:noFill/>
          </a:ln>
        </p:spPr>
        <p:style>
          <a:lnRef idx="0"/>
          <a:fillRef idx="0"/>
          <a:effectRef idx="0"/>
          <a:fontRef idx="minor"/>
        </p:style>
        <p:txBody>
          <a:bodyPr lIns="0" rIns="0" tIns="0" bIns="0">
            <a:normAutofit fontScale="51000"/>
          </a:bodyPr>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minimizes risks to humans and equipment during the training process. Discusses how exposing robots to simulated environments allows engineers to identify and address potential safety hazards before deploying them in the real world.</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Designing robots with safety in mind. Simulation enables engineers to test and refine safety features, ensuring that robots interact safely with humans and their surroundings.</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Companies meet regulatory standards and safety requirements. Data can be used to demonstrate the safety and reliability of robotic systems to regulatory authorities.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504000" y="969840"/>
            <a:ext cx="9070560" cy="104508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Efficiency</a:t>
            </a:r>
            <a:endParaRPr b="0" lang="en-US" sz="4000" spc="-1" strike="noStrike">
              <a:latin typeface="Arial"/>
            </a:endParaRPr>
          </a:p>
        </p:txBody>
      </p:sp>
      <p:sp>
        <p:nvSpPr>
          <p:cNvPr id="126" name="CustomShape 2"/>
          <p:cNvSpPr/>
          <p:nvPr/>
        </p:nvSpPr>
        <p:spPr>
          <a:xfrm>
            <a:off x="504000" y="2232000"/>
            <a:ext cx="9070560" cy="4390920"/>
          </a:xfrm>
          <a:prstGeom prst="rect">
            <a:avLst/>
          </a:prstGeom>
          <a:noFill/>
          <a:ln>
            <a:noFill/>
          </a:ln>
        </p:spPr>
        <p:style>
          <a:lnRef idx="0"/>
          <a:fillRef idx="0"/>
          <a:effectRef idx="0"/>
          <a:fontRef idx="minor"/>
        </p:style>
        <p:txBody>
          <a:bodyPr lIns="0" rIns="0" tIns="0" bIns="0">
            <a:normAutofit fontScale="42000"/>
          </a:bodyPr>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enables rapid iteration and optimization of robot algorithms and behaviors. Engineers can quickly test and refine different design options, leading to more efficient and effective performance in real-world scenarios.</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accelerates the development process by reducing time-to-market for robotic systems. Pre-training robots in simulation allows them to be deployment-ready faster, giving companies a competitive edge in the market.</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Optimizes resource utilization by streamlining testing and validation processes. Showcases how engineers can focus their time and resources on areas that require the most attention, maximizing overall efficiency.</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4000" y="969840"/>
            <a:ext cx="9070560" cy="104508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Accessibility</a:t>
            </a:r>
            <a:endParaRPr b="0" lang="en-US" sz="4000" spc="-1" strike="noStrike">
              <a:latin typeface="Arial"/>
            </a:endParaRPr>
          </a:p>
        </p:txBody>
      </p:sp>
      <p:sp>
        <p:nvSpPr>
          <p:cNvPr id="128" name="CustomShape 2"/>
          <p:cNvSpPr/>
          <p:nvPr/>
        </p:nvSpPr>
        <p:spPr>
          <a:xfrm>
            <a:off x="504000" y="2232000"/>
            <a:ext cx="9070560" cy="4390920"/>
          </a:xfrm>
          <a:prstGeom prst="rect">
            <a:avLst/>
          </a:prstGeom>
          <a:noFill/>
          <a:ln>
            <a:noFill/>
          </a:ln>
        </p:spPr>
        <p:style>
          <a:lnRef idx="0"/>
          <a:fillRef idx="0"/>
          <a:effectRef idx="0"/>
          <a:fontRef idx="minor"/>
        </p:style>
        <p:txBody>
          <a:bodyPr lIns="0" rIns="0" tIns="0" bIns="0">
            <a:normAutofit fontScale="42000"/>
          </a:bodyPr>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platforms enable remote collaboration among engineers and researchers. Teams can work together seamlessly, fostering innovation and knowledge sharing.</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Tools are designed with user-friendly interfaces, making them accessible to a wide range of users. Intuitive design elements enhance usability and enable even novice users to leverage simulation technology effectively.</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platforms offer scalable solutions that can accommodate varying levels of complexity and scope. Simulation tools can be tailored to meet the specific needs and requirements of different projects and industries.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969840"/>
            <a:ext cx="9070560" cy="104508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Scalability</a:t>
            </a:r>
            <a:endParaRPr b="0" lang="en-US" sz="4000" spc="-1" strike="noStrike">
              <a:latin typeface="Arial"/>
            </a:endParaRPr>
          </a:p>
        </p:txBody>
      </p:sp>
      <p:sp>
        <p:nvSpPr>
          <p:cNvPr id="130" name="CustomShape 2"/>
          <p:cNvSpPr/>
          <p:nvPr/>
        </p:nvSpPr>
        <p:spPr>
          <a:xfrm>
            <a:off x="504000" y="2232000"/>
            <a:ext cx="9070560" cy="4390920"/>
          </a:xfrm>
          <a:prstGeom prst="rect">
            <a:avLst/>
          </a:prstGeom>
          <a:noFill/>
          <a:ln>
            <a:noFill/>
          </a:ln>
        </p:spPr>
        <p:style>
          <a:lnRef idx="0"/>
          <a:fillRef idx="0"/>
          <a:effectRef idx="0"/>
          <a:fontRef idx="minor"/>
        </p:style>
        <p:txBody>
          <a:bodyPr lIns="0" rIns="0" tIns="0" bIns="0">
            <a:normAutofit fontScale="42000"/>
          </a:bodyPr>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Versatility of simulation technology, highlighting its ability to scale to accommodate various applications and industries. Applied to everything from manufacturing and healthcare to aerospace and entertainment.</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Platforms offer flexible infrastructure that can adapt to changing project requirements. Engineers can easily scale simulations up or down to simulate different scenarios and environments, providing valuable insights into system behavior.</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Simulation leverages distributed computing resources to achieve scalability. Parallel processing and cloud-based solutions enable simulations to run efficiently, even with large datasets and complex models.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504000" y="969840"/>
            <a:ext cx="9070560" cy="1045080"/>
          </a:xfrm>
          <a:prstGeom prst="rect">
            <a:avLst/>
          </a:prstGeom>
          <a:noFill/>
          <a:ln>
            <a:noFill/>
          </a:ln>
        </p:spPr>
        <p:style>
          <a:lnRef idx="0"/>
          <a:fillRef idx="0"/>
          <a:effectRef idx="0"/>
          <a:fontRef idx="minor"/>
        </p:style>
        <p:txBody>
          <a:bodyPr lIns="0" rIns="0" tIns="0" bIns="0" anchor="ctr">
            <a:noAutofit/>
          </a:bodyPr>
          <a:p>
            <a:pPr algn="ctr">
              <a:lnSpc>
                <a:spcPct val="100000"/>
              </a:lnSpc>
              <a:spcAft>
                <a:spcPts val="1414"/>
              </a:spcAft>
            </a:pPr>
            <a:r>
              <a:rPr b="0" lang="en-US" sz="4000" spc="-1" strike="noStrike">
                <a:solidFill>
                  <a:srgbClr val="000000"/>
                </a:solidFill>
                <a:latin typeface="Arial"/>
                <a:ea typeface="DejaVu Sans"/>
              </a:rPr>
              <a:t>Flexibility</a:t>
            </a:r>
            <a:endParaRPr b="0" lang="en-US" sz="4000" spc="-1" strike="noStrike">
              <a:latin typeface="Arial"/>
            </a:endParaRPr>
          </a:p>
        </p:txBody>
      </p:sp>
      <p:sp>
        <p:nvSpPr>
          <p:cNvPr id="132" name="CustomShape 2"/>
          <p:cNvSpPr/>
          <p:nvPr/>
        </p:nvSpPr>
        <p:spPr>
          <a:xfrm>
            <a:off x="504000" y="2232000"/>
            <a:ext cx="9070560" cy="4390920"/>
          </a:xfrm>
          <a:prstGeom prst="rect">
            <a:avLst/>
          </a:prstGeom>
          <a:noFill/>
          <a:ln>
            <a:noFill/>
          </a:ln>
        </p:spPr>
        <p:style>
          <a:lnRef idx="0"/>
          <a:fillRef idx="0"/>
          <a:effectRef idx="0"/>
          <a:fontRef idx="minor"/>
        </p:style>
        <p:txBody>
          <a:bodyPr lIns="0" rIns="0" tIns="0" bIns="0">
            <a:normAutofit fontScale="42000"/>
          </a:bodyPr>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Customization capabilities of simulation environments, allowing engineers to replicate specific real-world conditions. Engineers can tailor simulations to simulate different scenarios, enabling targeted training and testing of robot functionalities.</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Platforms are designed with modular architectures, making them highly flexible and adaptable. Integrate new components and functionalities into existing simulation setups, without disrupting the workflow.</a:t>
            </a:r>
            <a:endParaRPr b="0" lang="en-US" sz="3200" spc="-1" strike="noStrike">
              <a:latin typeface="Arial"/>
            </a:endParaRPr>
          </a:p>
          <a:p>
            <a:pPr marL="432000" indent="-322920">
              <a:lnSpc>
                <a:spcPct val="100000"/>
              </a:lnSpc>
              <a:spcAft>
                <a:spcPts val="1417"/>
              </a:spcAft>
              <a:buClr>
                <a:srgbClr val="000000"/>
              </a:buClr>
              <a:buSzPct val="45000"/>
              <a:buFont typeface="Wingdings" charset="2"/>
              <a:buChar char=""/>
            </a:pPr>
            <a:r>
              <a:rPr b="0" lang="en-US" sz="3200" spc="-1" strike="noStrike">
                <a:solidFill>
                  <a:srgbClr val="000000"/>
                </a:solidFill>
                <a:latin typeface="Arial"/>
                <a:ea typeface="DejaVu Sans"/>
              </a:rPr>
              <a:t>Tools offer cross-platform compatibility, allowing users to seamlessly transition between different software environments. Leverage simulation data across multiple platforms for enhanced collaboration and analysis.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627</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2024-03-18T17:37:04Z</dcterms:created>
  <dc:creator/>
  <dc:description/>
  <dc:language>en-US</dc:language>
  <cp:lastModifiedBy/>
  <dcterms:modified xsi:type="dcterms:W3CDTF">2024-04-15T20:04:29Z</dcterms:modified>
  <cp:revision>15</cp:revision>
  <dc:subject/>
  <dc:title>Lights</dc:title>
</cp:coreProperties>
</file>