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36700" y="1706626"/>
            <a:ext cx="3978910" cy="470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151245" y="1170178"/>
            <a:ext cx="4831715" cy="347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1592" y="2104643"/>
            <a:ext cx="9360408" cy="47533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90475" cy="685799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965200" cy="6858000"/>
          </a:xfrm>
          <a:custGeom>
            <a:avLst/>
            <a:gdLst/>
            <a:ahLst/>
            <a:cxnLst/>
            <a:rect l="l" t="t" r="r" b="b"/>
            <a:pathLst>
              <a:path w="965200" h="6858000">
                <a:moveTo>
                  <a:pt x="964691" y="0"/>
                </a:moveTo>
                <a:lnTo>
                  <a:pt x="0" y="0"/>
                </a:lnTo>
                <a:lnTo>
                  <a:pt x="0" y="6858000"/>
                </a:lnTo>
                <a:lnTo>
                  <a:pt x="964691" y="6858000"/>
                </a:lnTo>
                <a:lnTo>
                  <a:pt x="964691" y="0"/>
                </a:lnTo>
                <a:close/>
              </a:path>
            </a:pathLst>
          </a:custGeom>
          <a:solidFill>
            <a:srgbClr val="1F28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61644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19" h="6858000">
                <a:moveTo>
                  <a:pt x="45719" y="0"/>
                </a:moveTo>
                <a:lnTo>
                  <a:pt x="0" y="0"/>
                </a:lnTo>
                <a:lnTo>
                  <a:pt x="0" y="6858000"/>
                </a:lnTo>
                <a:lnTo>
                  <a:pt x="45719" y="6858000"/>
                </a:lnTo>
                <a:lnTo>
                  <a:pt x="45719" y="0"/>
                </a:lnTo>
                <a:close/>
              </a:path>
            </a:pathLst>
          </a:custGeom>
          <a:solidFill>
            <a:srgbClr val="A9AC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04316" y="0"/>
            <a:ext cx="10372725" cy="6858000"/>
          </a:xfrm>
          <a:custGeom>
            <a:avLst/>
            <a:gdLst/>
            <a:ahLst/>
            <a:cxnLst/>
            <a:rect l="l" t="t" r="r" b="b"/>
            <a:pathLst>
              <a:path w="10372725" h="6858000">
                <a:moveTo>
                  <a:pt x="10372344" y="0"/>
                </a:moveTo>
                <a:lnTo>
                  <a:pt x="0" y="0"/>
                </a:lnTo>
                <a:lnTo>
                  <a:pt x="0" y="6858000"/>
                </a:lnTo>
                <a:lnTo>
                  <a:pt x="10372344" y="6858000"/>
                </a:lnTo>
                <a:lnTo>
                  <a:pt x="10372344" y="0"/>
                </a:lnTo>
                <a:close/>
              </a:path>
            </a:pathLst>
          </a:custGeom>
          <a:solidFill>
            <a:srgbClr val="1F282D">
              <a:alpha val="9215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376659" y="0"/>
            <a:ext cx="27940" cy="6858000"/>
          </a:xfrm>
          <a:custGeom>
            <a:avLst/>
            <a:gdLst/>
            <a:ahLst/>
            <a:cxnLst/>
            <a:rect l="l" t="t" r="r" b="b"/>
            <a:pathLst>
              <a:path w="27940" h="6858000">
                <a:moveTo>
                  <a:pt x="27431" y="0"/>
                </a:moveTo>
                <a:lnTo>
                  <a:pt x="0" y="0"/>
                </a:lnTo>
                <a:lnTo>
                  <a:pt x="0" y="6858000"/>
                </a:lnTo>
                <a:lnTo>
                  <a:pt x="27431" y="6858000"/>
                </a:lnTo>
                <a:lnTo>
                  <a:pt x="27431" y="0"/>
                </a:lnTo>
                <a:close/>
              </a:path>
            </a:pathLst>
          </a:custGeom>
          <a:solidFill>
            <a:srgbClr val="A9AC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0876" y="756030"/>
            <a:ext cx="768794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7546" y="1896364"/>
            <a:ext cx="9033510" cy="395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ktn3C7aXVR0?feature=shared" TargetMode="External"/><Relationship Id="rId3" Type="http://schemas.openxmlformats.org/officeDocument/2006/relationships/hyperlink" Target="https://github.com/mackorone/breadth-first-search" TargetMode="External"/><Relationship Id="rId4" Type="http://schemas.openxmlformats.org/officeDocument/2006/relationships/hyperlink" Target="https://www.geeksforgeeks.org/dijkstras-shortest-path-algorithm-greedy-algo-7/" TargetMode="External"/><Relationship Id="rId5" Type="http://schemas.openxmlformats.org/officeDocument/2006/relationships/hyperlink" Target="https://en.wikipedia.org/wiki/Dijkstra%27s_algorithm" TargetMode="External"/><Relationship Id="rId6" Type="http://schemas.openxmlformats.org/officeDocument/2006/relationships/hyperlink" Target="https://www.geeksforgeeks.org/flood-fill-algorithm/" TargetMode="External"/><Relationship Id="rId7" Type="http://schemas.openxmlformats.org/officeDocument/2006/relationships/hyperlink" Target="https://en.wikipedia.org/wiki/Depth-first_search" TargetMode="External"/><Relationship Id="rId8" Type="http://schemas.openxmlformats.org/officeDocument/2006/relationships/hyperlink" Target="https://www.geeksforgeeks.org/depth-first-search-or-dfs-for-a-graph/" TargetMode="External"/><Relationship Id="rId9" Type="http://schemas.openxmlformats.org/officeDocument/2006/relationships/hyperlink" Target="https://en.wikipedia.org/wiki/Breadth-first_search" TargetMode="External"/><Relationship Id="rId10" Type="http://schemas.openxmlformats.org/officeDocument/2006/relationships/hyperlink" Target="https://www.geeksforgeeks.org/breadth-first-search-or-bfs-for-a-graph/" TargetMode="External"/><Relationship Id="rId11" Type="http://schemas.openxmlformats.org/officeDocument/2006/relationships/hyperlink" Target="https://www.geeksforgeeks.org/a-search-algorithm/" TargetMode="External"/><Relationship Id="rId12" Type="http://schemas.openxmlformats.org/officeDocument/2006/relationships/hyperlink" Target="https://youtu.be/EPDAweXxKJ4?si=ESgo3BmEeuBTNCYC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592" y="2104643"/>
              <a:ext cx="9360408" cy="475335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0475" cy="685799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965200" cy="6858000"/>
            </a:xfrm>
            <a:custGeom>
              <a:avLst/>
              <a:gdLst/>
              <a:ahLst/>
              <a:cxnLst/>
              <a:rect l="l" t="t" r="r" b="b"/>
              <a:pathLst>
                <a:path w="965200" h="6858000">
                  <a:moveTo>
                    <a:pt x="96469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4691" y="6858000"/>
                  </a:lnTo>
                  <a:lnTo>
                    <a:pt x="964691" y="0"/>
                  </a:lnTo>
                  <a:close/>
                </a:path>
              </a:pathLst>
            </a:custGeom>
            <a:solidFill>
              <a:srgbClr val="1F28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1644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9ACE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07363" y="0"/>
            <a:ext cx="7961630" cy="6858000"/>
            <a:chOff x="1007363" y="0"/>
            <a:chExt cx="7961630" cy="6858000"/>
          </a:xfrm>
        </p:grpSpPr>
        <p:sp>
          <p:nvSpPr>
            <p:cNvPr id="9" name="object 9" descr=""/>
            <p:cNvSpPr/>
            <p:nvPr/>
          </p:nvSpPr>
          <p:spPr>
            <a:xfrm>
              <a:off x="1007363" y="0"/>
              <a:ext cx="7934325" cy="6858000"/>
            </a:xfrm>
            <a:custGeom>
              <a:avLst/>
              <a:gdLst/>
              <a:ahLst/>
              <a:cxnLst/>
              <a:rect l="l" t="t" r="r" b="b"/>
              <a:pathLst>
                <a:path w="7934325" h="6858000">
                  <a:moveTo>
                    <a:pt x="7933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933944" y="6858000"/>
                  </a:lnTo>
                  <a:lnTo>
                    <a:pt x="7933944" y="0"/>
                  </a:lnTo>
                  <a:close/>
                </a:path>
              </a:pathLst>
            </a:custGeom>
            <a:solidFill>
              <a:srgbClr val="1F282D">
                <a:alpha val="9215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941307" y="0"/>
              <a:ext cx="27940" cy="6858000"/>
            </a:xfrm>
            <a:custGeom>
              <a:avLst/>
              <a:gdLst/>
              <a:ahLst/>
              <a:cxnLst/>
              <a:rect l="l" t="t" r="r" b="b"/>
              <a:pathLst>
                <a:path w="27940" h="6858000">
                  <a:moveTo>
                    <a:pt x="2743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7431" y="6858000"/>
                  </a:lnTo>
                  <a:lnTo>
                    <a:pt x="27431" y="0"/>
                  </a:lnTo>
                  <a:close/>
                </a:path>
              </a:pathLst>
            </a:custGeom>
            <a:solidFill>
              <a:srgbClr val="A9AC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270251" y="3290442"/>
            <a:ext cx="29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4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15844" y="2965830"/>
            <a:ext cx="5238115" cy="231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303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solidFill>
                  <a:srgbClr val="FFFFFF"/>
                </a:solidFill>
                <a:latin typeface="Chancery Uralic"/>
                <a:cs typeface="Chancery Uralic"/>
              </a:rPr>
              <a:t>Mid-</a:t>
            </a:r>
            <a:r>
              <a:rPr dirty="0" sz="2400" i="1">
                <a:solidFill>
                  <a:srgbClr val="FFFFFF"/>
                </a:solidFill>
                <a:latin typeface="Chancery Uralic"/>
                <a:cs typeface="Chancery Uralic"/>
              </a:rPr>
              <a:t>Evaluation</a:t>
            </a:r>
            <a:r>
              <a:rPr dirty="0" sz="2400" spc="5" i="1">
                <a:solidFill>
                  <a:srgbClr val="FFFFFF"/>
                </a:solidFill>
                <a:latin typeface="Chancery Uralic"/>
                <a:cs typeface="Chancery Uralic"/>
              </a:rPr>
              <a:t> </a:t>
            </a:r>
            <a:r>
              <a:rPr dirty="0" sz="2400" spc="-10" i="1">
                <a:solidFill>
                  <a:srgbClr val="FFFFFF"/>
                </a:solidFill>
                <a:latin typeface="Chancery Uralic"/>
                <a:cs typeface="Chancery Uralic"/>
              </a:rPr>
              <a:t>Report</a:t>
            </a:r>
            <a:endParaRPr sz="2400">
              <a:latin typeface="Chancery Uralic"/>
              <a:cs typeface="Chancery Uralic"/>
            </a:endParaRPr>
          </a:p>
          <a:p>
            <a:pPr marL="12700">
              <a:lnSpc>
                <a:spcPts val="7525"/>
              </a:lnSpc>
              <a:spcBef>
                <a:spcPts val="110"/>
              </a:spcBef>
            </a:pPr>
            <a:r>
              <a:rPr dirty="0" sz="6600" spc="-810">
                <a:solidFill>
                  <a:srgbClr val="FFFFFF"/>
                </a:solidFill>
                <a:latin typeface="Georgia"/>
                <a:cs typeface="Georgia"/>
              </a:rPr>
              <a:t>IITISOC’24</a:t>
            </a:r>
            <a:r>
              <a:rPr dirty="0" sz="6600" spc="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6600" spc="-780">
                <a:solidFill>
                  <a:srgbClr val="FFFFFF"/>
                </a:solidFill>
                <a:latin typeface="Georgia"/>
                <a:cs typeface="Georgia"/>
              </a:rPr>
              <a:t>IVR3:</a:t>
            </a:r>
            <a:endParaRPr sz="6600">
              <a:latin typeface="Georgia"/>
              <a:cs typeface="Georgia"/>
            </a:endParaRPr>
          </a:p>
          <a:p>
            <a:pPr algn="ctr" marL="1421765">
              <a:lnSpc>
                <a:spcPts val="7525"/>
              </a:lnSpc>
            </a:pPr>
            <a:r>
              <a:rPr dirty="0" sz="6600" spc="-705">
                <a:solidFill>
                  <a:srgbClr val="FFFFFF"/>
                </a:solidFill>
                <a:latin typeface="Georgia"/>
                <a:cs typeface="Georgia"/>
              </a:rPr>
              <a:t>Micromouse</a:t>
            </a:r>
            <a:endParaRPr sz="6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876" y="359410"/>
            <a:ext cx="694563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spc="-325"/>
              <a:t>Programs</a:t>
            </a:r>
            <a:r>
              <a:rPr dirty="0" sz="4300" spc="55"/>
              <a:t> </a:t>
            </a:r>
            <a:r>
              <a:rPr dirty="0" sz="4300" spc="-260"/>
              <a:t>of</a:t>
            </a:r>
            <a:r>
              <a:rPr dirty="0" sz="4300" spc="30"/>
              <a:t> </a:t>
            </a:r>
            <a:r>
              <a:rPr dirty="0" sz="4300" spc="-335"/>
              <a:t>Different</a:t>
            </a:r>
            <a:r>
              <a:rPr dirty="0" sz="4300" spc="25"/>
              <a:t> </a:t>
            </a:r>
            <a:r>
              <a:rPr dirty="0" sz="4300" spc="-380"/>
              <a:t>Algorithms</a:t>
            </a:r>
            <a:endParaRPr sz="4300"/>
          </a:p>
        </p:txBody>
      </p:sp>
      <p:sp>
        <p:nvSpPr>
          <p:cNvPr id="4" name="object 4" descr=""/>
          <p:cNvSpPr/>
          <p:nvPr/>
        </p:nvSpPr>
        <p:spPr>
          <a:xfrm>
            <a:off x="1130808" y="1126235"/>
            <a:ext cx="9317990" cy="3901440"/>
          </a:xfrm>
          <a:custGeom>
            <a:avLst/>
            <a:gdLst/>
            <a:ahLst/>
            <a:cxnLst/>
            <a:rect l="l" t="t" r="r" b="b"/>
            <a:pathLst>
              <a:path w="9317990" h="3901440">
                <a:moveTo>
                  <a:pt x="390131" y="576072"/>
                </a:moveTo>
                <a:lnTo>
                  <a:pt x="333756" y="576072"/>
                </a:lnTo>
                <a:lnTo>
                  <a:pt x="0" y="576072"/>
                </a:lnTo>
                <a:lnTo>
                  <a:pt x="0" y="696468"/>
                </a:lnTo>
                <a:lnTo>
                  <a:pt x="333756" y="696468"/>
                </a:lnTo>
                <a:lnTo>
                  <a:pt x="390131" y="696468"/>
                </a:lnTo>
                <a:lnTo>
                  <a:pt x="390131" y="576072"/>
                </a:lnTo>
                <a:close/>
              </a:path>
              <a:path w="9317990" h="3901440">
                <a:moveTo>
                  <a:pt x="999744" y="576072"/>
                </a:moveTo>
                <a:lnTo>
                  <a:pt x="390144" y="576072"/>
                </a:lnTo>
                <a:lnTo>
                  <a:pt x="390144" y="696468"/>
                </a:lnTo>
                <a:lnTo>
                  <a:pt x="999744" y="696468"/>
                </a:lnTo>
                <a:lnTo>
                  <a:pt x="999744" y="576072"/>
                </a:lnTo>
                <a:close/>
              </a:path>
              <a:path w="9317990" h="3901440">
                <a:moveTo>
                  <a:pt x="1167384" y="1101852"/>
                </a:moveTo>
                <a:lnTo>
                  <a:pt x="1167384" y="1101852"/>
                </a:lnTo>
                <a:lnTo>
                  <a:pt x="0" y="1101852"/>
                </a:lnTo>
                <a:lnTo>
                  <a:pt x="0" y="1222248"/>
                </a:lnTo>
                <a:lnTo>
                  <a:pt x="1167384" y="1222248"/>
                </a:lnTo>
                <a:lnTo>
                  <a:pt x="1167384" y="1101852"/>
                </a:lnTo>
                <a:close/>
              </a:path>
              <a:path w="9317990" h="3901440">
                <a:moveTo>
                  <a:pt x="4325099" y="0"/>
                </a:moveTo>
                <a:lnTo>
                  <a:pt x="4325099" y="0"/>
                </a:lnTo>
                <a:lnTo>
                  <a:pt x="3657600" y="0"/>
                </a:lnTo>
                <a:lnTo>
                  <a:pt x="3657600" y="120396"/>
                </a:lnTo>
                <a:lnTo>
                  <a:pt x="4325099" y="120396"/>
                </a:lnTo>
                <a:lnTo>
                  <a:pt x="4325099" y="0"/>
                </a:lnTo>
                <a:close/>
              </a:path>
              <a:path w="9317990" h="3901440">
                <a:moveTo>
                  <a:pt x="4936223" y="2275332"/>
                </a:moveTo>
                <a:lnTo>
                  <a:pt x="4936223" y="2275332"/>
                </a:lnTo>
                <a:lnTo>
                  <a:pt x="3657600" y="2275332"/>
                </a:lnTo>
                <a:lnTo>
                  <a:pt x="3657600" y="2395728"/>
                </a:lnTo>
                <a:lnTo>
                  <a:pt x="4936223" y="2395728"/>
                </a:lnTo>
                <a:lnTo>
                  <a:pt x="4936223" y="2275332"/>
                </a:lnTo>
                <a:close/>
              </a:path>
              <a:path w="9317990" h="3901440">
                <a:moveTo>
                  <a:pt x="4936223" y="941832"/>
                </a:moveTo>
                <a:lnTo>
                  <a:pt x="4936223" y="941832"/>
                </a:lnTo>
                <a:lnTo>
                  <a:pt x="3657600" y="941832"/>
                </a:lnTo>
                <a:lnTo>
                  <a:pt x="3657600" y="1062228"/>
                </a:lnTo>
                <a:lnTo>
                  <a:pt x="4936223" y="1062228"/>
                </a:lnTo>
                <a:lnTo>
                  <a:pt x="4936223" y="941832"/>
                </a:lnTo>
                <a:close/>
              </a:path>
              <a:path w="9317990" h="3901440">
                <a:moveTo>
                  <a:pt x="4991100" y="0"/>
                </a:moveTo>
                <a:lnTo>
                  <a:pt x="4991100" y="0"/>
                </a:lnTo>
                <a:lnTo>
                  <a:pt x="4325112" y="0"/>
                </a:lnTo>
                <a:lnTo>
                  <a:pt x="4325112" y="120396"/>
                </a:lnTo>
                <a:lnTo>
                  <a:pt x="4991100" y="120396"/>
                </a:lnTo>
                <a:lnTo>
                  <a:pt x="4991100" y="0"/>
                </a:lnTo>
                <a:close/>
              </a:path>
              <a:path w="9317990" h="3901440">
                <a:moveTo>
                  <a:pt x="5824728" y="941832"/>
                </a:moveTo>
                <a:lnTo>
                  <a:pt x="5547360" y="941832"/>
                </a:lnTo>
                <a:lnTo>
                  <a:pt x="5492496" y="941832"/>
                </a:lnTo>
                <a:lnTo>
                  <a:pt x="4991100" y="941832"/>
                </a:lnTo>
                <a:lnTo>
                  <a:pt x="4936236" y="941832"/>
                </a:lnTo>
                <a:lnTo>
                  <a:pt x="4936236" y="1062228"/>
                </a:lnTo>
                <a:lnTo>
                  <a:pt x="4991100" y="1062228"/>
                </a:lnTo>
                <a:lnTo>
                  <a:pt x="5492496" y="1062228"/>
                </a:lnTo>
                <a:lnTo>
                  <a:pt x="5547360" y="1062228"/>
                </a:lnTo>
                <a:lnTo>
                  <a:pt x="5824728" y="1062228"/>
                </a:lnTo>
                <a:lnTo>
                  <a:pt x="5824728" y="941832"/>
                </a:lnTo>
                <a:close/>
              </a:path>
              <a:path w="9317990" h="3901440">
                <a:moveTo>
                  <a:pt x="7456919" y="3752088"/>
                </a:moveTo>
                <a:lnTo>
                  <a:pt x="7386828" y="3752088"/>
                </a:lnTo>
                <a:lnTo>
                  <a:pt x="7316724" y="3752088"/>
                </a:lnTo>
                <a:lnTo>
                  <a:pt x="7316724" y="3901440"/>
                </a:lnTo>
                <a:lnTo>
                  <a:pt x="7386828" y="3901440"/>
                </a:lnTo>
                <a:lnTo>
                  <a:pt x="7456919" y="3901440"/>
                </a:lnTo>
                <a:lnTo>
                  <a:pt x="7456919" y="3752088"/>
                </a:lnTo>
                <a:close/>
              </a:path>
              <a:path w="9317990" h="3901440">
                <a:moveTo>
                  <a:pt x="8014716" y="3752088"/>
                </a:moveTo>
                <a:lnTo>
                  <a:pt x="7876032" y="3752088"/>
                </a:lnTo>
                <a:lnTo>
                  <a:pt x="7597140" y="3752088"/>
                </a:lnTo>
                <a:lnTo>
                  <a:pt x="7527036" y="3752088"/>
                </a:lnTo>
                <a:lnTo>
                  <a:pt x="7456932" y="3752088"/>
                </a:lnTo>
                <a:lnTo>
                  <a:pt x="7456932" y="3901440"/>
                </a:lnTo>
                <a:lnTo>
                  <a:pt x="7527036" y="3901440"/>
                </a:lnTo>
                <a:lnTo>
                  <a:pt x="7597140" y="3901440"/>
                </a:lnTo>
                <a:lnTo>
                  <a:pt x="7876032" y="3901440"/>
                </a:lnTo>
                <a:lnTo>
                  <a:pt x="8014716" y="3901440"/>
                </a:lnTo>
                <a:lnTo>
                  <a:pt x="8014716" y="3752088"/>
                </a:lnTo>
                <a:close/>
              </a:path>
              <a:path w="9317990" h="3901440">
                <a:moveTo>
                  <a:pt x="8595347" y="3585984"/>
                </a:moveTo>
                <a:lnTo>
                  <a:pt x="8595347" y="3585984"/>
                </a:lnTo>
                <a:lnTo>
                  <a:pt x="7316724" y="3585984"/>
                </a:lnTo>
                <a:lnTo>
                  <a:pt x="7316724" y="3735324"/>
                </a:lnTo>
                <a:lnTo>
                  <a:pt x="8595347" y="3735324"/>
                </a:lnTo>
                <a:lnTo>
                  <a:pt x="8595347" y="3585984"/>
                </a:lnTo>
                <a:close/>
              </a:path>
              <a:path w="9317990" h="3901440">
                <a:moveTo>
                  <a:pt x="8804148" y="3585984"/>
                </a:moveTo>
                <a:lnTo>
                  <a:pt x="8735568" y="3585984"/>
                </a:lnTo>
                <a:lnTo>
                  <a:pt x="8595360" y="3585984"/>
                </a:lnTo>
                <a:lnTo>
                  <a:pt x="8595360" y="3735324"/>
                </a:lnTo>
                <a:lnTo>
                  <a:pt x="8735568" y="3735324"/>
                </a:lnTo>
                <a:lnTo>
                  <a:pt x="8804148" y="3735324"/>
                </a:lnTo>
                <a:lnTo>
                  <a:pt x="8804148" y="3585984"/>
                </a:lnTo>
                <a:close/>
              </a:path>
              <a:path w="9317990" h="3901440">
                <a:moveTo>
                  <a:pt x="9317736" y="1859280"/>
                </a:moveTo>
                <a:lnTo>
                  <a:pt x="9317736" y="1859280"/>
                </a:lnTo>
                <a:lnTo>
                  <a:pt x="7316724" y="1859280"/>
                </a:lnTo>
                <a:lnTo>
                  <a:pt x="7316724" y="1979676"/>
                </a:lnTo>
                <a:lnTo>
                  <a:pt x="9317736" y="1979676"/>
                </a:lnTo>
                <a:lnTo>
                  <a:pt x="9317736" y="1859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18412" y="1103121"/>
            <a:ext cx="821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dirty="0" sz="2400" spc="-345">
                <a:solidFill>
                  <a:srgbClr val="FFFFFF"/>
                </a:solidFill>
                <a:latin typeface="Georgia"/>
                <a:cs typeface="Georgia"/>
              </a:rPr>
              <a:t>1)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2400" spc="-300">
                <a:solidFill>
                  <a:srgbClr val="FFFFFF"/>
                </a:solidFill>
                <a:latin typeface="Georgia"/>
                <a:cs typeface="Georgia"/>
              </a:rPr>
              <a:t>DFS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444752" y="1450847"/>
            <a:ext cx="483234" cy="15240"/>
          </a:xfrm>
          <a:custGeom>
            <a:avLst/>
            <a:gdLst/>
            <a:ahLst/>
            <a:cxnLst/>
            <a:rect l="l" t="t" r="r" b="b"/>
            <a:pathLst>
              <a:path w="483235" h="15240">
                <a:moveTo>
                  <a:pt x="483108" y="0"/>
                </a:moveTo>
                <a:lnTo>
                  <a:pt x="0" y="0"/>
                </a:lnTo>
                <a:lnTo>
                  <a:pt x="0" y="15239"/>
                </a:lnTo>
                <a:lnTo>
                  <a:pt x="483108" y="15239"/>
                </a:lnTo>
                <a:lnTo>
                  <a:pt x="483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30808" y="1568196"/>
            <a:ext cx="56896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5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800" spc="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 spc="-25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808" y="1682242"/>
            <a:ext cx="1001394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800" spc="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collections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0808" y="1837944"/>
            <a:ext cx="62420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5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800" spc="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 spc="-2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30808" y="2093976"/>
            <a:ext cx="17348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05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8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8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0808" y="2208402"/>
            <a:ext cx="11690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800" spc="-5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import </a:t>
            </a:r>
            <a:r>
              <a:rPr dirty="0" sz="800" spc="-2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30808" y="2363723"/>
            <a:ext cx="129159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from </a:t>
            </a:r>
            <a:r>
              <a:rPr dirty="0" sz="8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800" spc="-5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800" spc="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 spc="-2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30808" y="2619755"/>
            <a:ext cx="62420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0"/>
              </a:lnSpc>
            </a:pPr>
            <a:r>
              <a:rPr dirty="0" sz="800">
                <a:solidFill>
                  <a:srgbClr val="559CD5"/>
                </a:solidFill>
                <a:latin typeface="IBM 3270"/>
                <a:cs typeface="IBM 3270"/>
              </a:rPr>
              <a:t>def 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30808" y="2753867"/>
            <a:ext cx="129159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begin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30808" y="2889504"/>
            <a:ext cx="279146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(),</a:t>
            </a:r>
            <a:r>
              <a:rPr dirty="0" sz="8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())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30808" y="3023616"/>
            <a:ext cx="22352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mouse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 </a:t>
            </a:r>
            <a:r>
              <a:rPr dirty="0" sz="8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 </a:t>
            </a:r>
            <a:r>
              <a:rPr dirty="0" sz="8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30808" y="3157727"/>
            <a:ext cx="273621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while </a:t>
            </a:r>
            <a:r>
              <a:rPr dirty="0" sz="800">
                <a:solidFill>
                  <a:srgbClr val="559CD5"/>
                </a:solidFill>
                <a:latin typeface="IBM 3270"/>
                <a:cs typeface="IBM 3270"/>
              </a:rPr>
              <a:t>not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inCenter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getPosition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()):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30808" y="3293364"/>
            <a:ext cx="179133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30808" y="3427476"/>
            <a:ext cx="179133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moveOneCell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30808" y="3561588"/>
            <a:ext cx="118046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end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30808" y="3697223"/>
            <a:ext cx="95758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sleep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30808" y="3831335"/>
            <a:ext cx="123507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log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end</a:t>
            </a:r>
            <a:r>
              <a:rPr dirty="0" sz="8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begin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30808" y="3965447"/>
            <a:ext cx="56896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walls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IBM 3270"/>
                <a:cs typeface="IBM 3270"/>
              </a:rPr>
              <a:t>[]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30808" y="4101084"/>
            <a:ext cx="162369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0"/>
              </a:lnSpc>
            </a:pPr>
            <a:r>
              <a:rPr dirty="0" sz="8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800" spc="-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30808" y="4235196"/>
            <a:ext cx="190246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30808" y="4369308"/>
            <a:ext cx="20142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30808" y="4504944"/>
            <a:ext cx="129159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wallFront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30808" y="4639055"/>
            <a:ext cx="229108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30808" y="4773167"/>
            <a:ext cx="24028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walls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([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])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30808" y="4908803"/>
            <a:ext cx="123507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wallLeft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30808" y="5042915"/>
            <a:ext cx="290258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.turnLeft())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30808" y="5177028"/>
            <a:ext cx="301371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walls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([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.turnLeft()])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30808" y="5312664"/>
            <a:ext cx="129159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5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wallRight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30808" y="5446776"/>
            <a:ext cx="295719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5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.turnRight())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130808" y="5580888"/>
            <a:ext cx="30683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5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walls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([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.turnRight()])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30808" y="6094476"/>
            <a:ext cx="162369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5"/>
              </a:lnSpc>
            </a:pPr>
            <a:r>
              <a:rPr dirty="0" sz="8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800" spc="-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moveOneCell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800">
              <a:latin typeface="IBM 3270"/>
              <a:cs typeface="IBM 3270"/>
            </a:endParaRPr>
          </a:p>
        </p:txBody>
      </p:sp>
      <p:graphicFrame>
        <p:nvGraphicFramePr>
          <p:cNvPr id="37" name="object 37" descr=""/>
          <p:cNvGraphicFramePr>
            <a:graphicFrameLocks noGrp="1"/>
          </p:cNvGraphicFramePr>
          <p:nvPr/>
        </p:nvGraphicFramePr>
        <p:xfrm>
          <a:off x="1130808" y="6214871"/>
          <a:ext cx="2540000" cy="26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160"/>
                <a:gridCol w="675639"/>
              </a:tblGrid>
              <a:tr h="134620">
                <a:tc>
                  <a:txBody>
                    <a:bodyPr/>
                    <a:lstStyle/>
                    <a:p>
                      <a:pPr marL="222250">
                        <a:lnSpc>
                          <a:spcPts val="955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# Compute the next </a:t>
                      </a:r>
                      <a:r>
                        <a:rPr dirty="0" sz="800" spc="-1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direction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63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  <a:tr h="134620">
                <a:tc gridSpan="2">
                  <a:txBody>
                    <a:bodyPr/>
                    <a:lstStyle/>
                    <a:p>
                      <a:pPr marL="222250">
                        <a:lnSpc>
                          <a:spcPts val="950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currentX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currentY</a:t>
                      </a:r>
                      <a:r>
                        <a:rPr dirty="0" sz="800" spc="-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800" spc="-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mouse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.getPosition()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127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8" name="object 38" descr=""/>
          <p:cNvSpPr txBox="1"/>
          <p:nvPr/>
        </p:nvSpPr>
        <p:spPr>
          <a:xfrm>
            <a:off x="1130808" y="6498335"/>
            <a:ext cx="24028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250">
              <a:lnSpc>
                <a:spcPts val="915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nextY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 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getNextCell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998846" y="1106170"/>
            <a:ext cx="113792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nextX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&lt;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788408" y="1260347"/>
            <a:ext cx="212534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05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nextDirection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WEST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788408" y="1395983"/>
            <a:ext cx="13462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05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nextY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&lt;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788408" y="1530096"/>
            <a:ext cx="217995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05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nextDirection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788408" y="1664207"/>
            <a:ext cx="13462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05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nextX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&gt;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788408" y="1799844"/>
            <a:ext cx="212534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05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nextDirection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EAST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788408" y="1933955"/>
            <a:ext cx="13462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05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nextY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&gt;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221351" y="2048001"/>
            <a:ext cx="174942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nextDirection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788408" y="2325623"/>
            <a:ext cx="20142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# Turn</a:t>
            </a:r>
            <a:r>
              <a:rPr dirty="0" sz="8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8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move to</a:t>
            </a:r>
            <a:r>
              <a:rPr dirty="0" sz="8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the next</a:t>
            </a:r>
            <a:r>
              <a:rPr dirty="0" sz="8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 spc="-20">
                <a:solidFill>
                  <a:srgbClr val="7BA668"/>
                </a:solidFill>
                <a:latin typeface="IBM 3270"/>
                <a:cs typeface="IBM 3270"/>
              </a:rPr>
              <a:t>cell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788408" y="2459735"/>
            <a:ext cx="24028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currentDirection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788408" y="2593848"/>
            <a:ext cx="290258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currentDirection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.turnLeft()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8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nextDirection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788408" y="2729483"/>
            <a:ext cx="13462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.turnLeft()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788408" y="2863595"/>
            <a:ext cx="30683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8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currentDirection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.turnRight()</a:t>
            </a:r>
            <a:r>
              <a:rPr dirty="0" sz="8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8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nextDirection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788408" y="2997707"/>
            <a:ext cx="140144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.turnRight()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788408" y="3133344"/>
            <a:ext cx="24028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8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currentDirection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8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nextDirection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788408" y="3267455"/>
            <a:ext cx="145796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.turnAround()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998846" y="3381882"/>
            <a:ext cx="10833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.moveForward()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788408" y="3781044"/>
            <a:ext cx="162369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10"/>
              </a:lnSpc>
            </a:pPr>
            <a:r>
              <a:rPr dirty="0" sz="8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800" spc="-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getNextCell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788408" y="3915155"/>
            <a:ext cx="184658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initial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788408" y="4049267"/>
            <a:ext cx="95758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center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2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788408" y="4184903"/>
            <a:ext cx="101282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ancestors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 </a:t>
            </a:r>
            <a:r>
              <a:rPr dirty="0" sz="800" spc="-35">
                <a:solidFill>
                  <a:srgbClr val="FFFFFF"/>
                </a:solidFill>
                <a:latin typeface="IBM 3270"/>
                <a:cs typeface="IBM 3270"/>
              </a:rPr>
              <a:t>{}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788408" y="4319015"/>
            <a:ext cx="22352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queue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collections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deque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([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initial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])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788408" y="4453128"/>
            <a:ext cx="9017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2885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while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788408" y="4588764"/>
            <a:ext cx="184658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current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popleft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788408" y="4722876"/>
            <a:ext cx="195770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134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direction </a:t>
            </a: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in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788408" y="4856988"/>
            <a:ext cx="301371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8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788408" y="4992623"/>
            <a:ext cx="290258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0"/>
              </a:lnSpc>
            </a:pP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8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If the neighbor is out</a:t>
            </a:r>
            <a:r>
              <a:rPr dirty="0" sz="8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8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bounds, </a:t>
            </a:r>
            <a:r>
              <a:rPr dirty="0" sz="800" spc="-20">
                <a:solidFill>
                  <a:srgbClr val="7BA668"/>
                </a:solidFill>
                <a:latin typeface="IBM 3270"/>
                <a:cs typeface="IBM 3270"/>
              </a:rPr>
              <a:t>skip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788408" y="5126735"/>
            <a:ext cx="24028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 </a:t>
            </a:r>
            <a:r>
              <a:rPr dirty="0" sz="800">
                <a:solidFill>
                  <a:srgbClr val="559CD5"/>
                </a:solidFill>
                <a:latin typeface="IBM 3270"/>
                <a:cs typeface="IBM 3270"/>
              </a:rPr>
              <a:t>not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.contains(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788408" y="5260847"/>
            <a:ext cx="13462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910"/>
              </a:lnSpc>
            </a:pPr>
            <a:r>
              <a:rPr dirty="0" sz="800" spc="-10">
                <a:solidFill>
                  <a:srgbClr val="C585C0"/>
                </a:solidFill>
                <a:latin typeface="IBM 3270"/>
                <a:cs typeface="IBM 3270"/>
              </a:rPr>
              <a:t>continue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4788408" y="5396484"/>
            <a:ext cx="301371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5"/>
              </a:lnSpc>
            </a:pP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8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If the neighbor is blocked by wall, </a:t>
            </a:r>
            <a:r>
              <a:rPr dirty="0" sz="800" spc="-20">
                <a:solidFill>
                  <a:srgbClr val="7BA668"/>
                </a:solidFill>
                <a:latin typeface="IBM 3270"/>
                <a:cs typeface="IBM 3270"/>
              </a:rPr>
              <a:t>skip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788408" y="5530596"/>
            <a:ext cx="26797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5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.getWall(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788408" y="5664708"/>
            <a:ext cx="13462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915"/>
              </a:lnSpc>
            </a:pPr>
            <a:r>
              <a:rPr dirty="0" sz="800" spc="-10">
                <a:solidFill>
                  <a:srgbClr val="C585C0"/>
                </a:solidFill>
                <a:latin typeface="IBM 3270"/>
                <a:cs typeface="IBM 3270"/>
              </a:rPr>
              <a:t>continue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788408" y="5800344"/>
            <a:ext cx="318008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5"/>
              </a:lnSpc>
            </a:pP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8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If the neighbor</a:t>
            </a:r>
            <a:r>
              <a:rPr dirty="0" sz="8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is already discovered,</a:t>
            </a:r>
            <a:r>
              <a:rPr dirty="0" sz="8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 spc="-20">
                <a:solidFill>
                  <a:srgbClr val="7BA668"/>
                </a:solidFill>
                <a:latin typeface="IBM 3270"/>
                <a:cs typeface="IBM 3270"/>
              </a:rPr>
              <a:t>skip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788408" y="5934455"/>
            <a:ext cx="206883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5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in</a:t>
            </a:r>
            <a:r>
              <a:rPr dirty="0" sz="800" spc="5">
                <a:solidFill>
                  <a:srgbClr val="DCDCAA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ancestors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788408" y="6068567"/>
            <a:ext cx="134620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915"/>
              </a:lnSpc>
            </a:pPr>
            <a:r>
              <a:rPr dirty="0" sz="800" spc="-10">
                <a:solidFill>
                  <a:srgbClr val="C585C0"/>
                </a:solidFill>
                <a:latin typeface="IBM 3270"/>
                <a:cs typeface="IBM 3270"/>
              </a:rPr>
              <a:t>continue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788408" y="6204203"/>
            <a:ext cx="33477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5"/>
              </a:lnSpc>
            </a:pP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8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Add the neighbor to</a:t>
            </a:r>
            <a:r>
              <a:rPr dirty="0" sz="8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queue</a:t>
            </a:r>
            <a:r>
              <a:rPr dirty="0" sz="8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and update </a:t>
            </a:r>
            <a:r>
              <a:rPr dirty="0" sz="800" spc="-10">
                <a:solidFill>
                  <a:srgbClr val="7BA668"/>
                </a:solidFill>
                <a:latin typeface="IBM 3270"/>
                <a:cs typeface="IBM 3270"/>
              </a:rPr>
              <a:t>ancestors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788408" y="6338315"/>
            <a:ext cx="17348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5"/>
              </a:lnSpc>
            </a:pP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8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7BA668"/>
                </a:solidFill>
                <a:latin typeface="IBM 3270"/>
                <a:cs typeface="IBM 3270"/>
              </a:rPr>
              <a:t>API.log(neighbor)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788408" y="6472428"/>
            <a:ext cx="190246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68020">
              <a:lnSpc>
                <a:spcPts val="915"/>
              </a:lnSpc>
            </a:pP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graphicFrame>
        <p:nvGraphicFramePr>
          <p:cNvPr id="77" name="object 77" descr=""/>
          <p:cNvGraphicFramePr>
            <a:graphicFrameLocks noGrp="1"/>
          </p:cNvGraphicFramePr>
          <p:nvPr/>
        </p:nvGraphicFramePr>
        <p:xfrm>
          <a:off x="8447531" y="1126236"/>
          <a:ext cx="2985135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405"/>
                <a:gridCol w="1953895"/>
              </a:tblGrid>
              <a:tr h="127000">
                <a:tc gridSpan="2">
                  <a:txBody>
                    <a:bodyPr/>
                    <a:lstStyle/>
                    <a:p>
                      <a:pPr marL="668655" marR="3175">
                        <a:lnSpc>
                          <a:spcPts val="900"/>
                        </a:lnSpc>
                      </a:pPr>
                      <a:r>
                        <a:rPr dirty="0" sz="8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ancestors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8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neighbor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]</a:t>
                      </a:r>
                      <a:r>
                        <a:rPr dirty="0" sz="800" spc="-1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800" spc="-1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current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9240">
                <a:tc gridSpan="2">
                  <a:txBody>
                    <a:bodyPr/>
                    <a:lstStyle/>
                    <a:p>
                      <a:pPr marL="668655" marR="317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if</a:t>
                      </a:r>
                      <a:r>
                        <a:rPr dirty="0" sz="800" spc="-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maze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.inCenter(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neighbor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):</a:t>
                      </a:r>
                      <a:endParaRPr sz="800">
                        <a:latin typeface="IBM 3270"/>
                        <a:cs typeface="IBM 3270"/>
                      </a:endParaRPr>
                    </a:p>
                    <a:p>
                      <a:pPr marL="890905" marR="3175">
                        <a:lnSpc>
                          <a:spcPts val="955"/>
                        </a:lnSpc>
                        <a:spcBef>
                          <a:spcPts val="105"/>
                        </a:spcBef>
                      </a:pPr>
                      <a:r>
                        <a:rPr dirty="0" sz="8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center</a:t>
                      </a:r>
                      <a:r>
                        <a:rPr dirty="0" sz="800" spc="-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 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neighbor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3985">
                <a:tc gridSpan="2">
                  <a:txBody>
                    <a:bodyPr/>
                    <a:lstStyle/>
                    <a:p>
                      <a:pPr marL="445770">
                        <a:lnSpc>
                          <a:spcPts val="955"/>
                        </a:lnSpc>
                      </a:pPr>
                      <a:r>
                        <a:rPr dirty="0" sz="8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#</a:t>
                      </a:r>
                      <a:r>
                        <a:rPr dirty="0" sz="800" spc="-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If a center</a:t>
                      </a:r>
                      <a:r>
                        <a:rPr dirty="0" sz="800" spc="-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cell was found,</a:t>
                      </a:r>
                      <a:r>
                        <a:rPr dirty="0" sz="800" spc="-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stop </a:t>
                      </a:r>
                      <a:r>
                        <a:rPr dirty="0" sz="800" spc="-1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searching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4620">
                <a:tc gridSpan="2">
                  <a:txBody>
                    <a:bodyPr/>
                    <a:lstStyle/>
                    <a:p>
                      <a:pPr marL="445770" marR="317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if</a:t>
                      </a:r>
                      <a:r>
                        <a:rPr dirty="0" sz="800" spc="-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center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7635">
                <a:tc>
                  <a:txBody>
                    <a:bodyPr/>
                    <a:lstStyle/>
                    <a:p>
                      <a:pPr algn="r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dirty="0" sz="800" spc="-1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break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635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8" name="object 78" descr=""/>
          <p:cNvSpPr txBox="1"/>
          <p:nvPr/>
        </p:nvSpPr>
        <p:spPr>
          <a:xfrm>
            <a:off x="8447531" y="2055876"/>
            <a:ext cx="20142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905"/>
              </a:lnSpc>
            </a:pP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# Walk</a:t>
            </a:r>
            <a:r>
              <a:rPr dirty="0" sz="8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backwards from</a:t>
            </a:r>
            <a:r>
              <a:rPr dirty="0" sz="8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8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7BA668"/>
                </a:solidFill>
                <a:latin typeface="IBM 3270"/>
                <a:cs typeface="IBM 3270"/>
              </a:rPr>
              <a:t>center</a:t>
            </a:r>
            <a:endParaRPr sz="800">
              <a:latin typeface="IBM 3270"/>
              <a:cs typeface="IBM 3270"/>
            </a:endParaRPr>
          </a:p>
        </p:txBody>
      </p:sp>
      <p:graphicFrame>
        <p:nvGraphicFramePr>
          <p:cNvPr id="79" name="object 79" descr=""/>
          <p:cNvGraphicFramePr>
            <a:graphicFrameLocks noGrp="1"/>
          </p:cNvGraphicFramePr>
          <p:nvPr/>
        </p:nvGraphicFramePr>
        <p:xfrm>
          <a:off x="8447531" y="2175510"/>
          <a:ext cx="2392680" cy="53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55"/>
                <a:gridCol w="341630"/>
                <a:gridCol w="622300"/>
                <a:gridCol w="175894"/>
              </a:tblGrid>
              <a:tr h="134620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position</a:t>
                      </a:r>
                      <a:r>
                        <a:rPr dirty="0" sz="800" spc="-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800" spc="-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center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4620">
                <a:tc gridSpan="4">
                  <a:txBody>
                    <a:bodyPr/>
                    <a:lstStyle/>
                    <a:p>
                      <a:pPr marL="223520">
                        <a:lnSpc>
                          <a:spcPts val="955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while</a:t>
                      </a:r>
                      <a:r>
                        <a:rPr dirty="0" sz="800" spc="-1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ancestors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8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position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]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!=</a:t>
                      </a:r>
                      <a:r>
                        <a:rPr dirty="0" sz="800" spc="-1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initial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63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3985">
                <a:tc gridSpan="3">
                  <a:txBody>
                    <a:bodyPr/>
                    <a:lstStyle/>
                    <a:p>
                      <a:pPr marL="445770">
                        <a:lnSpc>
                          <a:spcPts val="955"/>
                        </a:lnSpc>
                      </a:pPr>
                      <a:r>
                        <a:rPr dirty="0" sz="8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position</a:t>
                      </a:r>
                      <a:r>
                        <a:rPr dirty="0" sz="800" spc="-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800" spc="-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ancestors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8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position</a:t>
                      </a:r>
                      <a:r>
                        <a:rPr dirty="0" sz="8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]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  <a:tr h="134620">
                <a:tc gridSpan="2">
                  <a:txBody>
                    <a:bodyPr/>
                    <a:lstStyle/>
                    <a:p>
                      <a:pPr marL="445770">
                        <a:lnSpc>
                          <a:spcPts val="960"/>
                        </a:lnSpc>
                      </a:pPr>
                      <a:r>
                        <a:rPr dirty="0" sz="8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# </a:t>
                      </a:r>
                      <a:r>
                        <a:rPr dirty="0" sz="800" spc="-1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API.log(position)</a:t>
                      </a:r>
                      <a:endParaRPr sz="8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0" name="object 80" descr=""/>
          <p:cNvSpPr txBox="1"/>
          <p:nvPr/>
        </p:nvSpPr>
        <p:spPr>
          <a:xfrm>
            <a:off x="8447531" y="2729483"/>
            <a:ext cx="10693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8436102" y="2965831"/>
            <a:ext cx="2028189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800" spc="-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8447531" y="3119627"/>
            <a:ext cx="101282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800" spc="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8447531" y="3255264"/>
            <a:ext cx="20142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direction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==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8447531" y="3389376"/>
            <a:ext cx="7899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77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y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+= </a:t>
            </a:r>
            <a:r>
              <a:rPr dirty="0" sz="8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8447531" y="3523488"/>
            <a:ext cx="195770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direction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==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EAST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8447531" y="3659123"/>
            <a:ext cx="7899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77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8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+= </a:t>
            </a:r>
            <a:r>
              <a:rPr dirty="0" sz="8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8447531" y="3793235"/>
            <a:ext cx="201422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direction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==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8447531" y="3927347"/>
            <a:ext cx="7899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77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800" spc="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8447531" y="4062984"/>
            <a:ext cx="1957705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8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direction 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== </a:t>
            </a:r>
            <a:r>
              <a:rPr dirty="0" sz="8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800" spc="-10">
                <a:solidFill>
                  <a:srgbClr val="9CDCFD"/>
                </a:solidFill>
                <a:latin typeface="IBM 3270"/>
                <a:cs typeface="IBM 3270"/>
              </a:rPr>
              <a:t>WEST</a:t>
            </a:r>
            <a:r>
              <a:rPr dirty="0" sz="8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8447531" y="4197096"/>
            <a:ext cx="78994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5770">
              <a:lnSpc>
                <a:spcPts val="910"/>
              </a:lnSpc>
            </a:pP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800" spc="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8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8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8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8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8447531" y="4331208"/>
            <a:ext cx="957580" cy="1206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23520">
              <a:lnSpc>
                <a:spcPts val="910"/>
              </a:lnSpc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8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8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8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800" spc="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800" spc="-25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800" spc="-25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800">
              <a:latin typeface="IBM 3270"/>
              <a:cs typeface="IBM 3270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8436102" y="4689728"/>
            <a:ext cx="15138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C585C0"/>
                </a:solidFill>
                <a:latin typeface="IBM 3270"/>
                <a:cs typeface="IBM 3270"/>
              </a:rPr>
              <a:t>if </a:t>
            </a:r>
            <a:r>
              <a:rPr dirty="0" u="sng" sz="800" spc="434">
                <a:solidFill>
                  <a:srgbClr val="9CDCFD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800">
                <a:solidFill>
                  <a:srgbClr val="9CDCFD"/>
                </a:solidFill>
                <a:latin typeface="IBM 3270"/>
                <a:cs typeface="IBM 3270"/>
              </a:rPr>
              <a:t>name</a:t>
            </a:r>
            <a:r>
              <a:rPr dirty="0" u="sng" sz="800" spc="195">
                <a:solidFill>
                  <a:srgbClr val="9CDCFD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 </a:t>
            </a:r>
            <a:r>
              <a:rPr dirty="0" u="none" sz="8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u="none" sz="8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u="none" sz="800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sng" sz="800" spc="440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800">
                <a:solidFill>
                  <a:srgbClr val="CE9178"/>
                </a:solidFill>
                <a:latin typeface="IBM 3270"/>
                <a:cs typeface="IBM 3270"/>
              </a:rPr>
              <a:t>main</a:t>
            </a:r>
            <a:r>
              <a:rPr dirty="0" u="sng" sz="1000" spc="434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1000" spc="-25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none" sz="10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1000">
              <a:latin typeface="IBM 3270"/>
              <a:cs typeface="IBM 3270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8716518" y="4855845"/>
            <a:ext cx="4445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sz="10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1000">
              <a:latin typeface="IBM 3270"/>
              <a:cs typeface="IBM 327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13433" y="546861"/>
            <a:ext cx="989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Simulation: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455" y="1187196"/>
            <a:ext cx="9681972" cy="50124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876" y="363981"/>
            <a:ext cx="17119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9105" algn="l"/>
              </a:tabLst>
            </a:pPr>
            <a:r>
              <a:rPr dirty="0" sz="2800" spc="-25"/>
              <a:t>2)</a:t>
            </a:r>
            <a:r>
              <a:rPr dirty="0" sz="2800"/>
              <a:t>	</a:t>
            </a:r>
            <a:r>
              <a:rPr dirty="0" u="sng" sz="2800" spc="-210">
                <a:uFill>
                  <a:solidFill>
                    <a:srgbClr val="FFFFFF"/>
                  </a:solidFill>
                </a:uFill>
              </a:rPr>
              <a:t>Dijkstra’s</a:t>
            </a:r>
            <a:endParaRPr sz="2800"/>
          </a:p>
        </p:txBody>
      </p:sp>
      <p:grpSp>
        <p:nvGrpSpPr>
          <p:cNvPr id="4" name="object 4" descr=""/>
          <p:cNvGrpSpPr/>
          <p:nvPr/>
        </p:nvGrpSpPr>
        <p:grpSpPr>
          <a:xfrm>
            <a:off x="8429243" y="4419600"/>
            <a:ext cx="2971800" cy="1313815"/>
            <a:chOff x="8429243" y="4419600"/>
            <a:chExt cx="2971800" cy="1313815"/>
          </a:xfrm>
        </p:grpSpPr>
        <p:sp>
          <p:nvSpPr>
            <p:cNvPr id="5" name="object 5" descr=""/>
            <p:cNvSpPr/>
            <p:nvPr/>
          </p:nvSpPr>
          <p:spPr>
            <a:xfrm>
              <a:off x="8429244" y="4419599"/>
              <a:ext cx="2105025" cy="701040"/>
            </a:xfrm>
            <a:custGeom>
              <a:avLst/>
              <a:gdLst/>
              <a:ahLst/>
              <a:cxnLst/>
              <a:rect l="l" t="t" r="r" b="b"/>
              <a:pathLst>
                <a:path w="2105025" h="701039">
                  <a:moveTo>
                    <a:pt x="658368" y="611124"/>
                  </a:moveTo>
                  <a:lnTo>
                    <a:pt x="658368" y="611124"/>
                  </a:lnTo>
                  <a:lnTo>
                    <a:pt x="0" y="611124"/>
                  </a:lnTo>
                  <a:lnTo>
                    <a:pt x="0" y="701040"/>
                  </a:lnTo>
                  <a:lnTo>
                    <a:pt x="658368" y="701040"/>
                  </a:lnTo>
                  <a:lnTo>
                    <a:pt x="658368" y="611124"/>
                  </a:lnTo>
                  <a:close/>
                </a:path>
                <a:path w="2105025" h="701039">
                  <a:moveTo>
                    <a:pt x="990600" y="121920"/>
                  </a:moveTo>
                  <a:lnTo>
                    <a:pt x="990600" y="121920"/>
                  </a:lnTo>
                  <a:lnTo>
                    <a:pt x="0" y="121920"/>
                  </a:lnTo>
                  <a:lnTo>
                    <a:pt x="0" y="211836"/>
                  </a:lnTo>
                  <a:lnTo>
                    <a:pt x="990600" y="211836"/>
                  </a:lnTo>
                  <a:lnTo>
                    <a:pt x="990600" y="121920"/>
                  </a:lnTo>
                  <a:close/>
                </a:path>
                <a:path w="2105025" h="701039">
                  <a:moveTo>
                    <a:pt x="1030211" y="367284"/>
                  </a:moveTo>
                  <a:lnTo>
                    <a:pt x="1030211" y="367284"/>
                  </a:lnTo>
                  <a:lnTo>
                    <a:pt x="0" y="367284"/>
                  </a:lnTo>
                  <a:lnTo>
                    <a:pt x="0" y="457200"/>
                  </a:lnTo>
                  <a:lnTo>
                    <a:pt x="1030211" y="457200"/>
                  </a:lnTo>
                  <a:lnTo>
                    <a:pt x="1030211" y="367284"/>
                  </a:lnTo>
                  <a:close/>
                </a:path>
                <a:path w="2105025" h="701039">
                  <a:moveTo>
                    <a:pt x="1030211" y="0"/>
                  </a:moveTo>
                  <a:lnTo>
                    <a:pt x="1030211" y="0"/>
                  </a:lnTo>
                  <a:lnTo>
                    <a:pt x="0" y="0"/>
                  </a:lnTo>
                  <a:lnTo>
                    <a:pt x="0" y="89916"/>
                  </a:lnTo>
                  <a:lnTo>
                    <a:pt x="1030211" y="89916"/>
                  </a:lnTo>
                  <a:lnTo>
                    <a:pt x="1030211" y="0"/>
                  </a:lnTo>
                  <a:close/>
                </a:path>
                <a:path w="2105025" h="701039">
                  <a:moveTo>
                    <a:pt x="1072896" y="367284"/>
                  </a:moveTo>
                  <a:lnTo>
                    <a:pt x="1030224" y="367284"/>
                  </a:lnTo>
                  <a:lnTo>
                    <a:pt x="1030224" y="457200"/>
                  </a:lnTo>
                  <a:lnTo>
                    <a:pt x="1072896" y="457200"/>
                  </a:lnTo>
                  <a:lnTo>
                    <a:pt x="1072896" y="367284"/>
                  </a:lnTo>
                  <a:close/>
                </a:path>
                <a:path w="2105025" h="701039">
                  <a:moveTo>
                    <a:pt x="1196340" y="489204"/>
                  </a:moveTo>
                  <a:lnTo>
                    <a:pt x="1196340" y="489204"/>
                  </a:lnTo>
                  <a:lnTo>
                    <a:pt x="0" y="489204"/>
                  </a:lnTo>
                  <a:lnTo>
                    <a:pt x="0" y="579120"/>
                  </a:lnTo>
                  <a:lnTo>
                    <a:pt x="1196340" y="579120"/>
                  </a:lnTo>
                  <a:lnTo>
                    <a:pt x="1196340" y="489204"/>
                  </a:lnTo>
                  <a:close/>
                </a:path>
                <a:path w="2105025" h="701039">
                  <a:moveTo>
                    <a:pt x="1196340" y="243840"/>
                  </a:moveTo>
                  <a:lnTo>
                    <a:pt x="1196340" y="243840"/>
                  </a:lnTo>
                  <a:lnTo>
                    <a:pt x="0" y="243840"/>
                  </a:lnTo>
                  <a:lnTo>
                    <a:pt x="0" y="333756"/>
                  </a:lnTo>
                  <a:lnTo>
                    <a:pt x="1196340" y="333756"/>
                  </a:lnTo>
                  <a:lnTo>
                    <a:pt x="1196340" y="243840"/>
                  </a:lnTo>
                  <a:close/>
                </a:path>
                <a:path w="2105025" h="701039">
                  <a:moveTo>
                    <a:pt x="2104644" y="0"/>
                  </a:moveTo>
                  <a:lnTo>
                    <a:pt x="2104644" y="0"/>
                  </a:lnTo>
                  <a:lnTo>
                    <a:pt x="1030224" y="0"/>
                  </a:lnTo>
                  <a:lnTo>
                    <a:pt x="1030224" y="89916"/>
                  </a:lnTo>
                  <a:lnTo>
                    <a:pt x="2104644" y="89916"/>
                  </a:lnTo>
                  <a:lnTo>
                    <a:pt x="2104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429244" y="5030723"/>
              <a:ext cx="2971800" cy="702945"/>
            </a:xfrm>
            <a:custGeom>
              <a:avLst/>
              <a:gdLst/>
              <a:ahLst/>
              <a:cxnLst/>
              <a:rect l="l" t="t" r="r" b="b"/>
              <a:pathLst>
                <a:path w="2971800" h="702945">
                  <a:moveTo>
                    <a:pt x="371856" y="490728"/>
                  </a:moveTo>
                  <a:lnTo>
                    <a:pt x="371856" y="490728"/>
                  </a:lnTo>
                  <a:lnTo>
                    <a:pt x="0" y="490728"/>
                  </a:lnTo>
                  <a:lnTo>
                    <a:pt x="0" y="580644"/>
                  </a:lnTo>
                  <a:lnTo>
                    <a:pt x="371856" y="580644"/>
                  </a:lnTo>
                  <a:lnTo>
                    <a:pt x="371856" y="490728"/>
                  </a:lnTo>
                  <a:close/>
                </a:path>
                <a:path w="2971800" h="702945">
                  <a:moveTo>
                    <a:pt x="1030211" y="245364"/>
                  </a:moveTo>
                  <a:lnTo>
                    <a:pt x="1030211" y="245364"/>
                  </a:lnTo>
                  <a:lnTo>
                    <a:pt x="0" y="245364"/>
                  </a:lnTo>
                  <a:lnTo>
                    <a:pt x="0" y="335280"/>
                  </a:lnTo>
                  <a:lnTo>
                    <a:pt x="1030211" y="335280"/>
                  </a:lnTo>
                  <a:lnTo>
                    <a:pt x="1030211" y="245364"/>
                  </a:lnTo>
                  <a:close/>
                </a:path>
                <a:path w="2971800" h="702945">
                  <a:moveTo>
                    <a:pt x="1030211" y="0"/>
                  </a:moveTo>
                  <a:lnTo>
                    <a:pt x="699516" y="0"/>
                  </a:lnTo>
                  <a:lnTo>
                    <a:pt x="658368" y="0"/>
                  </a:lnTo>
                  <a:lnTo>
                    <a:pt x="617220" y="0"/>
                  </a:lnTo>
                  <a:lnTo>
                    <a:pt x="617220" y="89916"/>
                  </a:lnTo>
                  <a:lnTo>
                    <a:pt x="658368" y="89916"/>
                  </a:lnTo>
                  <a:lnTo>
                    <a:pt x="699516" y="89916"/>
                  </a:lnTo>
                  <a:lnTo>
                    <a:pt x="1030211" y="89916"/>
                  </a:lnTo>
                  <a:lnTo>
                    <a:pt x="1030211" y="0"/>
                  </a:lnTo>
                  <a:close/>
                </a:path>
                <a:path w="2971800" h="702945">
                  <a:moveTo>
                    <a:pt x="1072896" y="245364"/>
                  </a:moveTo>
                  <a:lnTo>
                    <a:pt x="1030224" y="245364"/>
                  </a:lnTo>
                  <a:lnTo>
                    <a:pt x="1030224" y="335280"/>
                  </a:lnTo>
                  <a:lnTo>
                    <a:pt x="1072896" y="335280"/>
                  </a:lnTo>
                  <a:lnTo>
                    <a:pt x="1072896" y="245364"/>
                  </a:lnTo>
                  <a:close/>
                </a:path>
                <a:path w="2971800" h="702945">
                  <a:moveTo>
                    <a:pt x="1072896" y="0"/>
                  </a:moveTo>
                  <a:lnTo>
                    <a:pt x="1030224" y="0"/>
                  </a:lnTo>
                  <a:lnTo>
                    <a:pt x="1030224" y="89916"/>
                  </a:lnTo>
                  <a:lnTo>
                    <a:pt x="1072896" y="89916"/>
                  </a:lnTo>
                  <a:lnTo>
                    <a:pt x="1072896" y="0"/>
                  </a:lnTo>
                  <a:close/>
                </a:path>
                <a:path w="2971800" h="702945">
                  <a:moveTo>
                    <a:pt x="1237488" y="367284"/>
                  </a:moveTo>
                  <a:lnTo>
                    <a:pt x="1237488" y="367284"/>
                  </a:lnTo>
                  <a:lnTo>
                    <a:pt x="0" y="367284"/>
                  </a:lnTo>
                  <a:lnTo>
                    <a:pt x="0" y="457200"/>
                  </a:lnTo>
                  <a:lnTo>
                    <a:pt x="1237488" y="457200"/>
                  </a:lnTo>
                  <a:lnTo>
                    <a:pt x="1237488" y="367284"/>
                  </a:lnTo>
                  <a:close/>
                </a:path>
                <a:path w="2971800" h="702945">
                  <a:moveTo>
                    <a:pt x="1237488" y="123444"/>
                  </a:moveTo>
                  <a:lnTo>
                    <a:pt x="1237488" y="123444"/>
                  </a:lnTo>
                  <a:lnTo>
                    <a:pt x="0" y="123444"/>
                  </a:lnTo>
                  <a:lnTo>
                    <a:pt x="0" y="213360"/>
                  </a:lnTo>
                  <a:lnTo>
                    <a:pt x="1237488" y="213360"/>
                  </a:lnTo>
                  <a:lnTo>
                    <a:pt x="1237488" y="123444"/>
                  </a:lnTo>
                  <a:close/>
                </a:path>
                <a:path w="2971800" h="702945">
                  <a:moveTo>
                    <a:pt x="2971800" y="612648"/>
                  </a:moveTo>
                  <a:lnTo>
                    <a:pt x="2971800" y="612648"/>
                  </a:lnTo>
                  <a:lnTo>
                    <a:pt x="0" y="612648"/>
                  </a:lnTo>
                  <a:lnTo>
                    <a:pt x="0" y="702564"/>
                  </a:lnTo>
                  <a:lnTo>
                    <a:pt x="2971800" y="702564"/>
                  </a:lnTo>
                  <a:lnTo>
                    <a:pt x="2971800" y="612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75944" y="944880"/>
            <a:ext cx="413384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4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75944" y="1066800"/>
            <a:ext cx="4953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4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heapq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75944" y="1190244"/>
            <a:ext cx="45465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4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2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75944" y="1312163"/>
            <a:ext cx="129159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4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75944" y="1434083"/>
            <a:ext cx="8788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600" spc="-3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2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75944" y="1557527"/>
            <a:ext cx="96075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600" spc="-35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75944" y="1789176"/>
            <a:ext cx="45465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class</a:t>
            </a:r>
            <a:r>
              <a:rPr dirty="0" sz="600" spc="-3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75944" y="1911095"/>
            <a:ext cx="14452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u="sng" sz="600" spc="300">
                <a:solidFill>
                  <a:srgbClr val="DCDCAA"/>
                </a:solidFill>
                <a:uFill>
                  <a:solidFill>
                    <a:srgbClr val="DBDBA9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DCDCAA"/>
                </a:solidFill>
                <a:latin typeface="IBM 3270"/>
                <a:cs typeface="IBM 3270"/>
              </a:rPr>
              <a:t>init</a:t>
            </a:r>
            <a:r>
              <a:rPr dirty="0" u="sng" sz="600" spc="300">
                <a:solidFill>
                  <a:srgbClr val="FFFFFF"/>
                </a:solidFill>
                <a:uFill>
                  <a:solidFill>
                    <a:srgbClr val="DBDBA9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u="none" sz="600">
                <a:solidFill>
                  <a:srgbClr val="9CDCFD"/>
                </a:solidFill>
                <a:latin typeface="IBM 3270"/>
                <a:cs typeface="IBM 3270"/>
              </a:rPr>
              <a:t>self</a:t>
            </a:r>
            <a:r>
              <a:rPr dirty="0" u="none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u="none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u="none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u="none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u="none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u="none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u="none" sz="600" spc="-10">
                <a:solidFill>
                  <a:srgbClr val="9CDCFD"/>
                </a:solidFill>
                <a:latin typeface="IBM 3270"/>
                <a:cs typeface="IBM 3270"/>
              </a:rPr>
              <a:t>cost</a:t>
            </a:r>
            <a:r>
              <a:rPr dirty="0" u="none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75944" y="2034539"/>
            <a:ext cx="7423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self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6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75944" y="2156460"/>
            <a:ext cx="7423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self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6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75944" y="2278379"/>
            <a:ext cx="990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self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cost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cost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75944" y="2511551"/>
            <a:ext cx="11557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u="sng" sz="600" spc="305">
                <a:solidFill>
                  <a:srgbClr val="DCDCAA"/>
                </a:solidFill>
                <a:uFill>
                  <a:solidFill>
                    <a:srgbClr val="DBDBA9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DCDCAA"/>
                </a:solidFill>
                <a:latin typeface="IBM 3270"/>
                <a:cs typeface="IBM 3270"/>
              </a:rPr>
              <a:t>lt</a:t>
            </a:r>
            <a:r>
              <a:rPr dirty="0" u="sng" sz="600" spc="300">
                <a:solidFill>
                  <a:srgbClr val="FFFFFF"/>
                </a:solidFill>
                <a:uFill>
                  <a:solidFill>
                    <a:srgbClr val="DBDBA9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u="none" sz="600">
                <a:solidFill>
                  <a:srgbClr val="9CDCFD"/>
                </a:solidFill>
                <a:latin typeface="IBM 3270"/>
                <a:cs typeface="IBM 3270"/>
              </a:rPr>
              <a:t>self</a:t>
            </a:r>
            <a:r>
              <a:rPr dirty="0" u="none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u="none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u="none" sz="600" spc="-10">
                <a:solidFill>
                  <a:srgbClr val="9CDCFD"/>
                </a:solidFill>
                <a:latin typeface="IBM 3270"/>
                <a:cs typeface="IBM 3270"/>
              </a:rPr>
              <a:t>other</a:t>
            </a:r>
            <a:r>
              <a:rPr dirty="0" u="none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75944" y="2633472"/>
            <a:ext cx="15271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self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cost</a:t>
            </a:r>
            <a:r>
              <a:rPr dirty="0" sz="6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other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.cost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75944" y="2865120"/>
            <a:ext cx="13214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5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dijkstra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5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75944" y="2988564"/>
            <a:ext cx="45465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pq</a:t>
            </a:r>
            <a:r>
              <a:rPr dirty="0" sz="6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[]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75944" y="3110483"/>
            <a:ext cx="21050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heapq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heappush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pq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Cell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75944" y="3232404"/>
            <a:ext cx="7975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6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set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75944" y="3355847"/>
            <a:ext cx="6604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parents</a:t>
            </a:r>
            <a:r>
              <a:rPr dirty="0" sz="6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IBM 3270"/>
                <a:cs typeface="IBM 3270"/>
              </a:rPr>
              <a:t>{}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75944" y="3477767"/>
            <a:ext cx="9086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costs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{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}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75944" y="3709415"/>
            <a:ext cx="5365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pq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75944" y="3832859"/>
            <a:ext cx="13214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cell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heapq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heappop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pq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75944" y="3954779"/>
            <a:ext cx="11963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cell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.x,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.y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75944" y="4186428"/>
            <a:ext cx="10731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75944" y="4309871"/>
            <a:ext cx="7010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680"/>
              </a:lnSpc>
            </a:pPr>
            <a:r>
              <a:rPr dirty="0" sz="600" spc="-10">
                <a:solidFill>
                  <a:srgbClr val="C585C0"/>
                </a:solidFill>
                <a:latin typeface="IBM 3270"/>
                <a:cs typeface="IBM 3270"/>
              </a:rPr>
              <a:t>break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75944" y="4541520"/>
            <a:ext cx="11963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in</a:t>
            </a:r>
            <a:r>
              <a:rPr dirty="0" sz="600" spc="-1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75944" y="4663440"/>
            <a:ext cx="8261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4030">
              <a:lnSpc>
                <a:spcPts val="680"/>
              </a:lnSpc>
            </a:pPr>
            <a:r>
              <a:rPr dirty="0" sz="600" spc="-10">
                <a:solidFill>
                  <a:srgbClr val="C585C0"/>
                </a:solidFill>
                <a:latin typeface="IBM 3270"/>
                <a:cs typeface="IBM 3270"/>
              </a:rPr>
              <a:t>continue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75944" y="4786884"/>
            <a:ext cx="11144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add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6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75944" y="5018532"/>
            <a:ext cx="14859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current_cost</a:t>
            </a:r>
            <a:r>
              <a:rPr dirty="0" sz="600" spc="-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4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costs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)]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75944" y="5250179"/>
            <a:ext cx="14452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75944" y="5373623"/>
            <a:ext cx="21050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403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6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),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75944" y="5495544"/>
            <a:ext cx="35496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403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600" spc="1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.contains((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r>
              <a:rPr dirty="0" sz="6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or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.getWall((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),</a:t>
            </a:r>
            <a:r>
              <a:rPr dirty="0" sz="6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or 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75944" y="5605271"/>
            <a:ext cx="6191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in</a:t>
            </a:r>
            <a:r>
              <a:rPr dirty="0" sz="600" spc="-1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75944" y="5727191"/>
            <a:ext cx="990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58495">
              <a:lnSpc>
                <a:spcPts val="680"/>
              </a:lnSpc>
            </a:pPr>
            <a:r>
              <a:rPr dirty="0" sz="600" spc="-10">
                <a:solidFill>
                  <a:srgbClr val="C585C0"/>
                </a:solidFill>
                <a:latin typeface="IBM 3270"/>
                <a:cs typeface="IBM 3270"/>
              </a:rPr>
              <a:t>continue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75944" y="5850635"/>
            <a:ext cx="35083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403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new_cost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current_cost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+</a:t>
            </a:r>
            <a:r>
              <a:rPr dirty="0" sz="6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 spc="290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Assuming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each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step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has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a</a:t>
            </a:r>
            <a:r>
              <a:rPr dirty="0" sz="6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uniform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cost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50">
                <a:solidFill>
                  <a:srgbClr val="7BA668"/>
                </a:solidFill>
                <a:latin typeface="IBM 3270"/>
                <a:cs typeface="IBM 3270"/>
              </a:rPr>
              <a:t>1</a:t>
            </a:r>
            <a:endParaRPr sz="600">
              <a:latin typeface="IBM 3270"/>
              <a:cs typeface="IBM 3270"/>
            </a:endParaRPr>
          </a:p>
        </p:txBody>
      </p:sp>
      <p:graphicFrame>
        <p:nvGraphicFramePr>
          <p:cNvPr id="41" name="object 41" descr=""/>
          <p:cNvGraphicFramePr>
            <a:graphicFrameLocks noGrp="1"/>
          </p:cNvGraphicFramePr>
          <p:nvPr/>
        </p:nvGraphicFramePr>
        <p:xfrm>
          <a:off x="1075944" y="5972555"/>
          <a:ext cx="2850515" cy="45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2439"/>
                <a:gridCol w="661669"/>
                <a:gridCol w="370839"/>
              </a:tblGrid>
              <a:tr h="105410">
                <a:tc gridSpan="3">
                  <a:txBody>
                    <a:bodyPr/>
                    <a:lstStyle/>
                    <a:p>
                      <a:pPr marL="494030">
                        <a:lnSpc>
                          <a:spcPts val="680"/>
                        </a:lnSpc>
                      </a:pPr>
                      <a:r>
                        <a:rPr dirty="0" sz="6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if</a:t>
                      </a:r>
                      <a:r>
                        <a:rPr dirty="0" sz="600" spc="-2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nx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ny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</a:t>
                      </a:r>
                      <a:r>
                        <a:rPr dirty="0" sz="6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CDCAA"/>
                          </a:solidFill>
                          <a:latin typeface="IBM 3270"/>
                          <a:cs typeface="IBM 3270"/>
                        </a:rPr>
                        <a:t>not</a:t>
                      </a:r>
                      <a:r>
                        <a:rPr dirty="0" sz="600" spc="-20">
                          <a:solidFill>
                            <a:srgbClr val="DCDCAA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559CD5"/>
                          </a:solidFill>
                          <a:latin typeface="IBM 3270"/>
                          <a:cs typeface="IBM 3270"/>
                        </a:rPr>
                        <a:t>in</a:t>
                      </a:r>
                      <a:r>
                        <a:rPr dirty="0" sz="600" spc="-10">
                          <a:solidFill>
                            <a:srgbClr val="559CD5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costs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559CD5"/>
                          </a:solidFill>
                          <a:latin typeface="IBM 3270"/>
                          <a:cs typeface="IBM 3270"/>
                        </a:rPr>
                        <a:t>or</a:t>
                      </a:r>
                      <a:r>
                        <a:rPr dirty="0" sz="600" spc="-20">
                          <a:solidFill>
                            <a:srgbClr val="559CD5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new_cost</a:t>
                      </a:r>
                      <a:r>
                        <a:rPr dirty="0" sz="600" spc="-2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&lt;</a:t>
                      </a:r>
                      <a:r>
                        <a:rPr dirty="0" sz="600" spc="-2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costs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[(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nx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-2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ny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)]: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255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costs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[(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nx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ny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)]</a:t>
                      </a:r>
                      <a:r>
                        <a:rPr dirty="0" sz="6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600" spc="-2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new_cost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255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parents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[(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nx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ny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)]</a:t>
                      </a:r>
                      <a:r>
                        <a:rPr dirty="0" sz="600" spc="-2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600" spc="-2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x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-2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2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y</a:t>
                      </a:r>
                      <a:r>
                        <a:rPr dirty="0" sz="6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143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5410">
                <a:tc gridSpan="2">
                  <a:txBody>
                    <a:bodyPr/>
                    <a:lstStyle/>
                    <a:p>
                      <a:pPr marL="658495">
                        <a:lnSpc>
                          <a:spcPts val="645"/>
                        </a:lnSpc>
                        <a:spcBef>
                          <a:spcPts val="85"/>
                        </a:spcBef>
                      </a:pPr>
                      <a:r>
                        <a:rPr dirty="0" sz="600" spc="-10">
                          <a:solidFill>
                            <a:srgbClr val="4EC8AF"/>
                          </a:solidFill>
                          <a:latin typeface="IBM 3270"/>
                          <a:cs typeface="IBM 3270"/>
                        </a:rPr>
                        <a:t>heapq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</a:t>
                      </a:r>
                      <a:r>
                        <a:rPr dirty="0" sz="600" spc="-10">
                          <a:solidFill>
                            <a:srgbClr val="DCDCAA"/>
                          </a:solidFill>
                          <a:latin typeface="IBM 3270"/>
                          <a:cs typeface="IBM 3270"/>
                        </a:rPr>
                        <a:t>heappush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pq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4EC8AF"/>
                          </a:solidFill>
                          <a:latin typeface="IBM 3270"/>
                          <a:cs typeface="IBM 3270"/>
                        </a:rPr>
                        <a:t>Cell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nx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ny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new_cost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))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2" name="object 42" descr=""/>
          <p:cNvSpPr txBox="1"/>
          <p:nvPr/>
        </p:nvSpPr>
        <p:spPr>
          <a:xfrm>
            <a:off x="1075944" y="6571488"/>
            <a:ext cx="170433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Reconstruct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path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from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goal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to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start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753355" y="944880"/>
            <a:ext cx="5365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path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[]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753355" y="1066800"/>
            <a:ext cx="7423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753355" y="1190244"/>
            <a:ext cx="11144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753355" y="1312163"/>
            <a:ext cx="11684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path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753355" y="1434083"/>
            <a:ext cx="14166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parents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753355" y="1557527"/>
            <a:ext cx="9086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path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753355" y="1679448"/>
            <a:ext cx="7423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path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reverse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753355" y="1911095"/>
            <a:ext cx="6191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path</a:t>
            </a:r>
            <a:endParaRPr sz="600">
              <a:latin typeface="IBM 3270"/>
              <a:cs typeface="IBM 3270"/>
            </a:endParaRPr>
          </a:p>
        </p:txBody>
      </p:sp>
      <p:graphicFrame>
        <p:nvGraphicFramePr>
          <p:cNvPr id="51" name="object 51" descr=""/>
          <p:cNvGraphicFramePr>
            <a:graphicFrameLocks noGrp="1"/>
          </p:cNvGraphicFramePr>
          <p:nvPr/>
        </p:nvGraphicFramePr>
        <p:xfrm>
          <a:off x="4753355" y="2144267"/>
          <a:ext cx="1571625" cy="45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/>
                <a:gridCol w="165100"/>
                <a:gridCol w="753744"/>
              </a:tblGrid>
              <a:tr h="105410">
                <a:tc gridSpan="3">
                  <a:txBody>
                    <a:bodyPr/>
                    <a:lstStyle/>
                    <a:p>
                      <a:pPr marL="635" marR="3175">
                        <a:lnSpc>
                          <a:spcPts val="675"/>
                        </a:lnSpc>
                      </a:pPr>
                      <a:r>
                        <a:rPr dirty="0" sz="600">
                          <a:solidFill>
                            <a:srgbClr val="559CD5"/>
                          </a:solidFill>
                          <a:latin typeface="IBM 3270"/>
                          <a:cs typeface="IBM 3270"/>
                        </a:rPr>
                        <a:t>def</a:t>
                      </a:r>
                      <a:r>
                        <a:rPr dirty="0" sz="600" spc="25">
                          <a:solidFill>
                            <a:srgbClr val="559CD5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DCDCAA"/>
                          </a:solidFill>
                          <a:latin typeface="IBM 3270"/>
                          <a:cs typeface="IBM 3270"/>
                        </a:rPr>
                        <a:t>getNeighbor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current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direction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):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1920">
                <a:tc gridSpan="2"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x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y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600" spc="-1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current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016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  <a:tr h="122555">
                <a:tc gridSpan="3"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6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if</a:t>
                      </a:r>
                      <a:r>
                        <a:rPr dirty="0" sz="600" spc="-2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direction</a:t>
                      </a:r>
                      <a:r>
                        <a:rPr dirty="0" sz="600" spc="-2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==</a:t>
                      </a:r>
                      <a:r>
                        <a:rPr dirty="0" sz="600" spc="-2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4EC8AF"/>
                          </a:solidFill>
                          <a:latin typeface="IBM 3270"/>
                          <a:cs typeface="IBM 3270"/>
                        </a:rPr>
                        <a:t>Direction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NORTH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016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6045">
                <a:tc>
                  <a:txBody>
                    <a:bodyPr/>
                    <a:lstStyle/>
                    <a:p>
                      <a:pPr marL="329565">
                        <a:lnSpc>
                          <a:spcPts val="650"/>
                        </a:lnSpc>
                        <a:spcBef>
                          <a:spcPts val="85"/>
                        </a:spcBef>
                      </a:pP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y</a:t>
                      </a:r>
                      <a:r>
                        <a:rPr dirty="0" sz="600" spc="-1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+=</a:t>
                      </a:r>
                      <a:r>
                        <a:rPr dirty="0" sz="600" spc="-1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50">
                          <a:solidFill>
                            <a:srgbClr val="B5CEA8"/>
                          </a:solidFill>
                          <a:latin typeface="IBM 3270"/>
                          <a:cs typeface="IBM 3270"/>
                        </a:rPr>
                        <a:t>1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2" name="object 52" descr=""/>
          <p:cNvSpPr txBox="1"/>
          <p:nvPr/>
        </p:nvSpPr>
        <p:spPr>
          <a:xfrm>
            <a:off x="4753355" y="2633472"/>
            <a:ext cx="15398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EAST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753355" y="2755392"/>
            <a:ext cx="5778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+=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753355" y="2878835"/>
            <a:ext cx="15811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753355" y="3000755"/>
            <a:ext cx="5778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753355" y="3122676"/>
            <a:ext cx="15398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WEST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753355" y="3246120"/>
            <a:ext cx="5778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753355" y="3368040"/>
            <a:ext cx="7010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753355" y="3599688"/>
            <a:ext cx="11963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getNextCell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753355" y="3723132"/>
            <a:ext cx="136271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753355" y="3845052"/>
            <a:ext cx="22282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center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7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8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600" spc="3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Goal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is</a:t>
            </a:r>
            <a:r>
              <a:rPr dirty="0" sz="6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to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reach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maze</a:t>
            </a:r>
            <a:r>
              <a:rPr dirty="0" sz="6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center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753355" y="4076700"/>
            <a:ext cx="1745614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path</a:t>
            </a:r>
            <a:r>
              <a:rPr dirty="0" sz="600" spc="-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dijkstra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center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graphicFrame>
        <p:nvGraphicFramePr>
          <p:cNvPr id="63" name="object 63" descr=""/>
          <p:cNvGraphicFramePr>
            <a:graphicFrameLocks noGrp="1"/>
          </p:cNvGraphicFramePr>
          <p:nvPr/>
        </p:nvGraphicFramePr>
        <p:xfrm>
          <a:off x="4753355" y="4309871"/>
          <a:ext cx="3502660" cy="45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110"/>
                <a:gridCol w="495300"/>
                <a:gridCol w="1237615"/>
                <a:gridCol w="1321435"/>
              </a:tblGrid>
              <a:tr h="105410">
                <a:tc gridSpan="2">
                  <a:txBody>
                    <a:bodyPr/>
                    <a:lstStyle/>
                    <a:p>
                      <a:pPr marL="165100">
                        <a:lnSpc>
                          <a:spcPts val="680"/>
                        </a:lnSpc>
                      </a:pPr>
                      <a:r>
                        <a:rPr dirty="0" sz="6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if</a:t>
                      </a:r>
                      <a:r>
                        <a:rPr dirty="0" sz="600" spc="-3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CDCAA"/>
                          </a:solidFill>
                          <a:latin typeface="IBM 3270"/>
                          <a:cs typeface="IBM 3270"/>
                        </a:rPr>
                        <a:t>len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path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</a:t>
                      </a:r>
                      <a:r>
                        <a:rPr dirty="0" sz="6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&gt;</a:t>
                      </a:r>
                      <a:r>
                        <a:rPr dirty="0" sz="600" spc="-1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25">
                          <a:solidFill>
                            <a:srgbClr val="B5CEA8"/>
                          </a:solidFill>
                          <a:latin typeface="IBM 3270"/>
                          <a:cs typeface="IBM 3270"/>
                        </a:rPr>
                        <a:t>1</a:t>
                      </a:r>
                      <a:r>
                        <a:rPr dirty="0" sz="6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1285">
                <a:tc gridSpan="3"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6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return</a:t>
                      </a:r>
                      <a:r>
                        <a:rPr dirty="0" sz="600" spc="-2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path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600">
                          <a:solidFill>
                            <a:srgbClr val="B5CEA8"/>
                          </a:solidFill>
                          <a:latin typeface="IBM 3270"/>
                          <a:cs typeface="IBM 3270"/>
                        </a:rPr>
                        <a:t>1</a:t>
                      </a:r>
                      <a:r>
                        <a:rPr dirty="0" sz="6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]</a:t>
                      </a:r>
                      <a:r>
                        <a:rPr dirty="0" sz="600" spc="29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#</a:t>
                      </a:r>
                      <a:r>
                        <a:rPr dirty="0" sz="600" spc="-2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Next</a:t>
                      </a:r>
                      <a:r>
                        <a:rPr dirty="0" sz="600" spc="-1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cell</a:t>
                      </a:r>
                      <a:r>
                        <a:rPr dirty="0" sz="600" spc="-2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to</a:t>
                      </a:r>
                      <a:r>
                        <a:rPr dirty="0" sz="600" spc="-2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move</a:t>
                      </a:r>
                      <a:r>
                        <a:rPr dirty="0" sz="600" spc="-2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towards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  <a:tr h="122555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600" spc="-1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else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6680">
                <a:tc gridSpan="4">
                  <a:txBody>
                    <a:bodyPr/>
                    <a:lstStyle/>
                    <a:p>
                      <a:pPr marL="329565">
                        <a:lnSpc>
                          <a:spcPts val="650"/>
                        </a:lnSpc>
                        <a:spcBef>
                          <a:spcPts val="90"/>
                        </a:spcBef>
                      </a:pPr>
                      <a:r>
                        <a:rPr dirty="0" sz="6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return</a:t>
                      </a:r>
                      <a:r>
                        <a:rPr dirty="0" sz="600" spc="-2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current</a:t>
                      </a:r>
                      <a:r>
                        <a:rPr dirty="0" sz="600" spc="29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#</a:t>
                      </a:r>
                      <a:r>
                        <a:rPr dirty="0" sz="600" spc="-2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Stay</a:t>
                      </a:r>
                      <a:r>
                        <a:rPr dirty="0" sz="600" spc="-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in</a:t>
                      </a:r>
                      <a:r>
                        <a:rPr dirty="0" sz="600" spc="-2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place</a:t>
                      </a:r>
                      <a:r>
                        <a:rPr dirty="0" sz="600" spc="-2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if</a:t>
                      </a:r>
                      <a:r>
                        <a:rPr dirty="0" sz="600" spc="-2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already</a:t>
                      </a:r>
                      <a:r>
                        <a:rPr dirty="0" sz="600" spc="-2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at</a:t>
                      </a:r>
                      <a:r>
                        <a:rPr dirty="0" sz="600" spc="-1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center</a:t>
                      </a:r>
                      <a:r>
                        <a:rPr dirty="0" sz="600" spc="-2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or</a:t>
                      </a:r>
                      <a:r>
                        <a:rPr dirty="0" sz="600" spc="-2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no</a:t>
                      </a:r>
                      <a:r>
                        <a:rPr dirty="0" sz="600" spc="-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valid</a:t>
                      </a:r>
                      <a:r>
                        <a:rPr dirty="0" sz="600" spc="-2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path</a:t>
                      </a:r>
                      <a:r>
                        <a:rPr dirty="0" sz="600" spc="-25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7BA668"/>
                          </a:solidFill>
                          <a:latin typeface="IBM 3270"/>
                          <a:cs typeface="IBM 3270"/>
                        </a:rPr>
                        <a:t>found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143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4" name="object 64" descr=""/>
          <p:cNvSpPr txBox="1"/>
          <p:nvPr/>
        </p:nvSpPr>
        <p:spPr>
          <a:xfrm>
            <a:off x="4753355" y="4908803"/>
            <a:ext cx="45465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80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753355" y="5030723"/>
            <a:ext cx="949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begin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753355" y="5154167"/>
            <a:ext cx="35909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())</a:t>
            </a:r>
            <a:r>
              <a:rPr dirty="0" sz="600" spc="29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Initialize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maze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dimensions</a:t>
            </a:r>
            <a:r>
              <a:rPr dirty="0" sz="6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using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753355" y="5263896"/>
            <a:ext cx="1365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80"/>
              </a:lnSpc>
            </a:pP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API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4753355" y="5385815"/>
            <a:ext cx="334391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600" spc="27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Initialize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mouse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at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starting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position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753355" y="5507735"/>
            <a:ext cx="16224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6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600" spc="3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Starting</a:t>
            </a:r>
            <a:r>
              <a:rPr dirty="0" sz="6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position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753355" y="5740908"/>
            <a:ext cx="20224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600" spc="-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inCenter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753355" y="5862828"/>
            <a:ext cx="13341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80"/>
              </a:lnSpc>
            </a:pP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7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753355" y="5984747"/>
            <a:ext cx="13341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80"/>
              </a:lnSpc>
            </a:pP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moveOneCell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7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753355" y="6217920"/>
            <a:ext cx="86741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end</a:t>
            </a:r>
            <a:r>
              <a:rPr dirty="0" sz="6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753355" y="6339840"/>
            <a:ext cx="7010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sleep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753355" y="6461759"/>
            <a:ext cx="990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log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end</a:t>
            </a:r>
            <a:r>
              <a:rPr dirty="0" sz="600" spc="-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begin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8429243" y="944880"/>
            <a:ext cx="11963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8429243" y="1066800"/>
            <a:ext cx="14039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6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8429243" y="1190244"/>
            <a:ext cx="14859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8429243" y="1421891"/>
            <a:ext cx="18992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Update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walls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based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on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sensor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information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8429243" y="1543811"/>
            <a:ext cx="949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wallFront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8429243" y="1667255"/>
            <a:ext cx="170433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8429243" y="1789176"/>
            <a:ext cx="9086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wallLeft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8429243" y="1911095"/>
            <a:ext cx="21463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.turnLeft())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8429243" y="2034539"/>
            <a:ext cx="949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wallRight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8429243" y="2156460"/>
            <a:ext cx="21869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9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.turnRight())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8429243" y="2388107"/>
            <a:ext cx="11963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moveOneCell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8429243" y="2511551"/>
            <a:ext cx="18167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8429243" y="2633472"/>
            <a:ext cx="16637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next_cell</a:t>
            </a:r>
            <a:r>
              <a:rPr dirty="0" sz="600" spc="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getNextCell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8429243" y="2755392"/>
            <a:ext cx="11557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next_cell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8429243" y="2988564"/>
            <a:ext cx="25717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8429243" y="3110483"/>
            <a:ext cx="18167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600" spc="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8429243" y="3342132"/>
            <a:ext cx="20351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.turnLeft()</a:t>
            </a:r>
            <a:r>
              <a:rPr dirty="0" sz="6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8429243" y="3465576"/>
            <a:ext cx="990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.turnLeft()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8429243" y="3587496"/>
            <a:ext cx="21590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.turnRight()</a:t>
            </a:r>
            <a:r>
              <a:rPr dirty="0" sz="6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8429243" y="3709415"/>
            <a:ext cx="10318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.turnRight()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8429243" y="3832859"/>
            <a:ext cx="16637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600" spc="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6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8429243" y="3954779"/>
            <a:ext cx="10731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.turnAround()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8429243" y="4186428"/>
            <a:ext cx="949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.moveForward()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8417814" y="4401692"/>
            <a:ext cx="21285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8582406" y="4523613"/>
            <a:ext cx="8509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8746997" y="4645532"/>
            <a:ext cx="8915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WEST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8582406" y="4768977"/>
            <a:ext cx="9334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&gt;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8746997" y="4890896"/>
            <a:ext cx="8915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EAST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8582406" y="5012817"/>
            <a:ext cx="9334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8746997" y="5136260"/>
            <a:ext cx="9321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8582406" y="5257876"/>
            <a:ext cx="93345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&gt;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8746997" y="5380482"/>
            <a:ext cx="9321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8582406" y="5503875"/>
            <a:ext cx="2324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C585C0"/>
                </a:solidFill>
                <a:latin typeface="IBM 3270"/>
                <a:cs typeface="IBM 3270"/>
              </a:rPr>
              <a:t>else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8746997" y="5625795"/>
            <a:ext cx="266636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r>
              <a:rPr dirty="0" sz="600" spc="28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Should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not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happen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in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a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valid</a:t>
            </a:r>
            <a:r>
              <a:rPr dirty="0" sz="6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pathfinding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scenario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8429243" y="5875020"/>
            <a:ext cx="10858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u="sng" sz="600" spc="305">
                <a:solidFill>
                  <a:srgbClr val="C585C0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9CDCFD"/>
                </a:solidFill>
                <a:latin typeface="IBM 3270"/>
                <a:cs typeface="IBM 3270"/>
              </a:rPr>
              <a:t>name</a:t>
            </a:r>
            <a:r>
              <a:rPr dirty="0" u="sng" sz="600" spc="125">
                <a:solidFill>
                  <a:srgbClr val="9CDCFD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 </a:t>
            </a:r>
            <a:r>
              <a:rPr dirty="0" u="none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u="none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sng" sz="600" spc="315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CE9178"/>
                </a:solidFill>
                <a:latin typeface="IBM 3270"/>
                <a:cs typeface="IBM 3270"/>
              </a:rPr>
              <a:t>main</a:t>
            </a:r>
            <a:r>
              <a:rPr dirty="0" u="sng" sz="600" spc="305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 spc="-25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none" sz="6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8429243" y="5998464"/>
            <a:ext cx="413384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735">
              <a:lnSpc>
                <a:spcPts val="680"/>
              </a:lnSpc>
            </a:pP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736" y="1235963"/>
            <a:ext cx="9750552" cy="504748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95730" y="415239"/>
            <a:ext cx="9899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Simulation: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876" y="322275"/>
            <a:ext cx="8159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3550" algn="l"/>
              </a:tabLst>
            </a:pPr>
            <a:r>
              <a:rPr dirty="0" sz="2800" spc="-25"/>
              <a:t>3)</a:t>
            </a:r>
            <a:r>
              <a:rPr dirty="0" sz="2800"/>
              <a:t>	</a:t>
            </a:r>
            <a:r>
              <a:rPr dirty="0" u="sng" sz="2800" spc="-305">
                <a:uFill>
                  <a:solidFill>
                    <a:srgbClr val="FFFFFF"/>
                  </a:solidFill>
                </a:uFill>
              </a:rPr>
              <a:t>A*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1187196" y="1553336"/>
            <a:ext cx="413384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87196" y="1675257"/>
            <a:ext cx="7423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collections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87196" y="1798701"/>
            <a:ext cx="45465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2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87196" y="1920620"/>
            <a:ext cx="4953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heapq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7196" y="2042541"/>
            <a:ext cx="12801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600" spc="-4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4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87196" y="2165985"/>
            <a:ext cx="86741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600" spc="-3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2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87196" y="2287904"/>
            <a:ext cx="949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600" spc="-35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87196" y="2409825"/>
            <a:ext cx="14859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typing</a:t>
            </a:r>
            <a:r>
              <a:rPr dirty="0" sz="600" spc="-35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Dict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List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87196" y="2642997"/>
            <a:ext cx="45465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87196" y="2764917"/>
            <a:ext cx="949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begin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87196" y="2886836"/>
            <a:ext cx="20637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(),</a:t>
            </a:r>
            <a:r>
              <a:rPr dirty="0" sz="6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87196" y="3010280"/>
            <a:ext cx="16637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87196" y="3132201"/>
            <a:ext cx="20224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600" spc="-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inCenter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87196" y="3254121"/>
            <a:ext cx="13214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75"/>
              </a:lnSpc>
            </a:pP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7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87196" y="3377565"/>
            <a:ext cx="13214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75"/>
              </a:lnSpc>
            </a:pP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moveOneCell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6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87196" y="3499484"/>
            <a:ext cx="86741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end</a:t>
            </a:r>
            <a:r>
              <a:rPr dirty="0" sz="6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87196" y="3621404"/>
            <a:ext cx="7010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sleep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87196" y="3744848"/>
            <a:ext cx="990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log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end</a:t>
            </a:r>
            <a:r>
              <a:rPr dirty="0" sz="600" spc="-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begin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87196" y="3976496"/>
            <a:ext cx="1745614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80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87196" y="4098416"/>
            <a:ext cx="14039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6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87196" y="4221860"/>
            <a:ext cx="14859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87196" y="4343780"/>
            <a:ext cx="949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wallFront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87196" y="4465701"/>
            <a:ext cx="170433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setWall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87196" y="4589145"/>
            <a:ext cx="9086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wallLeft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87196" y="4711065"/>
            <a:ext cx="21463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setWall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.turnLeft())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87196" y="4832984"/>
            <a:ext cx="949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wallRight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87196" y="4956428"/>
            <a:ext cx="21869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8930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setWall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.turnRight())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87196" y="5188077"/>
            <a:ext cx="1745614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80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moveOneCell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87196" y="5309996"/>
            <a:ext cx="18167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87196" y="5433440"/>
            <a:ext cx="178688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getNextCell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87196" y="5555360"/>
            <a:ext cx="27235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nextDirection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187196" y="5677280"/>
            <a:ext cx="178688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4465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currentDirection</a:t>
            </a:r>
            <a:r>
              <a:rPr dirty="0" sz="600" spc="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graphicFrame>
        <p:nvGraphicFramePr>
          <p:cNvPr id="36" name="object 36" descr=""/>
          <p:cNvGraphicFramePr>
            <a:graphicFrameLocks noGrp="1"/>
          </p:cNvGraphicFramePr>
          <p:nvPr/>
        </p:nvGraphicFramePr>
        <p:xfrm>
          <a:off x="1187196" y="5910453"/>
          <a:ext cx="2345690" cy="455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41275"/>
                <a:gridCol w="1114425"/>
                <a:gridCol w="123825"/>
              </a:tblGrid>
              <a:tr h="105410">
                <a:tc gridSpan="3">
                  <a:txBody>
                    <a:bodyPr/>
                    <a:lstStyle/>
                    <a:p>
                      <a:pPr marL="164465">
                        <a:lnSpc>
                          <a:spcPts val="680"/>
                        </a:lnSpc>
                      </a:pPr>
                      <a:r>
                        <a:rPr dirty="0" sz="6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if</a:t>
                      </a:r>
                      <a:r>
                        <a:rPr dirty="0" sz="600" spc="2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currentDirection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.turnLeft()</a:t>
                      </a:r>
                      <a:r>
                        <a:rPr dirty="0" sz="600" spc="3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==</a:t>
                      </a:r>
                      <a:r>
                        <a:rPr dirty="0" sz="600" spc="5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nextDirection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mouse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</a:t>
                      </a:r>
                      <a:r>
                        <a:rPr dirty="0" sz="600" spc="-10">
                          <a:solidFill>
                            <a:srgbClr val="DCDCAA"/>
                          </a:solidFill>
                          <a:latin typeface="IBM 3270"/>
                          <a:cs typeface="IBM 3270"/>
                        </a:rPr>
                        <a:t>turnLeft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()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2555">
                <a:tc gridSpan="4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6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elif</a:t>
                      </a:r>
                      <a:r>
                        <a:rPr dirty="0" sz="600" spc="2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currentDirection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.turnRight()</a:t>
                      </a:r>
                      <a:r>
                        <a:rPr dirty="0" sz="600" spc="4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==</a:t>
                      </a:r>
                      <a:r>
                        <a:rPr dirty="0" sz="600" spc="3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nextDirection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6045">
                <a:tc gridSpan="2">
                  <a:txBody>
                    <a:bodyPr/>
                    <a:lstStyle/>
                    <a:p>
                      <a:pPr marL="328930">
                        <a:lnSpc>
                          <a:spcPts val="645"/>
                        </a:lnSpc>
                        <a:spcBef>
                          <a:spcPts val="90"/>
                        </a:spcBef>
                      </a:pPr>
                      <a:r>
                        <a:rPr dirty="0" sz="6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mouse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</a:t>
                      </a:r>
                      <a:r>
                        <a:rPr dirty="0" sz="600" spc="-10">
                          <a:solidFill>
                            <a:srgbClr val="DCDCAA"/>
                          </a:solidFill>
                          <a:latin typeface="IBM 3270"/>
                          <a:cs typeface="IBM 3270"/>
                        </a:rPr>
                        <a:t>turnRight</a:t>
                      </a:r>
                      <a:r>
                        <a:rPr dirty="0" sz="6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()</a:t>
                      </a:r>
                      <a:endParaRPr sz="600">
                        <a:latin typeface="IBM 3270"/>
                        <a:cs typeface="IBM 3270"/>
                      </a:endParaRPr>
                    </a:p>
                  </a:txBody>
                  <a:tcPr marL="0" marR="0" marB="0" marT="1143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7" name="object 37" descr=""/>
          <p:cNvSpPr txBox="1"/>
          <p:nvPr/>
        </p:nvSpPr>
        <p:spPr>
          <a:xfrm>
            <a:off x="4541520" y="1553336"/>
            <a:ext cx="1786889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currentDirection</a:t>
            </a:r>
            <a:r>
              <a:rPr dirty="0" sz="600" spc="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6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nextDirection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541520" y="1675257"/>
            <a:ext cx="10731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turnAround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541520" y="1798701"/>
            <a:ext cx="949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moveForward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541520" y="2030348"/>
            <a:ext cx="30543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1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-</a:t>
            </a:r>
            <a:r>
              <a:rPr dirty="0" sz="600" spc="-50">
                <a:solidFill>
                  <a:srgbClr val="FFFFFF"/>
                </a:solidFill>
                <a:latin typeface="IBM 3270"/>
                <a:cs typeface="IBM 3270"/>
              </a:rPr>
              <a:t>&gt;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541520" y="2140076"/>
            <a:ext cx="413384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541520" y="2261997"/>
            <a:ext cx="990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541520" y="2385441"/>
            <a:ext cx="11963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WEST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541520" y="2507360"/>
            <a:ext cx="10731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541520" y="2629280"/>
            <a:ext cx="12376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541520" y="2752725"/>
            <a:ext cx="10731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nextX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&gt;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currentX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541520" y="2874645"/>
            <a:ext cx="11963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EAST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541520" y="2996564"/>
            <a:ext cx="10731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nextY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&gt;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currentY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541520" y="3120008"/>
            <a:ext cx="12376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541520" y="3351657"/>
            <a:ext cx="25177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getNextCell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-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&gt;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541520" y="3473577"/>
            <a:ext cx="136271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initial</a:t>
            </a:r>
            <a:r>
              <a:rPr dirty="0" sz="6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getPosition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541520" y="3597021"/>
            <a:ext cx="2641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[(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6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6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)]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541520" y="3718940"/>
            <a:ext cx="13214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600" spc="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%</a:t>
            </a:r>
            <a:r>
              <a:rPr dirty="0" sz="6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600" spc="5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541520" y="3840860"/>
            <a:ext cx="3149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6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600" spc="5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()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6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541520" y="3964304"/>
            <a:ext cx="3149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6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6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6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6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600" spc="30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541520" y="4086225"/>
            <a:ext cx="331406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//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2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()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6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600" spc="15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541520" y="4208145"/>
            <a:ext cx="7010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open_set</a:t>
            </a:r>
            <a:r>
              <a:rPr dirty="0" sz="6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[]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541520" y="4331589"/>
            <a:ext cx="1745614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heapq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heappush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open_set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5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initial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541520" y="4453509"/>
            <a:ext cx="23945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came_from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5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Dict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-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4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]]</a:t>
            </a:r>
            <a:r>
              <a:rPr dirty="0" sz="600" spc="-5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{}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541520" y="4575428"/>
            <a:ext cx="22409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g_score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Dict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{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initial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}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541520" y="4698872"/>
            <a:ext cx="29311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f_score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Dict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{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initial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heuristic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initial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541520" y="4808601"/>
            <a:ext cx="6191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80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])}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541520" y="5040248"/>
            <a:ext cx="7848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6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open_set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541520" y="5162169"/>
            <a:ext cx="182943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_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heapq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heappop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open_set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541520" y="5407533"/>
            <a:ext cx="140398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inCenter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541520" y="5529453"/>
            <a:ext cx="26543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403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reconstruct_path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came_from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initial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541520" y="5762625"/>
            <a:ext cx="145796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29565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4541520" y="5884545"/>
            <a:ext cx="22409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403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541520" y="6006465"/>
            <a:ext cx="327279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403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600" spc="4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contains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6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or</a:t>
            </a:r>
            <a:r>
              <a:rPr dirty="0" sz="600" spc="3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getWall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4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541520" y="6129909"/>
            <a:ext cx="990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58495">
              <a:lnSpc>
                <a:spcPts val="680"/>
              </a:lnSpc>
            </a:pPr>
            <a:r>
              <a:rPr dirty="0" sz="600" spc="-10">
                <a:solidFill>
                  <a:srgbClr val="C585C0"/>
                </a:solidFill>
                <a:latin typeface="IBM 3270"/>
                <a:cs typeface="IBM 3270"/>
              </a:rPr>
              <a:t>continue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7895843" y="1553336"/>
            <a:ext cx="334391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4665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tentative_g_score</a:t>
            </a:r>
            <a:r>
              <a:rPr dirty="0" sz="600" spc="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g_score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+ 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 spc="335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assume cost</a:t>
            </a:r>
            <a:r>
              <a:rPr dirty="0" sz="600" spc="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6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moving 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to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7895843" y="1663064"/>
            <a:ext cx="5492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75"/>
              </a:lnSpc>
            </a:pP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neighbor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is</a:t>
            </a:r>
            <a:r>
              <a:rPr dirty="0" sz="600" spc="-3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50">
                <a:solidFill>
                  <a:srgbClr val="7BA668"/>
                </a:solidFill>
                <a:latin typeface="IBM 3270"/>
                <a:cs typeface="IBM 3270"/>
              </a:rPr>
              <a:t>1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895843" y="1894713"/>
            <a:ext cx="331406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94665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not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in</a:t>
            </a:r>
            <a:r>
              <a:rPr dirty="0" sz="600" spc="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g_score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or</a:t>
            </a:r>
            <a:r>
              <a:rPr dirty="0" sz="600" spc="-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tentative_g_score</a:t>
            </a:r>
            <a:r>
              <a:rPr dirty="0" sz="6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g_score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7895843" y="2018157"/>
            <a:ext cx="185801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5913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came_from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 spc="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6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7895843" y="2140076"/>
            <a:ext cx="219837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5913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g_score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4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tentative_g_score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7895843" y="2261997"/>
            <a:ext cx="31369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59130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f_score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tentative_g_score</a:t>
            </a:r>
            <a:r>
              <a:rPr dirty="0" sz="600" spc="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+</a:t>
            </a:r>
            <a:r>
              <a:rPr dirty="0" sz="600" spc="5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heuristic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7895843" y="2371725"/>
            <a:ext cx="5778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75"/>
              </a:lnSpc>
            </a:pP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7895843" y="2495169"/>
            <a:ext cx="24765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5913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600" spc="-1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in</a:t>
            </a:r>
            <a:r>
              <a:rPr dirty="0" sz="600" spc="-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i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6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i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open_set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7895843" y="2617089"/>
            <a:ext cx="310832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825500">
              <a:lnSpc>
                <a:spcPts val="675"/>
              </a:lnSpc>
            </a:pP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heapq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heappush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open_set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9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f_score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9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7895843" y="2848736"/>
            <a:ext cx="277749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4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heuristic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cell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4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])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-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&gt;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2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7895843" y="2972180"/>
            <a:ext cx="331406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75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abs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cell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])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+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CDCAA"/>
                </a:solidFill>
                <a:latin typeface="IBM 3270"/>
                <a:cs typeface="IBM 3270"/>
              </a:rPr>
              <a:t>abs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cell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 spc="-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])</a:t>
            </a:r>
            <a:r>
              <a:rPr dirty="0" sz="600" spc="27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6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7BA668"/>
                </a:solidFill>
                <a:latin typeface="IBM 3270"/>
                <a:cs typeface="IBM 3270"/>
              </a:rPr>
              <a:t>Manhattan</a:t>
            </a:r>
            <a:r>
              <a:rPr dirty="0" sz="6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7BA668"/>
                </a:solidFill>
                <a:latin typeface="IBM 3270"/>
                <a:cs typeface="IBM 3270"/>
              </a:rPr>
              <a:t>distance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7895843" y="3203829"/>
            <a:ext cx="334391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75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reconstruct_path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came_from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Dict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]],</a:t>
            </a:r>
            <a:r>
              <a:rPr dirty="0" sz="6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7895843" y="3313557"/>
            <a:ext cx="24765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75"/>
              </a:lnSpc>
            </a:pP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])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-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&gt;</a:t>
            </a:r>
            <a:r>
              <a:rPr dirty="0" sz="600" spc="-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7895843" y="3435477"/>
            <a:ext cx="15811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600" spc="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came_from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6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600" spc="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7895843" y="3558921"/>
            <a:ext cx="1498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came_from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7895843" y="3680840"/>
            <a:ext cx="7423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4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7895843" y="3912489"/>
            <a:ext cx="32188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80"/>
              </a:lnSpc>
            </a:pPr>
            <a:r>
              <a:rPr dirty="0" sz="6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600" spc="-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6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6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-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&gt;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Tuple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7895843" y="4022216"/>
            <a:ext cx="2184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80"/>
              </a:lnSpc>
            </a:pP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int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]: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7895843" y="4145660"/>
            <a:ext cx="74231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7895843" y="4267580"/>
            <a:ext cx="149860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7895843" y="4389501"/>
            <a:ext cx="5905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+=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7895843" y="4512945"/>
            <a:ext cx="15398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EAST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7895843" y="4634865"/>
            <a:ext cx="5905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+=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7895843" y="4756784"/>
            <a:ext cx="15811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7895843" y="4880228"/>
            <a:ext cx="5905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7895843" y="5002148"/>
            <a:ext cx="1539875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6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600" spc="-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WEST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7895843" y="5124069"/>
            <a:ext cx="5905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330200">
              <a:lnSpc>
                <a:spcPts val="680"/>
              </a:lnSpc>
            </a:pP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6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6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6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6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7895843" y="5247513"/>
            <a:ext cx="71374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6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6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6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6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600" spc="-25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600" spc="-25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7895843" y="5479160"/>
            <a:ext cx="1085850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680"/>
              </a:lnSpc>
            </a:pPr>
            <a:r>
              <a:rPr dirty="0" sz="6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6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u="sng" sz="600" spc="305">
                <a:solidFill>
                  <a:srgbClr val="C585C0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9CDCFD"/>
                </a:solidFill>
                <a:latin typeface="IBM 3270"/>
                <a:cs typeface="IBM 3270"/>
              </a:rPr>
              <a:t>name</a:t>
            </a:r>
            <a:r>
              <a:rPr dirty="0" u="sng" sz="600" spc="125">
                <a:solidFill>
                  <a:srgbClr val="9CDCFD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 </a:t>
            </a:r>
            <a:r>
              <a:rPr dirty="0" u="none" sz="6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u="none" sz="6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sng" sz="600" spc="315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>
                <a:solidFill>
                  <a:srgbClr val="CE9178"/>
                </a:solidFill>
                <a:latin typeface="IBM 3270"/>
                <a:cs typeface="IBM 3270"/>
              </a:rPr>
              <a:t>main</a:t>
            </a:r>
            <a:r>
              <a:rPr dirty="0" u="sng" sz="600" spc="305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600" spc="-25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none" sz="6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600">
              <a:latin typeface="IBM 3270"/>
              <a:cs typeface="IBM 3270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7895843" y="5601080"/>
            <a:ext cx="413384" cy="901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65100">
              <a:lnSpc>
                <a:spcPts val="680"/>
              </a:lnSpc>
            </a:pPr>
            <a:r>
              <a:rPr dirty="0" sz="600" spc="-10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sz="6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600">
              <a:latin typeface="IBM 3270"/>
              <a:cs typeface="IBM 327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672" y="1133855"/>
            <a:ext cx="9820656" cy="507339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65047" y="393319"/>
            <a:ext cx="989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Simulation: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876" y="360375"/>
            <a:ext cx="1660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4"/>
              <a:t>4)</a:t>
            </a:r>
            <a:r>
              <a:rPr dirty="0" sz="2800" spc="250"/>
              <a:t> </a:t>
            </a:r>
            <a:r>
              <a:rPr dirty="0" u="sng" sz="2800" spc="-254">
                <a:uFill>
                  <a:solidFill>
                    <a:srgbClr val="FFFFFF"/>
                  </a:solidFill>
                </a:uFill>
              </a:rPr>
              <a:t>Flood </a:t>
            </a:r>
            <a:r>
              <a:rPr dirty="0" u="sng" sz="2800" spc="-130">
                <a:uFill>
                  <a:solidFill>
                    <a:srgbClr val="FFFFFF"/>
                  </a:solidFill>
                </a:uFill>
              </a:rPr>
              <a:t>Fill</a:t>
            </a:r>
            <a:endParaRPr sz="2800"/>
          </a:p>
        </p:txBody>
      </p:sp>
      <p:grpSp>
        <p:nvGrpSpPr>
          <p:cNvPr id="4" name="object 4" descr=""/>
          <p:cNvGrpSpPr/>
          <p:nvPr/>
        </p:nvGrpSpPr>
        <p:grpSpPr>
          <a:xfrm>
            <a:off x="1011936" y="997838"/>
            <a:ext cx="9025255" cy="5494020"/>
            <a:chOff x="1011936" y="997838"/>
            <a:chExt cx="9025255" cy="5494020"/>
          </a:xfrm>
        </p:grpSpPr>
        <p:sp>
          <p:nvSpPr>
            <p:cNvPr id="5" name="object 5" descr=""/>
            <p:cNvSpPr/>
            <p:nvPr/>
          </p:nvSpPr>
          <p:spPr>
            <a:xfrm>
              <a:off x="1011936" y="997838"/>
              <a:ext cx="1571625" cy="1196340"/>
            </a:xfrm>
            <a:custGeom>
              <a:avLst/>
              <a:gdLst/>
              <a:ahLst/>
              <a:cxnLst/>
              <a:rect l="l" t="t" r="r" b="b"/>
              <a:pathLst>
                <a:path w="1571625" h="1196339">
                  <a:moveTo>
                    <a:pt x="348996" y="0"/>
                  </a:moveTo>
                  <a:lnTo>
                    <a:pt x="245364" y="0"/>
                  </a:lnTo>
                  <a:lnTo>
                    <a:pt x="210312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210312" y="76200"/>
                  </a:lnTo>
                  <a:lnTo>
                    <a:pt x="245364" y="76200"/>
                  </a:lnTo>
                  <a:lnTo>
                    <a:pt x="348996" y="76200"/>
                  </a:lnTo>
                  <a:lnTo>
                    <a:pt x="348996" y="0"/>
                  </a:lnTo>
                  <a:close/>
                </a:path>
                <a:path w="1571625" h="1196339">
                  <a:moveTo>
                    <a:pt x="384048" y="103632"/>
                  </a:moveTo>
                  <a:lnTo>
                    <a:pt x="245364" y="103632"/>
                  </a:lnTo>
                  <a:lnTo>
                    <a:pt x="210312" y="103632"/>
                  </a:lnTo>
                  <a:lnTo>
                    <a:pt x="0" y="103632"/>
                  </a:lnTo>
                  <a:lnTo>
                    <a:pt x="0" y="179832"/>
                  </a:lnTo>
                  <a:lnTo>
                    <a:pt x="210312" y="179832"/>
                  </a:lnTo>
                  <a:lnTo>
                    <a:pt x="245364" y="179832"/>
                  </a:lnTo>
                  <a:lnTo>
                    <a:pt x="384048" y="179832"/>
                  </a:lnTo>
                  <a:lnTo>
                    <a:pt x="384048" y="103632"/>
                  </a:lnTo>
                  <a:close/>
                </a:path>
                <a:path w="1571625" h="1196339">
                  <a:moveTo>
                    <a:pt x="455676" y="1120140"/>
                  </a:moveTo>
                  <a:lnTo>
                    <a:pt x="455676" y="1120140"/>
                  </a:lnTo>
                  <a:lnTo>
                    <a:pt x="0" y="1120140"/>
                  </a:lnTo>
                  <a:lnTo>
                    <a:pt x="0" y="1196340"/>
                  </a:lnTo>
                  <a:lnTo>
                    <a:pt x="455676" y="1196340"/>
                  </a:lnTo>
                  <a:lnTo>
                    <a:pt x="455676" y="1120140"/>
                  </a:lnTo>
                  <a:close/>
                </a:path>
                <a:path w="1571625" h="1196339">
                  <a:moveTo>
                    <a:pt x="734568" y="312420"/>
                  </a:moveTo>
                  <a:lnTo>
                    <a:pt x="734568" y="312420"/>
                  </a:lnTo>
                  <a:lnTo>
                    <a:pt x="0" y="312420"/>
                  </a:lnTo>
                  <a:lnTo>
                    <a:pt x="0" y="388620"/>
                  </a:lnTo>
                  <a:lnTo>
                    <a:pt x="734568" y="388620"/>
                  </a:lnTo>
                  <a:lnTo>
                    <a:pt x="734568" y="312420"/>
                  </a:lnTo>
                  <a:close/>
                </a:path>
                <a:path w="1571625" h="1196339">
                  <a:moveTo>
                    <a:pt x="804672" y="416052"/>
                  </a:moveTo>
                  <a:lnTo>
                    <a:pt x="804672" y="416052"/>
                  </a:lnTo>
                  <a:lnTo>
                    <a:pt x="0" y="416052"/>
                  </a:lnTo>
                  <a:lnTo>
                    <a:pt x="0" y="492252"/>
                  </a:lnTo>
                  <a:lnTo>
                    <a:pt x="804672" y="492252"/>
                  </a:lnTo>
                  <a:lnTo>
                    <a:pt x="804672" y="416052"/>
                  </a:lnTo>
                  <a:close/>
                </a:path>
                <a:path w="1571625" h="1196339">
                  <a:moveTo>
                    <a:pt x="839711" y="612648"/>
                  </a:moveTo>
                  <a:lnTo>
                    <a:pt x="839711" y="612648"/>
                  </a:lnTo>
                  <a:lnTo>
                    <a:pt x="0" y="612648"/>
                  </a:lnTo>
                  <a:lnTo>
                    <a:pt x="0" y="688848"/>
                  </a:lnTo>
                  <a:lnTo>
                    <a:pt x="839711" y="688848"/>
                  </a:lnTo>
                  <a:lnTo>
                    <a:pt x="839711" y="612648"/>
                  </a:lnTo>
                  <a:close/>
                </a:path>
                <a:path w="1571625" h="1196339">
                  <a:moveTo>
                    <a:pt x="943356" y="911352"/>
                  </a:moveTo>
                  <a:lnTo>
                    <a:pt x="943356" y="911352"/>
                  </a:lnTo>
                  <a:lnTo>
                    <a:pt x="0" y="911352"/>
                  </a:lnTo>
                  <a:lnTo>
                    <a:pt x="0" y="987552"/>
                  </a:lnTo>
                  <a:lnTo>
                    <a:pt x="943356" y="987552"/>
                  </a:lnTo>
                  <a:lnTo>
                    <a:pt x="943356" y="911352"/>
                  </a:lnTo>
                  <a:close/>
                </a:path>
                <a:path w="1571625" h="1196339">
                  <a:moveTo>
                    <a:pt x="1013460" y="1016508"/>
                  </a:moveTo>
                  <a:lnTo>
                    <a:pt x="1013460" y="1016508"/>
                  </a:lnTo>
                  <a:lnTo>
                    <a:pt x="0" y="1016508"/>
                  </a:lnTo>
                  <a:lnTo>
                    <a:pt x="0" y="1092708"/>
                  </a:lnTo>
                  <a:lnTo>
                    <a:pt x="1013460" y="1092708"/>
                  </a:lnTo>
                  <a:lnTo>
                    <a:pt x="1013460" y="1016508"/>
                  </a:lnTo>
                  <a:close/>
                </a:path>
                <a:path w="1571625" h="1196339">
                  <a:moveTo>
                    <a:pt x="1013460" y="612648"/>
                  </a:moveTo>
                  <a:lnTo>
                    <a:pt x="839724" y="612648"/>
                  </a:lnTo>
                  <a:lnTo>
                    <a:pt x="839724" y="688848"/>
                  </a:lnTo>
                  <a:lnTo>
                    <a:pt x="1013460" y="688848"/>
                  </a:lnTo>
                  <a:lnTo>
                    <a:pt x="1013460" y="612648"/>
                  </a:lnTo>
                  <a:close/>
                </a:path>
                <a:path w="1571625" h="1196339">
                  <a:moveTo>
                    <a:pt x="1083564" y="208788"/>
                  </a:moveTo>
                  <a:lnTo>
                    <a:pt x="1083564" y="208788"/>
                  </a:lnTo>
                  <a:lnTo>
                    <a:pt x="0" y="208788"/>
                  </a:lnTo>
                  <a:lnTo>
                    <a:pt x="0" y="284988"/>
                  </a:lnTo>
                  <a:lnTo>
                    <a:pt x="1083564" y="284988"/>
                  </a:lnTo>
                  <a:lnTo>
                    <a:pt x="1083564" y="208788"/>
                  </a:lnTo>
                  <a:close/>
                </a:path>
                <a:path w="1571625" h="1196339">
                  <a:moveTo>
                    <a:pt x="1258811" y="807720"/>
                  </a:moveTo>
                  <a:lnTo>
                    <a:pt x="1258811" y="807720"/>
                  </a:lnTo>
                  <a:lnTo>
                    <a:pt x="0" y="807720"/>
                  </a:lnTo>
                  <a:lnTo>
                    <a:pt x="0" y="883920"/>
                  </a:lnTo>
                  <a:lnTo>
                    <a:pt x="1258811" y="883920"/>
                  </a:lnTo>
                  <a:lnTo>
                    <a:pt x="1258811" y="807720"/>
                  </a:lnTo>
                  <a:close/>
                </a:path>
                <a:path w="1571625" h="1196339">
                  <a:moveTo>
                    <a:pt x="1571244" y="807720"/>
                  </a:moveTo>
                  <a:lnTo>
                    <a:pt x="1502664" y="807720"/>
                  </a:lnTo>
                  <a:lnTo>
                    <a:pt x="1328928" y="807720"/>
                  </a:lnTo>
                  <a:lnTo>
                    <a:pt x="1258824" y="807720"/>
                  </a:lnTo>
                  <a:lnTo>
                    <a:pt x="1258824" y="883920"/>
                  </a:lnTo>
                  <a:lnTo>
                    <a:pt x="1328928" y="883920"/>
                  </a:lnTo>
                  <a:lnTo>
                    <a:pt x="1502664" y="883920"/>
                  </a:lnTo>
                  <a:lnTo>
                    <a:pt x="1571244" y="883920"/>
                  </a:lnTo>
                  <a:lnTo>
                    <a:pt x="1571244" y="807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11936" y="2117978"/>
              <a:ext cx="3456940" cy="480059"/>
            </a:xfrm>
            <a:custGeom>
              <a:avLst/>
              <a:gdLst/>
              <a:ahLst/>
              <a:cxnLst/>
              <a:rect l="l" t="t" r="r" b="b"/>
              <a:pathLst>
                <a:path w="3456940" h="480060">
                  <a:moveTo>
                    <a:pt x="245364" y="403860"/>
                  </a:moveTo>
                  <a:lnTo>
                    <a:pt x="245364" y="403860"/>
                  </a:lnTo>
                  <a:lnTo>
                    <a:pt x="0" y="403860"/>
                  </a:lnTo>
                  <a:lnTo>
                    <a:pt x="0" y="480060"/>
                  </a:lnTo>
                  <a:lnTo>
                    <a:pt x="245364" y="480060"/>
                  </a:lnTo>
                  <a:lnTo>
                    <a:pt x="245364" y="403860"/>
                  </a:lnTo>
                  <a:close/>
                </a:path>
                <a:path w="3456940" h="480060">
                  <a:moveTo>
                    <a:pt x="313944" y="195072"/>
                  </a:moveTo>
                  <a:lnTo>
                    <a:pt x="0" y="195072"/>
                  </a:lnTo>
                  <a:lnTo>
                    <a:pt x="0" y="271272"/>
                  </a:lnTo>
                  <a:lnTo>
                    <a:pt x="313944" y="271272"/>
                  </a:lnTo>
                  <a:lnTo>
                    <a:pt x="313944" y="195072"/>
                  </a:lnTo>
                  <a:close/>
                </a:path>
                <a:path w="3456940" h="480060">
                  <a:moveTo>
                    <a:pt x="594347" y="103632"/>
                  </a:moveTo>
                  <a:lnTo>
                    <a:pt x="594347" y="103632"/>
                  </a:lnTo>
                  <a:lnTo>
                    <a:pt x="0" y="103632"/>
                  </a:lnTo>
                  <a:lnTo>
                    <a:pt x="0" y="179832"/>
                  </a:lnTo>
                  <a:lnTo>
                    <a:pt x="594347" y="179832"/>
                  </a:lnTo>
                  <a:lnTo>
                    <a:pt x="594347" y="103632"/>
                  </a:lnTo>
                  <a:close/>
                </a:path>
                <a:path w="3456940" h="480060">
                  <a:moveTo>
                    <a:pt x="768096" y="300228"/>
                  </a:moveTo>
                  <a:lnTo>
                    <a:pt x="768096" y="300228"/>
                  </a:lnTo>
                  <a:lnTo>
                    <a:pt x="0" y="300228"/>
                  </a:lnTo>
                  <a:lnTo>
                    <a:pt x="0" y="376428"/>
                  </a:lnTo>
                  <a:lnTo>
                    <a:pt x="768096" y="376428"/>
                  </a:lnTo>
                  <a:lnTo>
                    <a:pt x="768096" y="300228"/>
                  </a:lnTo>
                  <a:close/>
                </a:path>
                <a:path w="3456940" h="480060">
                  <a:moveTo>
                    <a:pt x="839711" y="103632"/>
                  </a:moveTo>
                  <a:lnTo>
                    <a:pt x="699516" y="103632"/>
                  </a:lnTo>
                  <a:lnTo>
                    <a:pt x="594360" y="103632"/>
                  </a:lnTo>
                  <a:lnTo>
                    <a:pt x="594360" y="179832"/>
                  </a:lnTo>
                  <a:lnTo>
                    <a:pt x="699516" y="179832"/>
                  </a:lnTo>
                  <a:lnTo>
                    <a:pt x="839711" y="179832"/>
                  </a:lnTo>
                  <a:lnTo>
                    <a:pt x="839711" y="103632"/>
                  </a:lnTo>
                  <a:close/>
                </a:path>
                <a:path w="3456940" h="480060">
                  <a:moveTo>
                    <a:pt x="1153655" y="103632"/>
                  </a:moveTo>
                  <a:lnTo>
                    <a:pt x="1013460" y="103632"/>
                  </a:lnTo>
                  <a:lnTo>
                    <a:pt x="909828" y="103632"/>
                  </a:lnTo>
                  <a:lnTo>
                    <a:pt x="874776" y="103632"/>
                  </a:lnTo>
                  <a:lnTo>
                    <a:pt x="839724" y="103632"/>
                  </a:lnTo>
                  <a:lnTo>
                    <a:pt x="839724" y="179832"/>
                  </a:lnTo>
                  <a:lnTo>
                    <a:pt x="874776" y="179832"/>
                  </a:lnTo>
                  <a:lnTo>
                    <a:pt x="909828" y="179832"/>
                  </a:lnTo>
                  <a:lnTo>
                    <a:pt x="1013460" y="179832"/>
                  </a:lnTo>
                  <a:lnTo>
                    <a:pt x="1153655" y="179832"/>
                  </a:lnTo>
                  <a:lnTo>
                    <a:pt x="1153655" y="103632"/>
                  </a:lnTo>
                  <a:close/>
                </a:path>
                <a:path w="3456940" h="480060">
                  <a:moveTo>
                    <a:pt x="1153655" y="0"/>
                  </a:moveTo>
                  <a:lnTo>
                    <a:pt x="1153655" y="0"/>
                  </a:lnTo>
                  <a:lnTo>
                    <a:pt x="140208" y="0"/>
                  </a:lnTo>
                  <a:lnTo>
                    <a:pt x="140208" y="76200"/>
                  </a:lnTo>
                  <a:lnTo>
                    <a:pt x="1153655" y="76200"/>
                  </a:lnTo>
                  <a:lnTo>
                    <a:pt x="1153655" y="0"/>
                  </a:lnTo>
                  <a:close/>
                </a:path>
                <a:path w="3456940" h="480060">
                  <a:moveTo>
                    <a:pt x="1363967" y="103632"/>
                  </a:moveTo>
                  <a:lnTo>
                    <a:pt x="1328928" y="103632"/>
                  </a:lnTo>
                  <a:lnTo>
                    <a:pt x="1223772" y="103632"/>
                  </a:lnTo>
                  <a:lnTo>
                    <a:pt x="1188720" y="103632"/>
                  </a:lnTo>
                  <a:lnTo>
                    <a:pt x="1153668" y="103632"/>
                  </a:lnTo>
                  <a:lnTo>
                    <a:pt x="1153668" y="179832"/>
                  </a:lnTo>
                  <a:lnTo>
                    <a:pt x="1188720" y="179832"/>
                  </a:lnTo>
                  <a:lnTo>
                    <a:pt x="1223772" y="179832"/>
                  </a:lnTo>
                  <a:lnTo>
                    <a:pt x="1328928" y="179832"/>
                  </a:lnTo>
                  <a:lnTo>
                    <a:pt x="1363967" y="179832"/>
                  </a:lnTo>
                  <a:lnTo>
                    <a:pt x="1363967" y="103632"/>
                  </a:lnTo>
                  <a:close/>
                </a:path>
                <a:path w="3456940" h="480060">
                  <a:moveTo>
                    <a:pt x="1363967" y="0"/>
                  </a:moveTo>
                  <a:lnTo>
                    <a:pt x="1328928" y="0"/>
                  </a:lnTo>
                  <a:lnTo>
                    <a:pt x="1293876" y="0"/>
                  </a:lnTo>
                  <a:lnTo>
                    <a:pt x="1258824" y="0"/>
                  </a:lnTo>
                  <a:lnTo>
                    <a:pt x="1153668" y="0"/>
                  </a:lnTo>
                  <a:lnTo>
                    <a:pt x="1153668" y="76200"/>
                  </a:lnTo>
                  <a:lnTo>
                    <a:pt x="1258824" y="76200"/>
                  </a:lnTo>
                  <a:lnTo>
                    <a:pt x="1293876" y="76200"/>
                  </a:lnTo>
                  <a:lnTo>
                    <a:pt x="1328928" y="76200"/>
                  </a:lnTo>
                  <a:lnTo>
                    <a:pt x="1363967" y="76200"/>
                  </a:lnTo>
                  <a:lnTo>
                    <a:pt x="1363967" y="0"/>
                  </a:lnTo>
                  <a:close/>
                </a:path>
                <a:path w="3456940" h="480060">
                  <a:moveTo>
                    <a:pt x="1467599" y="0"/>
                  </a:moveTo>
                  <a:lnTo>
                    <a:pt x="1432560" y="0"/>
                  </a:lnTo>
                  <a:lnTo>
                    <a:pt x="1363980" y="0"/>
                  </a:lnTo>
                  <a:lnTo>
                    <a:pt x="1363980" y="76200"/>
                  </a:lnTo>
                  <a:lnTo>
                    <a:pt x="1432560" y="76200"/>
                  </a:lnTo>
                  <a:lnTo>
                    <a:pt x="1467599" y="76200"/>
                  </a:lnTo>
                  <a:lnTo>
                    <a:pt x="1467599" y="0"/>
                  </a:lnTo>
                  <a:close/>
                </a:path>
                <a:path w="3456940" h="480060">
                  <a:moveTo>
                    <a:pt x="1571231" y="103632"/>
                  </a:moveTo>
                  <a:lnTo>
                    <a:pt x="1536192" y="103632"/>
                  </a:lnTo>
                  <a:lnTo>
                    <a:pt x="1432560" y="103632"/>
                  </a:lnTo>
                  <a:lnTo>
                    <a:pt x="1363980" y="103632"/>
                  </a:lnTo>
                  <a:lnTo>
                    <a:pt x="1363980" y="179832"/>
                  </a:lnTo>
                  <a:lnTo>
                    <a:pt x="1432560" y="179832"/>
                  </a:lnTo>
                  <a:lnTo>
                    <a:pt x="1536192" y="179832"/>
                  </a:lnTo>
                  <a:lnTo>
                    <a:pt x="1571231" y="179832"/>
                  </a:lnTo>
                  <a:lnTo>
                    <a:pt x="1571231" y="103632"/>
                  </a:lnTo>
                  <a:close/>
                </a:path>
                <a:path w="3456940" h="480060">
                  <a:moveTo>
                    <a:pt x="1676387" y="0"/>
                  </a:moveTo>
                  <a:lnTo>
                    <a:pt x="1641348" y="0"/>
                  </a:lnTo>
                  <a:lnTo>
                    <a:pt x="1467612" y="0"/>
                  </a:lnTo>
                  <a:lnTo>
                    <a:pt x="1467612" y="76200"/>
                  </a:lnTo>
                  <a:lnTo>
                    <a:pt x="1641348" y="76200"/>
                  </a:lnTo>
                  <a:lnTo>
                    <a:pt x="1676387" y="76200"/>
                  </a:lnTo>
                  <a:lnTo>
                    <a:pt x="1676387" y="0"/>
                  </a:lnTo>
                  <a:close/>
                </a:path>
                <a:path w="3456940" h="480060">
                  <a:moveTo>
                    <a:pt x="1920240" y="0"/>
                  </a:moveTo>
                  <a:lnTo>
                    <a:pt x="1851660" y="0"/>
                  </a:lnTo>
                  <a:lnTo>
                    <a:pt x="1676400" y="0"/>
                  </a:lnTo>
                  <a:lnTo>
                    <a:pt x="1676400" y="76200"/>
                  </a:lnTo>
                  <a:lnTo>
                    <a:pt x="1851660" y="76200"/>
                  </a:lnTo>
                  <a:lnTo>
                    <a:pt x="1920240" y="76200"/>
                  </a:lnTo>
                  <a:lnTo>
                    <a:pt x="1920240" y="0"/>
                  </a:lnTo>
                  <a:close/>
                </a:path>
                <a:path w="3456940" h="480060">
                  <a:moveTo>
                    <a:pt x="3456432" y="103632"/>
                  </a:moveTo>
                  <a:lnTo>
                    <a:pt x="3456432" y="103632"/>
                  </a:lnTo>
                  <a:lnTo>
                    <a:pt x="1571244" y="103632"/>
                  </a:lnTo>
                  <a:lnTo>
                    <a:pt x="1571244" y="179832"/>
                  </a:lnTo>
                  <a:lnTo>
                    <a:pt x="3456432" y="179832"/>
                  </a:lnTo>
                  <a:lnTo>
                    <a:pt x="3456432" y="103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11936" y="2521838"/>
              <a:ext cx="2479675" cy="584200"/>
            </a:xfrm>
            <a:custGeom>
              <a:avLst/>
              <a:gdLst/>
              <a:ahLst/>
              <a:cxnLst/>
              <a:rect l="l" t="t" r="r" b="b"/>
              <a:pathLst>
                <a:path w="2479675" h="584200">
                  <a:moveTo>
                    <a:pt x="350520" y="507492"/>
                  </a:moveTo>
                  <a:lnTo>
                    <a:pt x="350520" y="507492"/>
                  </a:lnTo>
                  <a:lnTo>
                    <a:pt x="0" y="507492"/>
                  </a:lnTo>
                  <a:lnTo>
                    <a:pt x="0" y="583692"/>
                  </a:lnTo>
                  <a:lnTo>
                    <a:pt x="350520" y="583692"/>
                  </a:lnTo>
                  <a:lnTo>
                    <a:pt x="350520" y="507492"/>
                  </a:lnTo>
                  <a:close/>
                </a:path>
                <a:path w="2479675" h="584200">
                  <a:moveTo>
                    <a:pt x="385559" y="300228"/>
                  </a:moveTo>
                  <a:lnTo>
                    <a:pt x="385559" y="300228"/>
                  </a:lnTo>
                  <a:lnTo>
                    <a:pt x="0" y="300228"/>
                  </a:lnTo>
                  <a:lnTo>
                    <a:pt x="0" y="376428"/>
                  </a:lnTo>
                  <a:lnTo>
                    <a:pt x="385559" y="376428"/>
                  </a:lnTo>
                  <a:lnTo>
                    <a:pt x="385559" y="300228"/>
                  </a:lnTo>
                  <a:close/>
                </a:path>
                <a:path w="2479675" h="584200">
                  <a:moveTo>
                    <a:pt x="559308" y="195072"/>
                  </a:moveTo>
                  <a:lnTo>
                    <a:pt x="559308" y="195072"/>
                  </a:lnTo>
                  <a:lnTo>
                    <a:pt x="0" y="195072"/>
                  </a:lnTo>
                  <a:lnTo>
                    <a:pt x="0" y="271272"/>
                  </a:lnTo>
                  <a:lnTo>
                    <a:pt x="559308" y="271272"/>
                  </a:lnTo>
                  <a:lnTo>
                    <a:pt x="559308" y="195072"/>
                  </a:lnTo>
                  <a:close/>
                </a:path>
                <a:path w="2479675" h="584200">
                  <a:moveTo>
                    <a:pt x="629399" y="300228"/>
                  </a:moveTo>
                  <a:lnTo>
                    <a:pt x="490728" y="300228"/>
                  </a:lnTo>
                  <a:lnTo>
                    <a:pt x="420624" y="300228"/>
                  </a:lnTo>
                  <a:lnTo>
                    <a:pt x="385572" y="300228"/>
                  </a:lnTo>
                  <a:lnTo>
                    <a:pt x="385572" y="376428"/>
                  </a:lnTo>
                  <a:lnTo>
                    <a:pt x="420624" y="376428"/>
                  </a:lnTo>
                  <a:lnTo>
                    <a:pt x="490728" y="376428"/>
                  </a:lnTo>
                  <a:lnTo>
                    <a:pt x="629399" y="376428"/>
                  </a:lnTo>
                  <a:lnTo>
                    <a:pt x="629399" y="300228"/>
                  </a:lnTo>
                  <a:close/>
                </a:path>
                <a:path w="2479675" h="584200">
                  <a:moveTo>
                    <a:pt x="734555" y="403860"/>
                  </a:moveTo>
                  <a:lnTo>
                    <a:pt x="734555" y="403860"/>
                  </a:lnTo>
                  <a:lnTo>
                    <a:pt x="0" y="403860"/>
                  </a:lnTo>
                  <a:lnTo>
                    <a:pt x="0" y="480060"/>
                  </a:lnTo>
                  <a:lnTo>
                    <a:pt x="734555" y="480060"/>
                  </a:lnTo>
                  <a:lnTo>
                    <a:pt x="734555" y="403860"/>
                  </a:lnTo>
                  <a:close/>
                </a:path>
                <a:path w="2479675" h="584200">
                  <a:moveTo>
                    <a:pt x="734555" y="300228"/>
                  </a:moveTo>
                  <a:lnTo>
                    <a:pt x="699516" y="300228"/>
                  </a:lnTo>
                  <a:lnTo>
                    <a:pt x="664464" y="300228"/>
                  </a:lnTo>
                  <a:lnTo>
                    <a:pt x="629412" y="300228"/>
                  </a:lnTo>
                  <a:lnTo>
                    <a:pt x="629412" y="376428"/>
                  </a:lnTo>
                  <a:lnTo>
                    <a:pt x="664464" y="376428"/>
                  </a:lnTo>
                  <a:lnTo>
                    <a:pt x="699516" y="376428"/>
                  </a:lnTo>
                  <a:lnTo>
                    <a:pt x="734555" y="376428"/>
                  </a:lnTo>
                  <a:lnTo>
                    <a:pt x="734555" y="300228"/>
                  </a:lnTo>
                  <a:close/>
                </a:path>
                <a:path w="2479675" h="584200">
                  <a:moveTo>
                    <a:pt x="839711" y="0"/>
                  </a:moveTo>
                  <a:lnTo>
                    <a:pt x="839711" y="0"/>
                  </a:lnTo>
                  <a:lnTo>
                    <a:pt x="210312" y="0"/>
                  </a:lnTo>
                  <a:lnTo>
                    <a:pt x="210312" y="76200"/>
                  </a:lnTo>
                  <a:lnTo>
                    <a:pt x="839711" y="76200"/>
                  </a:lnTo>
                  <a:lnTo>
                    <a:pt x="839711" y="0"/>
                  </a:lnTo>
                  <a:close/>
                </a:path>
                <a:path w="2479675" h="584200">
                  <a:moveTo>
                    <a:pt x="944867" y="300228"/>
                  </a:moveTo>
                  <a:lnTo>
                    <a:pt x="909828" y="300228"/>
                  </a:lnTo>
                  <a:lnTo>
                    <a:pt x="734568" y="300228"/>
                  </a:lnTo>
                  <a:lnTo>
                    <a:pt x="734568" y="376428"/>
                  </a:lnTo>
                  <a:lnTo>
                    <a:pt x="909828" y="376428"/>
                  </a:lnTo>
                  <a:lnTo>
                    <a:pt x="944867" y="376428"/>
                  </a:lnTo>
                  <a:lnTo>
                    <a:pt x="944867" y="300228"/>
                  </a:lnTo>
                  <a:close/>
                </a:path>
                <a:path w="2479675" h="584200">
                  <a:moveTo>
                    <a:pt x="1153655" y="0"/>
                  </a:moveTo>
                  <a:lnTo>
                    <a:pt x="1118616" y="0"/>
                  </a:lnTo>
                  <a:lnTo>
                    <a:pt x="1083564" y="0"/>
                  </a:lnTo>
                  <a:lnTo>
                    <a:pt x="944880" y="0"/>
                  </a:lnTo>
                  <a:lnTo>
                    <a:pt x="839724" y="0"/>
                  </a:lnTo>
                  <a:lnTo>
                    <a:pt x="839724" y="76200"/>
                  </a:lnTo>
                  <a:lnTo>
                    <a:pt x="944880" y="76200"/>
                  </a:lnTo>
                  <a:lnTo>
                    <a:pt x="1083564" y="76200"/>
                  </a:lnTo>
                  <a:lnTo>
                    <a:pt x="1118616" y="76200"/>
                  </a:lnTo>
                  <a:lnTo>
                    <a:pt x="1153655" y="76200"/>
                  </a:lnTo>
                  <a:lnTo>
                    <a:pt x="1153655" y="0"/>
                  </a:lnTo>
                  <a:close/>
                </a:path>
                <a:path w="2479675" h="584200">
                  <a:moveTo>
                    <a:pt x="1222248" y="403860"/>
                  </a:moveTo>
                  <a:lnTo>
                    <a:pt x="1222248" y="403860"/>
                  </a:lnTo>
                  <a:lnTo>
                    <a:pt x="734568" y="403860"/>
                  </a:lnTo>
                  <a:lnTo>
                    <a:pt x="734568" y="480060"/>
                  </a:lnTo>
                  <a:lnTo>
                    <a:pt x="1222248" y="480060"/>
                  </a:lnTo>
                  <a:lnTo>
                    <a:pt x="1222248" y="403860"/>
                  </a:lnTo>
                  <a:close/>
                </a:path>
                <a:path w="2479675" h="584200">
                  <a:moveTo>
                    <a:pt x="1362443" y="0"/>
                  </a:moveTo>
                  <a:lnTo>
                    <a:pt x="1328928" y="0"/>
                  </a:lnTo>
                  <a:lnTo>
                    <a:pt x="1293876" y="0"/>
                  </a:lnTo>
                  <a:lnTo>
                    <a:pt x="1258824" y="0"/>
                  </a:lnTo>
                  <a:lnTo>
                    <a:pt x="1153668" y="0"/>
                  </a:lnTo>
                  <a:lnTo>
                    <a:pt x="1153668" y="76200"/>
                  </a:lnTo>
                  <a:lnTo>
                    <a:pt x="1258824" y="76200"/>
                  </a:lnTo>
                  <a:lnTo>
                    <a:pt x="1293876" y="76200"/>
                  </a:lnTo>
                  <a:lnTo>
                    <a:pt x="1328928" y="76200"/>
                  </a:lnTo>
                  <a:lnTo>
                    <a:pt x="1362443" y="76200"/>
                  </a:lnTo>
                  <a:lnTo>
                    <a:pt x="1362443" y="0"/>
                  </a:lnTo>
                  <a:close/>
                </a:path>
                <a:path w="2479675" h="584200">
                  <a:moveTo>
                    <a:pt x="2479535" y="300228"/>
                  </a:moveTo>
                  <a:lnTo>
                    <a:pt x="1328928" y="300228"/>
                  </a:lnTo>
                  <a:lnTo>
                    <a:pt x="1293876" y="300228"/>
                  </a:lnTo>
                  <a:lnTo>
                    <a:pt x="1188720" y="300228"/>
                  </a:lnTo>
                  <a:lnTo>
                    <a:pt x="944880" y="300228"/>
                  </a:lnTo>
                  <a:lnTo>
                    <a:pt x="944880" y="376428"/>
                  </a:lnTo>
                  <a:lnTo>
                    <a:pt x="1188720" y="376428"/>
                  </a:lnTo>
                  <a:lnTo>
                    <a:pt x="1293876" y="376428"/>
                  </a:lnTo>
                  <a:lnTo>
                    <a:pt x="1328928" y="376428"/>
                  </a:lnTo>
                  <a:lnTo>
                    <a:pt x="2479535" y="376428"/>
                  </a:lnTo>
                  <a:lnTo>
                    <a:pt x="2479535" y="300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11936" y="3029330"/>
              <a:ext cx="2583180" cy="388620"/>
            </a:xfrm>
            <a:custGeom>
              <a:avLst/>
              <a:gdLst/>
              <a:ahLst/>
              <a:cxnLst/>
              <a:rect l="l" t="t" r="r" b="b"/>
              <a:pathLst>
                <a:path w="2583179" h="388620">
                  <a:moveTo>
                    <a:pt x="420624" y="312420"/>
                  </a:moveTo>
                  <a:lnTo>
                    <a:pt x="420624" y="312420"/>
                  </a:lnTo>
                  <a:lnTo>
                    <a:pt x="0" y="312420"/>
                  </a:lnTo>
                  <a:lnTo>
                    <a:pt x="0" y="388620"/>
                  </a:lnTo>
                  <a:lnTo>
                    <a:pt x="420624" y="388620"/>
                  </a:lnTo>
                  <a:lnTo>
                    <a:pt x="420624" y="312420"/>
                  </a:lnTo>
                  <a:close/>
                </a:path>
                <a:path w="2583179" h="388620">
                  <a:moveTo>
                    <a:pt x="734555" y="208788"/>
                  </a:moveTo>
                  <a:lnTo>
                    <a:pt x="734555" y="208788"/>
                  </a:lnTo>
                  <a:lnTo>
                    <a:pt x="0" y="208788"/>
                  </a:lnTo>
                  <a:lnTo>
                    <a:pt x="0" y="284988"/>
                  </a:lnTo>
                  <a:lnTo>
                    <a:pt x="734555" y="284988"/>
                  </a:lnTo>
                  <a:lnTo>
                    <a:pt x="734555" y="208788"/>
                  </a:lnTo>
                  <a:close/>
                </a:path>
                <a:path w="2583179" h="388620">
                  <a:moveTo>
                    <a:pt x="944867" y="0"/>
                  </a:moveTo>
                  <a:lnTo>
                    <a:pt x="944867" y="0"/>
                  </a:lnTo>
                  <a:lnTo>
                    <a:pt x="315468" y="0"/>
                  </a:lnTo>
                  <a:lnTo>
                    <a:pt x="315468" y="76200"/>
                  </a:lnTo>
                  <a:lnTo>
                    <a:pt x="944867" y="76200"/>
                  </a:lnTo>
                  <a:lnTo>
                    <a:pt x="944867" y="0"/>
                  </a:lnTo>
                  <a:close/>
                </a:path>
                <a:path w="2583179" h="388620">
                  <a:moveTo>
                    <a:pt x="1048499" y="0"/>
                  </a:moveTo>
                  <a:lnTo>
                    <a:pt x="1013460" y="0"/>
                  </a:lnTo>
                  <a:lnTo>
                    <a:pt x="944880" y="0"/>
                  </a:lnTo>
                  <a:lnTo>
                    <a:pt x="944880" y="76200"/>
                  </a:lnTo>
                  <a:lnTo>
                    <a:pt x="1013460" y="76200"/>
                  </a:lnTo>
                  <a:lnTo>
                    <a:pt x="1048499" y="76200"/>
                  </a:lnTo>
                  <a:lnTo>
                    <a:pt x="1048499" y="0"/>
                  </a:lnTo>
                  <a:close/>
                </a:path>
                <a:path w="2583179" h="388620">
                  <a:moveTo>
                    <a:pt x="1153655" y="0"/>
                  </a:moveTo>
                  <a:lnTo>
                    <a:pt x="1118616" y="0"/>
                  </a:lnTo>
                  <a:lnTo>
                    <a:pt x="1048512" y="0"/>
                  </a:lnTo>
                  <a:lnTo>
                    <a:pt x="1048512" y="76200"/>
                  </a:lnTo>
                  <a:lnTo>
                    <a:pt x="1118616" y="76200"/>
                  </a:lnTo>
                  <a:lnTo>
                    <a:pt x="1153655" y="76200"/>
                  </a:lnTo>
                  <a:lnTo>
                    <a:pt x="1153655" y="0"/>
                  </a:lnTo>
                  <a:close/>
                </a:path>
                <a:path w="2583179" h="388620">
                  <a:moveTo>
                    <a:pt x="1467599" y="208788"/>
                  </a:moveTo>
                  <a:lnTo>
                    <a:pt x="1432560" y="208788"/>
                  </a:lnTo>
                  <a:lnTo>
                    <a:pt x="1048512" y="208788"/>
                  </a:lnTo>
                  <a:lnTo>
                    <a:pt x="769620" y="208788"/>
                  </a:lnTo>
                  <a:lnTo>
                    <a:pt x="734568" y="208788"/>
                  </a:lnTo>
                  <a:lnTo>
                    <a:pt x="734568" y="284988"/>
                  </a:lnTo>
                  <a:lnTo>
                    <a:pt x="769620" y="284988"/>
                  </a:lnTo>
                  <a:lnTo>
                    <a:pt x="1048512" y="284988"/>
                  </a:lnTo>
                  <a:lnTo>
                    <a:pt x="1432560" y="284988"/>
                  </a:lnTo>
                  <a:lnTo>
                    <a:pt x="1467599" y="284988"/>
                  </a:lnTo>
                  <a:lnTo>
                    <a:pt x="1467599" y="208788"/>
                  </a:lnTo>
                  <a:close/>
                </a:path>
                <a:path w="2583179" h="388620">
                  <a:moveTo>
                    <a:pt x="1641348" y="0"/>
                  </a:moveTo>
                  <a:lnTo>
                    <a:pt x="1571244" y="0"/>
                  </a:lnTo>
                  <a:lnTo>
                    <a:pt x="1258824" y="0"/>
                  </a:lnTo>
                  <a:lnTo>
                    <a:pt x="1153668" y="0"/>
                  </a:lnTo>
                  <a:lnTo>
                    <a:pt x="1153668" y="76200"/>
                  </a:lnTo>
                  <a:lnTo>
                    <a:pt x="1258824" y="76200"/>
                  </a:lnTo>
                  <a:lnTo>
                    <a:pt x="1571244" y="76200"/>
                  </a:lnTo>
                  <a:lnTo>
                    <a:pt x="1641348" y="76200"/>
                  </a:lnTo>
                  <a:lnTo>
                    <a:pt x="1641348" y="0"/>
                  </a:lnTo>
                  <a:close/>
                </a:path>
                <a:path w="2583179" h="388620">
                  <a:moveTo>
                    <a:pt x="1955292" y="105156"/>
                  </a:moveTo>
                  <a:lnTo>
                    <a:pt x="1955292" y="105156"/>
                  </a:lnTo>
                  <a:lnTo>
                    <a:pt x="0" y="105156"/>
                  </a:lnTo>
                  <a:lnTo>
                    <a:pt x="0" y="181356"/>
                  </a:lnTo>
                  <a:lnTo>
                    <a:pt x="1955292" y="181356"/>
                  </a:lnTo>
                  <a:lnTo>
                    <a:pt x="1955292" y="105156"/>
                  </a:lnTo>
                  <a:close/>
                </a:path>
                <a:path w="2583179" h="388620">
                  <a:moveTo>
                    <a:pt x="2097011" y="208788"/>
                  </a:moveTo>
                  <a:lnTo>
                    <a:pt x="1956816" y="208788"/>
                  </a:lnTo>
                  <a:lnTo>
                    <a:pt x="1467612" y="208788"/>
                  </a:lnTo>
                  <a:lnTo>
                    <a:pt x="1467612" y="284988"/>
                  </a:lnTo>
                  <a:lnTo>
                    <a:pt x="1956816" y="284988"/>
                  </a:lnTo>
                  <a:lnTo>
                    <a:pt x="2097011" y="284988"/>
                  </a:lnTo>
                  <a:lnTo>
                    <a:pt x="2097011" y="208788"/>
                  </a:lnTo>
                  <a:close/>
                </a:path>
                <a:path w="2583179" h="388620">
                  <a:moveTo>
                    <a:pt x="2583180" y="208788"/>
                  </a:moveTo>
                  <a:lnTo>
                    <a:pt x="2130552" y="208788"/>
                  </a:lnTo>
                  <a:lnTo>
                    <a:pt x="2097024" y="208788"/>
                  </a:lnTo>
                  <a:lnTo>
                    <a:pt x="2097024" y="284988"/>
                  </a:lnTo>
                  <a:lnTo>
                    <a:pt x="2130552" y="284988"/>
                  </a:lnTo>
                  <a:lnTo>
                    <a:pt x="2583180" y="284988"/>
                  </a:lnTo>
                  <a:lnTo>
                    <a:pt x="2583180" y="208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11936" y="3341750"/>
              <a:ext cx="2131060" cy="388620"/>
            </a:xfrm>
            <a:custGeom>
              <a:avLst/>
              <a:gdLst/>
              <a:ahLst/>
              <a:cxnLst/>
              <a:rect l="l" t="t" r="r" b="b"/>
              <a:pathLst>
                <a:path w="2131060" h="388620">
                  <a:moveTo>
                    <a:pt x="594360" y="105156"/>
                  </a:moveTo>
                  <a:lnTo>
                    <a:pt x="594360" y="105156"/>
                  </a:lnTo>
                  <a:lnTo>
                    <a:pt x="0" y="105156"/>
                  </a:lnTo>
                  <a:lnTo>
                    <a:pt x="0" y="181356"/>
                  </a:lnTo>
                  <a:lnTo>
                    <a:pt x="594360" y="181356"/>
                  </a:lnTo>
                  <a:lnTo>
                    <a:pt x="594360" y="105156"/>
                  </a:lnTo>
                  <a:close/>
                </a:path>
                <a:path w="2131060" h="388620">
                  <a:moveTo>
                    <a:pt x="838200" y="0"/>
                  </a:moveTo>
                  <a:lnTo>
                    <a:pt x="838200" y="0"/>
                  </a:lnTo>
                  <a:lnTo>
                    <a:pt x="385572" y="0"/>
                  </a:lnTo>
                  <a:lnTo>
                    <a:pt x="385572" y="76200"/>
                  </a:lnTo>
                  <a:lnTo>
                    <a:pt x="838200" y="76200"/>
                  </a:lnTo>
                  <a:lnTo>
                    <a:pt x="838200" y="0"/>
                  </a:lnTo>
                  <a:close/>
                </a:path>
                <a:path w="2131060" h="388620">
                  <a:moveTo>
                    <a:pt x="839711" y="208788"/>
                  </a:moveTo>
                  <a:lnTo>
                    <a:pt x="839711" y="208788"/>
                  </a:lnTo>
                  <a:lnTo>
                    <a:pt x="0" y="208788"/>
                  </a:lnTo>
                  <a:lnTo>
                    <a:pt x="0" y="284988"/>
                  </a:lnTo>
                  <a:lnTo>
                    <a:pt x="839711" y="284988"/>
                  </a:lnTo>
                  <a:lnTo>
                    <a:pt x="839711" y="208788"/>
                  </a:lnTo>
                  <a:close/>
                </a:path>
                <a:path w="2131060" h="388620">
                  <a:moveTo>
                    <a:pt x="1048499" y="312420"/>
                  </a:moveTo>
                  <a:lnTo>
                    <a:pt x="1048499" y="312420"/>
                  </a:lnTo>
                  <a:lnTo>
                    <a:pt x="0" y="312420"/>
                  </a:lnTo>
                  <a:lnTo>
                    <a:pt x="0" y="388620"/>
                  </a:lnTo>
                  <a:lnTo>
                    <a:pt x="1048499" y="388620"/>
                  </a:lnTo>
                  <a:lnTo>
                    <a:pt x="1048499" y="312420"/>
                  </a:lnTo>
                  <a:close/>
                </a:path>
                <a:path w="2131060" h="388620">
                  <a:moveTo>
                    <a:pt x="1363967" y="208788"/>
                  </a:moveTo>
                  <a:lnTo>
                    <a:pt x="1328928" y="208788"/>
                  </a:lnTo>
                  <a:lnTo>
                    <a:pt x="1258824" y="208788"/>
                  </a:lnTo>
                  <a:lnTo>
                    <a:pt x="874776" y="208788"/>
                  </a:lnTo>
                  <a:lnTo>
                    <a:pt x="839724" y="208788"/>
                  </a:lnTo>
                  <a:lnTo>
                    <a:pt x="839724" y="284988"/>
                  </a:lnTo>
                  <a:lnTo>
                    <a:pt x="874776" y="284988"/>
                  </a:lnTo>
                  <a:lnTo>
                    <a:pt x="1258824" y="284988"/>
                  </a:lnTo>
                  <a:lnTo>
                    <a:pt x="1328928" y="284988"/>
                  </a:lnTo>
                  <a:lnTo>
                    <a:pt x="1363967" y="284988"/>
                  </a:lnTo>
                  <a:lnTo>
                    <a:pt x="1363967" y="208788"/>
                  </a:lnTo>
                  <a:close/>
                </a:path>
                <a:path w="2131060" h="388620">
                  <a:moveTo>
                    <a:pt x="1467599" y="208788"/>
                  </a:moveTo>
                  <a:lnTo>
                    <a:pt x="1432560" y="208788"/>
                  </a:lnTo>
                  <a:lnTo>
                    <a:pt x="1363980" y="208788"/>
                  </a:lnTo>
                  <a:lnTo>
                    <a:pt x="1363980" y="284988"/>
                  </a:lnTo>
                  <a:lnTo>
                    <a:pt x="1432560" y="284988"/>
                  </a:lnTo>
                  <a:lnTo>
                    <a:pt x="1467599" y="284988"/>
                  </a:lnTo>
                  <a:lnTo>
                    <a:pt x="1467599" y="208788"/>
                  </a:lnTo>
                  <a:close/>
                </a:path>
                <a:path w="2131060" h="388620">
                  <a:moveTo>
                    <a:pt x="2097011" y="208788"/>
                  </a:moveTo>
                  <a:lnTo>
                    <a:pt x="1956816" y="208788"/>
                  </a:lnTo>
                  <a:lnTo>
                    <a:pt x="1886712" y="208788"/>
                  </a:lnTo>
                  <a:lnTo>
                    <a:pt x="1571244" y="208788"/>
                  </a:lnTo>
                  <a:lnTo>
                    <a:pt x="1467612" y="208788"/>
                  </a:lnTo>
                  <a:lnTo>
                    <a:pt x="1467612" y="284988"/>
                  </a:lnTo>
                  <a:lnTo>
                    <a:pt x="1571244" y="284988"/>
                  </a:lnTo>
                  <a:lnTo>
                    <a:pt x="1886712" y="284988"/>
                  </a:lnTo>
                  <a:lnTo>
                    <a:pt x="1956816" y="284988"/>
                  </a:lnTo>
                  <a:lnTo>
                    <a:pt x="2097011" y="284988"/>
                  </a:lnTo>
                  <a:lnTo>
                    <a:pt x="2097011" y="208788"/>
                  </a:lnTo>
                  <a:close/>
                </a:path>
                <a:path w="2131060" h="388620">
                  <a:moveTo>
                    <a:pt x="2130552" y="208788"/>
                  </a:moveTo>
                  <a:lnTo>
                    <a:pt x="2097024" y="208788"/>
                  </a:lnTo>
                  <a:lnTo>
                    <a:pt x="2097024" y="284988"/>
                  </a:lnTo>
                  <a:lnTo>
                    <a:pt x="2130552" y="284988"/>
                  </a:lnTo>
                  <a:lnTo>
                    <a:pt x="2130552" y="208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11936" y="3654170"/>
              <a:ext cx="2550160" cy="285115"/>
            </a:xfrm>
            <a:custGeom>
              <a:avLst/>
              <a:gdLst/>
              <a:ahLst/>
              <a:cxnLst/>
              <a:rect l="l" t="t" r="r" b="b"/>
              <a:pathLst>
                <a:path w="2550160" h="285114">
                  <a:moveTo>
                    <a:pt x="1048499" y="208788"/>
                  </a:moveTo>
                  <a:lnTo>
                    <a:pt x="1048499" y="208788"/>
                  </a:lnTo>
                  <a:lnTo>
                    <a:pt x="0" y="208788"/>
                  </a:lnTo>
                  <a:lnTo>
                    <a:pt x="0" y="284988"/>
                  </a:lnTo>
                  <a:lnTo>
                    <a:pt x="1048499" y="284988"/>
                  </a:lnTo>
                  <a:lnTo>
                    <a:pt x="1048499" y="208788"/>
                  </a:lnTo>
                  <a:close/>
                </a:path>
                <a:path w="2550160" h="285114">
                  <a:moveTo>
                    <a:pt x="1048499" y="0"/>
                  </a:moveTo>
                  <a:lnTo>
                    <a:pt x="1013460" y="0"/>
                  </a:lnTo>
                  <a:lnTo>
                    <a:pt x="1013460" y="76200"/>
                  </a:lnTo>
                  <a:lnTo>
                    <a:pt x="1048499" y="76200"/>
                  </a:lnTo>
                  <a:lnTo>
                    <a:pt x="1048499" y="0"/>
                  </a:lnTo>
                  <a:close/>
                </a:path>
                <a:path w="2550160" h="285114">
                  <a:moveTo>
                    <a:pt x="1363967" y="208788"/>
                  </a:moveTo>
                  <a:lnTo>
                    <a:pt x="1363967" y="208788"/>
                  </a:lnTo>
                  <a:lnTo>
                    <a:pt x="1048512" y="208788"/>
                  </a:lnTo>
                  <a:lnTo>
                    <a:pt x="1048512" y="284988"/>
                  </a:lnTo>
                  <a:lnTo>
                    <a:pt x="1363967" y="284988"/>
                  </a:lnTo>
                  <a:lnTo>
                    <a:pt x="1363967" y="208788"/>
                  </a:lnTo>
                  <a:close/>
                </a:path>
                <a:path w="2550160" h="285114">
                  <a:moveTo>
                    <a:pt x="1536192" y="208788"/>
                  </a:moveTo>
                  <a:lnTo>
                    <a:pt x="1399032" y="208788"/>
                  </a:lnTo>
                  <a:lnTo>
                    <a:pt x="1363980" y="208788"/>
                  </a:lnTo>
                  <a:lnTo>
                    <a:pt x="1363980" y="284988"/>
                  </a:lnTo>
                  <a:lnTo>
                    <a:pt x="1399032" y="284988"/>
                  </a:lnTo>
                  <a:lnTo>
                    <a:pt x="1536192" y="284988"/>
                  </a:lnTo>
                  <a:lnTo>
                    <a:pt x="1536192" y="208788"/>
                  </a:lnTo>
                  <a:close/>
                </a:path>
                <a:path w="2550160" h="285114">
                  <a:moveTo>
                    <a:pt x="1991855" y="105156"/>
                  </a:moveTo>
                  <a:lnTo>
                    <a:pt x="1991855" y="105156"/>
                  </a:lnTo>
                  <a:lnTo>
                    <a:pt x="0" y="105156"/>
                  </a:lnTo>
                  <a:lnTo>
                    <a:pt x="0" y="181356"/>
                  </a:lnTo>
                  <a:lnTo>
                    <a:pt x="1991855" y="181356"/>
                  </a:lnTo>
                  <a:lnTo>
                    <a:pt x="1991855" y="105156"/>
                  </a:lnTo>
                  <a:close/>
                </a:path>
                <a:path w="2550160" h="285114">
                  <a:moveTo>
                    <a:pt x="2549652" y="105156"/>
                  </a:moveTo>
                  <a:lnTo>
                    <a:pt x="2549652" y="105156"/>
                  </a:lnTo>
                  <a:lnTo>
                    <a:pt x="1991868" y="105156"/>
                  </a:lnTo>
                  <a:lnTo>
                    <a:pt x="1991868" y="181356"/>
                  </a:lnTo>
                  <a:lnTo>
                    <a:pt x="2549652" y="181356"/>
                  </a:lnTo>
                  <a:lnTo>
                    <a:pt x="2549652" y="105156"/>
                  </a:lnTo>
                  <a:close/>
                </a:path>
                <a:path w="2550160" h="285114">
                  <a:moveTo>
                    <a:pt x="2549652" y="0"/>
                  </a:moveTo>
                  <a:lnTo>
                    <a:pt x="1781556" y="0"/>
                  </a:lnTo>
                  <a:lnTo>
                    <a:pt x="1363980" y="0"/>
                  </a:lnTo>
                  <a:lnTo>
                    <a:pt x="1293876" y="0"/>
                  </a:lnTo>
                  <a:lnTo>
                    <a:pt x="1048512" y="0"/>
                  </a:lnTo>
                  <a:lnTo>
                    <a:pt x="1048512" y="76200"/>
                  </a:lnTo>
                  <a:lnTo>
                    <a:pt x="1293876" y="76200"/>
                  </a:lnTo>
                  <a:lnTo>
                    <a:pt x="1363980" y="76200"/>
                  </a:lnTo>
                  <a:lnTo>
                    <a:pt x="1781556" y="76200"/>
                  </a:lnTo>
                  <a:lnTo>
                    <a:pt x="2549652" y="76200"/>
                  </a:lnTo>
                  <a:lnTo>
                    <a:pt x="254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11936" y="3862958"/>
              <a:ext cx="2199640" cy="388620"/>
            </a:xfrm>
            <a:custGeom>
              <a:avLst/>
              <a:gdLst/>
              <a:ahLst/>
              <a:cxnLst/>
              <a:rect l="l" t="t" r="r" b="b"/>
              <a:pathLst>
                <a:path w="2199640" h="388620">
                  <a:moveTo>
                    <a:pt x="350520" y="312420"/>
                  </a:moveTo>
                  <a:lnTo>
                    <a:pt x="350520" y="312420"/>
                  </a:lnTo>
                  <a:lnTo>
                    <a:pt x="0" y="312420"/>
                  </a:lnTo>
                  <a:lnTo>
                    <a:pt x="0" y="388620"/>
                  </a:lnTo>
                  <a:lnTo>
                    <a:pt x="350520" y="388620"/>
                  </a:lnTo>
                  <a:lnTo>
                    <a:pt x="350520" y="312420"/>
                  </a:lnTo>
                  <a:close/>
                </a:path>
                <a:path w="2199640" h="388620">
                  <a:moveTo>
                    <a:pt x="1571231" y="0"/>
                  </a:moveTo>
                  <a:lnTo>
                    <a:pt x="1536192" y="0"/>
                  </a:lnTo>
                  <a:lnTo>
                    <a:pt x="1399032" y="0"/>
                  </a:lnTo>
                  <a:lnTo>
                    <a:pt x="1399032" y="76200"/>
                  </a:lnTo>
                  <a:lnTo>
                    <a:pt x="1536192" y="76200"/>
                  </a:lnTo>
                  <a:lnTo>
                    <a:pt x="1571231" y="76200"/>
                  </a:lnTo>
                  <a:lnTo>
                    <a:pt x="1571231" y="0"/>
                  </a:lnTo>
                  <a:close/>
                </a:path>
                <a:path w="2199640" h="388620">
                  <a:moveTo>
                    <a:pt x="1676387" y="0"/>
                  </a:moveTo>
                  <a:lnTo>
                    <a:pt x="1641348" y="0"/>
                  </a:lnTo>
                  <a:lnTo>
                    <a:pt x="1606296" y="0"/>
                  </a:lnTo>
                  <a:lnTo>
                    <a:pt x="1571244" y="0"/>
                  </a:lnTo>
                  <a:lnTo>
                    <a:pt x="1571244" y="76200"/>
                  </a:lnTo>
                  <a:lnTo>
                    <a:pt x="1606296" y="76200"/>
                  </a:lnTo>
                  <a:lnTo>
                    <a:pt x="1641348" y="76200"/>
                  </a:lnTo>
                  <a:lnTo>
                    <a:pt x="1676387" y="76200"/>
                  </a:lnTo>
                  <a:lnTo>
                    <a:pt x="1676387" y="0"/>
                  </a:lnTo>
                  <a:close/>
                </a:path>
                <a:path w="2199640" h="388620">
                  <a:moveTo>
                    <a:pt x="1955292" y="208788"/>
                  </a:moveTo>
                  <a:lnTo>
                    <a:pt x="1955292" y="208788"/>
                  </a:lnTo>
                  <a:lnTo>
                    <a:pt x="0" y="208788"/>
                  </a:lnTo>
                  <a:lnTo>
                    <a:pt x="0" y="284988"/>
                  </a:lnTo>
                  <a:lnTo>
                    <a:pt x="1955292" y="284988"/>
                  </a:lnTo>
                  <a:lnTo>
                    <a:pt x="1955292" y="208788"/>
                  </a:lnTo>
                  <a:close/>
                </a:path>
                <a:path w="2199640" h="388620">
                  <a:moveTo>
                    <a:pt x="2199132" y="103632"/>
                  </a:moveTo>
                  <a:lnTo>
                    <a:pt x="2199132" y="103632"/>
                  </a:lnTo>
                  <a:lnTo>
                    <a:pt x="0" y="103632"/>
                  </a:lnTo>
                  <a:lnTo>
                    <a:pt x="0" y="179832"/>
                  </a:lnTo>
                  <a:lnTo>
                    <a:pt x="2199132" y="179832"/>
                  </a:lnTo>
                  <a:lnTo>
                    <a:pt x="2199132" y="103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11936" y="4175378"/>
              <a:ext cx="2131060" cy="871855"/>
            </a:xfrm>
            <a:custGeom>
              <a:avLst/>
              <a:gdLst/>
              <a:ahLst/>
              <a:cxnLst/>
              <a:rect l="l" t="t" r="r" b="b"/>
              <a:pathLst>
                <a:path w="2131060" h="871854">
                  <a:moveTo>
                    <a:pt x="140208" y="795528"/>
                  </a:moveTo>
                  <a:lnTo>
                    <a:pt x="105156" y="795528"/>
                  </a:lnTo>
                  <a:lnTo>
                    <a:pt x="70104" y="795528"/>
                  </a:lnTo>
                  <a:lnTo>
                    <a:pt x="35052" y="795528"/>
                  </a:lnTo>
                  <a:lnTo>
                    <a:pt x="0" y="795528"/>
                  </a:lnTo>
                  <a:lnTo>
                    <a:pt x="0" y="871728"/>
                  </a:lnTo>
                  <a:lnTo>
                    <a:pt x="35052" y="871728"/>
                  </a:lnTo>
                  <a:lnTo>
                    <a:pt x="70104" y="871728"/>
                  </a:lnTo>
                  <a:lnTo>
                    <a:pt x="105156" y="871728"/>
                  </a:lnTo>
                  <a:lnTo>
                    <a:pt x="140208" y="871728"/>
                  </a:lnTo>
                  <a:lnTo>
                    <a:pt x="140208" y="795528"/>
                  </a:lnTo>
                  <a:close/>
                </a:path>
                <a:path w="2131060" h="871854">
                  <a:moveTo>
                    <a:pt x="627888" y="586740"/>
                  </a:moveTo>
                  <a:lnTo>
                    <a:pt x="627888" y="586740"/>
                  </a:lnTo>
                  <a:lnTo>
                    <a:pt x="0" y="586740"/>
                  </a:lnTo>
                  <a:lnTo>
                    <a:pt x="0" y="662940"/>
                  </a:lnTo>
                  <a:lnTo>
                    <a:pt x="627888" y="662940"/>
                  </a:lnTo>
                  <a:lnTo>
                    <a:pt x="627888" y="586740"/>
                  </a:lnTo>
                  <a:close/>
                </a:path>
                <a:path w="2131060" h="871854">
                  <a:moveTo>
                    <a:pt x="697992" y="195072"/>
                  </a:moveTo>
                  <a:lnTo>
                    <a:pt x="697992" y="195072"/>
                  </a:lnTo>
                  <a:lnTo>
                    <a:pt x="0" y="195072"/>
                  </a:lnTo>
                  <a:lnTo>
                    <a:pt x="0" y="271272"/>
                  </a:lnTo>
                  <a:lnTo>
                    <a:pt x="697992" y="271272"/>
                  </a:lnTo>
                  <a:lnTo>
                    <a:pt x="697992" y="195072"/>
                  </a:lnTo>
                  <a:close/>
                </a:path>
                <a:path w="2131060" h="871854">
                  <a:moveTo>
                    <a:pt x="1048499" y="690372"/>
                  </a:moveTo>
                  <a:lnTo>
                    <a:pt x="1048499" y="690372"/>
                  </a:lnTo>
                  <a:lnTo>
                    <a:pt x="0" y="690372"/>
                  </a:lnTo>
                  <a:lnTo>
                    <a:pt x="0" y="766572"/>
                  </a:lnTo>
                  <a:lnTo>
                    <a:pt x="1048499" y="766572"/>
                  </a:lnTo>
                  <a:lnTo>
                    <a:pt x="1048499" y="690372"/>
                  </a:lnTo>
                  <a:close/>
                </a:path>
                <a:path w="2131060" h="871854">
                  <a:moveTo>
                    <a:pt x="1257287" y="690372"/>
                  </a:moveTo>
                  <a:lnTo>
                    <a:pt x="1223772" y="690372"/>
                  </a:lnTo>
                  <a:lnTo>
                    <a:pt x="1048512" y="690372"/>
                  </a:lnTo>
                  <a:lnTo>
                    <a:pt x="1048512" y="766572"/>
                  </a:lnTo>
                  <a:lnTo>
                    <a:pt x="1223772" y="766572"/>
                  </a:lnTo>
                  <a:lnTo>
                    <a:pt x="1257287" y="766572"/>
                  </a:lnTo>
                  <a:lnTo>
                    <a:pt x="1257287" y="690372"/>
                  </a:lnTo>
                  <a:close/>
                </a:path>
                <a:path w="2131060" h="871854">
                  <a:moveTo>
                    <a:pt x="1466088" y="483108"/>
                  </a:moveTo>
                  <a:lnTo>
                    <a:pt x="1466088" y="483108"/>
                  </a:lnTo>
                  <a:lnTo>
                    <a:pt x="0" y="483108"/>
                  </a:lnTo>
                  <a:lnTo>
                    <a:pt x="0" y="559308"/>
                  </a:lnTo>
                  <a:lnTo>
                    <a:pt x="1466088" y="559308"/>
                  </a:lnTo>
                  <a:lnTo>
                    <a:pt x="1466088" y="483108"/>
                  </a:lnTo>
                  <a:close/>
                </a:path>
                <a:path w="2131060" h="871854">
                  <a:moveTo>
                    <a:pt x="2130552" y="0"/>
                  </a:moveTo>
                  <a:lnTo>
                    <a:pt x="2130552" y="0"/>
                  </a:lnTo>
                  <a:lnTo>
                    <a:pt x="315468" y="0"/>
                  </a:lnTo>
                  <a:lnTo>
                    <a:pt x="315468" y="76200"/>
                  </a:lnTo>
                  <a:lnTo>
                    <a:pt x="2130552" y="76200"/>
                  </a:lnTo>
                  <a:lnTo>
                    <a:pt x="2130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11936" y="4970906"/>
              <a:ext cx="1327785" cy="596265"/>
            </a:xfrm>
            <a:custGeom>
              <a:avLst/>
              <a:gdLst/>
              <a:ahLst/>
              <a:cxnLst/>
              <a:rect l="l" t="t" r="r" b="b"/>
              <a:pathLst>
                <a:path w="1327785" h="596264">
                  <a:moveTo>
                    <a:pt x="280403" y="519684"/>
                  </a:moveTo>
                  <a:lnTo>
                    <a:pt x="280403" y="519684"/>
                  </a:lnTo>
                  <a:lnTo>
                    <a:pt x="0" y="519684"/>
                  </a:lnTo>
                  <a:lnTo>
                    <a:pt x="0" y="595884"/>
                  </a:lnTo>
                  <a:lnTo>
                    <a:pt x="280403" y="595884"/>
                  </a:lnTo>
                  <a:lnTo>
                    <a:pt x="280403" y="519684"/>
                  </a:lnTo>
                  <a:close/>
                </a:path>
                <a:path w="1327785" h="596264">
                  <a:moveTo>
                    <a:pt x="280403" y="312420"/>
                  </a:moveTo>
                  <a:lnTo>
                    <a:pt x="280403" y="312420"/>
                  </a:lnTo>
                  <a:lnTo>
                    <a:pt x="0" y="312420"/>
                  </a:lnTo>
                  <a:lnTo>
                    <a:pt x="0" y="388620"/>
                  </a:lnTo>
                  <a:lnTo>
                    <a:pt x="280403" y="388620"/>
                  </a:lnTo>
                  <a:lnTo>
                    <a:pt x="280403" y="312420"/>
                  </a:lnTo>
                  <a:close/>
                </a:path>
                <a:path w="1327785" h="596264">
                  <a:moveTo>
                    <a:pt x="280403" y="103632"/>
                  </a:moveTo>
                  <a:lnTo>
                    <a:pt x="280403" y="103632"/>
                  </a:lnTo>
                  <a:lnTo>
                    <a:pt x="0" y="103632"/>
                  </a:lnTo>
                  <a:lnTo>
                    <a:pt x="0" y="179832"/>
                  </a:lnTo>
                  <a:lnTo>
                    <a:pt x="280403" y="179832"/>
                  </a:lnTo>
                  <a:lnTo>
                    <a:pt x="280403" y="103632"/>
                  </a:lnTo>
                  <a:close/>
                </a:path>
                <a:path w="1327785" h="596264">
                  <a:moveTo>
                    <a:pt x="315468" y="519684"/>
                  </a:moveTo>
                  <a:lnTo>
                    <a:pt x="280416" y="519684"/>
                  </a:lnTo>
                  <a:lnTo>
                    <a:pt x="280416" y="595884"/>
                  </a:lnTo>
                  <a:lnTo>
                    <a:pt x="315468" y="595884"/>
                  </a:lnTo>
                  <a:lnTo>
                    <a:pt x="315468" y="519684"/>
                  </a:lnTo>
                  <a:close/>
                </a:path>
                <a:path w="1327785" h="596264">
                  <a:moveTo>
                    <a:pt x="489204" y="416052"/>
                  </a:moveTo>
                  <a:lnTo>
                    <a:pt x="489204" y="416052"/>
                  </a:lnTo>
                  <a:lnTo>
                    <a:pt x="0" y="416052"/>
                  </a:lnTo>
                  <a:lnTo>
                    <a:pt x="0" y="492252"/>
                  </a:lnTo>
                  <a:lnTo>
                    <a:pt x="489204" y="492252"/>
                  </a:lnTo>
                  <a:lnTo>
                    <a:pt x="489204" y="416052"/>
                  </a:lnTo>
                  <a:close/>
                </a:path>
                <a:path w="1327785" h="596264">
                  <a:moveTo>
                    <a:pt x="489204" y="207276"/>
                  </a:moveTo>
                  <a:lnTo>
                    <a:pt x="489204" y="207276"/>
                  </a:lnTo>
                  <a:lnTo>
                    <a:pt x="0" y="207276"/>
                  </a:lnTo>
                  <a:lnTo>
                    <a:pt x="0" y="283464"/>
                  </a:lnTo>
                  <a:lnTo>
                    <a:pt x="489204" y="283464"/>
                  </a:lnTo>
                  <a:lnTo>
                    <a:pt x="489204" y="207276"/>
                  </a:lnTo>
                  <a:close/>
                </a:path>
                <a:path w="1327785" h="596264">
                  <a:moveTo>
                    <a:pt x="489204" y="0"/>
                  </a:moveTo>
                  <a:lnTo>
                    <a:pt x="489204" y="0"/>
                  </a:lnTo>
                  <a:lnTo>
                    <a:pt x="105156" y="0"/>
                  </a:lnTo>
                  <a:lnTo>
                    <a:pt x="105156" y="76200"/>
                  </a:lnTo>
                  <a:lnTo>
                    <a:pt x="489204" y="76200"/>
                  </a:lnTo>
                  <a:lnTo>
                    <a:pt x="489204" y="0"/>
                  </a:lnTo>
                  <a:close/>
                </a:path>
                <a:path w="1327785" h="596264">
                  <a:moveTo>
                    <a:pt x="1258811" y="103632"/>
                  </a:moveTo>
                  <a:lnTo>
                    <a:pt x="1258811" y="103632"/>
                  </a:lnTo>
                  <a:lnTo>
                    <a:pt x="280416" y="103632"/>
                  </a:lnTo>
                  <a:lnTo>
                    <a:pt x="280416" y="179832"/>
                  </a:lnTo>
                  <a:lnTo>
                    <a:pt x="1258811" y="179832"/>
                  </a:lnTo>
                  <a:lnTo>
                    <a:pt x="1258811" y="103632"/>
                  </a:lnTo>
                  <a:close/>
                </a:path>
                <a:path w="1327785" h="596264">
                  <a:moveTo>
                    <a:pt x="1292352" y="103632"/>
                  </a:moveTo>
                  <a:lnTo>
                    <a:pt x="1258824" y="103632"/>
                  </a:lnTo>
                  <a:lnTo>
                    <a:pt x="1258824" y="179832"/>
                  </a:lnTo>
                  <a:lnTo>
                    <a:pt x="1292352" y="179832"/>
                  </a:lnTo>
                  <a:lnTo>
                    <a:pt x="1292352" y="103632"/>
                  </a:lnTo>
                  <a:close/>
                </a:path>
                <a:path w="1327785" h="596264">
                  <a:moveTo>
                    <a:pt x="1327404" y="312420"/>
                  </a:moveTo>
                  <a:lnTo>
                    <a:pt x="1327404" y="312420"/>
                  </a:lnTo>
                  <a:lnTo>
                    <a:pt x="280416" y="312420"/>
                  </a:lnTo>
                  <a:lnTo>
                    <a:pt x="280416" y="388620"/>
                  </a:lnTo>
                  <a:lnTo>
                    <a:pt x="1327404" y="388620"/>
                  </a:lnTo>
                  <a:lnTo>
                    <a:pt x="1327404" y="312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11936" y="5490591"/>
              <a:ext cx="2688590" cy="792480"/>
            </a:xfrm>
            <a:custGeom>
              <a:avLst/>
              <a:gdLst/>
              <a:ahLst/>
              <a:cxnLst/>
              <a:rect l="l" t="t" r="r" b="b"/>
              <a:pathLst>
                <a:path w="2688590" h="792479">
                  <a:moveTo>
                    <a:pt x="35052" y="716280"/>
                  </a:moveTo>
                  <a:lnTo>
                    <a:pt x="0" y="716280"/>
                  </a:lnTo>
                  <a:lnTo>
                    <a:pt x="0" y="792480"/>
                  </a:lnTo>
                  <a:lnTo>
                    <a:pt x="35052" y="792480"/>
                  </a:lnTo>
                  <a:lnTo>
                    <a:pt x="35052" y="716280"/>
                  </a:lnTo>
                  <a:close/>
                </a:path>
                <a:path w="2688590" h="792479">
                  <a:moveTo>
                    <a:pt x="489204" y="105156"/>
                  </a:moveTo>
                  <a:lnTo>
                    <a:pt x="489204" y="105156"/>
                  </a:lnTo>
                  <a:lnTo>
                    <a:pt x="0" y="105156"/>
                  </a:lnTo>
                  <a:lnTo>
                    <a:pt x="0" y="181356"/>
                  </a:lnTo>
                  <a:lnTo>
                    <a:pt x="489204" y="181356"/>
                  </a:lnTo>
                  <a:lnTo>
                    <a:pt x="489204" y="105156"/>
                  </a:lnTo>
                  <a:close/>
                </a:path>
                <a:path w="2688590" h="792479">
                  <a:moveTo>
                    <a:pt x="594360" y="208788"/>
                  </a:moveTo>
                  <a:lnTo>
                    <a:pt x="594360" y="208788"/>
                  </a:lnTo>
                  <a:lnTo>
                    <a:pt x="0" y="208788"/>
                  </a:lnTo>
                  <a:lnTo>
                    <a:pt x="0" y="284988"/>
                  </a:lnTo>
                  <a:lnTo>
                    <a:pt x="594360" y="284988"/>
                  </a:lnTo>
                  <a:lnTo>
                    <a:pt x="594360" y="208788"/>
                  </a:lnTo>
                  <a:close/>
                </a:path>
                <a:path w="2688590" h="792479">
                  <a:moveTo>
                    <a:pt x="734555" y="612648"/>
                  </a:moveTo>
                  <a:lnTo>
                    <a:pt x="734555" y="612648"/>
                  </a:lnTo>
                  <a:lnTo>
                    <a:pt x="0" y="612648"/>
                  </a:lnTo>
                  <a:lnTo>
                    <a:pt x="0" y="688848"/>
                  </a:lnTo>
                  <a:lnTo>
                    <a:pt x="734555" y="688848"/>
                  </a:lnTo>
                  <a:lnTo>
                    <a:pt x="734555" y="612648"/>
                  </a:lnTo>
                  <a:close/>
                </a:path>
                <a:path w="2688590" h="792479">
                  <a:moveTo>
                    <a:pt x="734555" y="509016"/>
                  </a:moveTo>
                  <a:lnTo>
                    <a:pt x="734555" y="509016"/>
                  </a:lnTo>
                  <a:lnTo>
                    <a:pt x="0" y="509016"/>
                  </a:lnTo>
                  <a:lnTo>
                    <a:pt x="0" y="585216"/>
                  </a:lnTo>
                  <a:lnTo>
                    <a:pt x="734555" y="585216"/>
                  </a:lnTo>
                  <a:lnTo>
                    <a:pt x="734555" y="509016"/>
                  </a:lnTo>
                  <a:close/>
                </a:path>
                <a:path w="2688590" h="792479">
                  <a:moveTo>
                    <a:pt x="839711" y="612648"/>
                  </a:moveTo>
                  <a:lnTo>
                    <a:pt x="804672" y="612648"/>
                  </a:lnTo>
                  <a:lnTo>
                    <a:pt x="769620" y="612648"/>
                  </a:lnTo>
                  <a:lnTo>
                    <a:pt x="734568" y="612648"/>
                  </a:lnTo>
                  <a:lnTo>
                    <a:pt x="734568" y="688848"/>
                  </a:lnTo>
                  <a:lnTo>
                    <a:pt x="769620" y="688848"/>
                  </a:lnTo>
                  <a:lnTo>
                    <a:pt x="804672" y="688848"/>
                  </a:lnTo>
                  <a:lnTo>
                    <a:pt x="839711" y="688848"/>
                  </a:lnTo>
                  <a:lnTo>
                    <a:pt x="839711" y="612648"/>
                  </a:lnTo>
                  <a:close/>
                </a:path>
                <a:path w="2688590" h="792479">
                  <a:moveTo>
                    <a:pt x="1258811" y="403860"/>
                  </a:moveTo>
                  <a:lnTo>
                    <a:pt x="1258811" y="403860"/>
                  </a:lnTo>
                  <a:lnTo>
                    <a:pt x="0" y="403860"/>
                  </a:lnTo>
                  <a:lnTo>
                    <a:pt x="0" y="480060"/>
                  </a:lnTo>
                  <a:lnTo>
                    <a:pt x="1258811" y="480060"/>
                  </a:lnTo>
                  <a:lnTo>
                    <a:pt x="1258811" y="403860"/>
                  </a:lnTo>
                  <a:close/>
                </a:path>
                <a:path w="2688590" h="792479">
                  <a:moveTo>
                    <a:pt x="1258811" y="0"/>
                  </a:moveTo>
                  <a:lnTo>
                    <a:pt x="1258811" y="0"/>
                  </a:lnTo>
                  <a:lnTo>
                    <a:pt x="280416" y="0"/>
                  </a:lnTo>
                  <a:lnTo>
                    <a:pt x="280416" y="76200"/>
                  </a:lnTo>
                  <a:lnTo>
                    <a:pt x="1258811" y="76200"/>
                  </a:lnTo>
                  <a:lnTo>
                    <a:pt x="1258811" y="0"/>
                  </a:lnTo>
                  <a:close/>
                </a:path>
                <a:path w="2688590" h="792479">
                  <a:moveTo>
                    <a:pt x="1292352" y="0"/>
                  </a:moveTo>
                  <a:lnTo>
                    <a:pt x="1258824" y="0"/>
                  </a:lnTo>
                  <a:lnTo>
                    <a:pt x="1258824" y="76200"/>
                  </a:lnTo>
                  <a:lnTo>
                    <a:pt x="1292352" y="76200"/>
                  </a:lnTo>
                  <a:lnTo>
                    <a:pt x="1292352" y="0"/>
                  </a:lnTo>
                  <a:close/>
                </a:path>
                <a:path w="2688590" h="792479">
                  <a:moveTo>
                    <a:pt x="1466088" y="509016"/>
                  </a:moveTo>
                  <a:lnTo>
                    <a:pt x="1466088" y="509016"/>
                  </a:lnTo>
                  <a:lnTo>
                    <a:pt x="734568" y="509016"/>
                  </a:lnTo>
                  <a:lnTo>
                    <a:pt x="734568" y="585216"/>
                  </a:lnTo>
                  <a:lnTo>
                    <a:pt x="1466088" y="585216"/>
                  </a:lnTo>
                  <a:lnTo>
                    <a:pt x="1466088" y="509016"/>
                  </a:lnTo>
                  <a:close/>
                </a:path>
                <a:path w="2688590" h="792479">
                  <a:moveTo>
                    <a:pt x="1467599" y="612648"/>
                  </a:moveTo>
                  <a:lnTo>
                    <a:pt x="1013460" y="612648"/>
                  </a:lnTo>
                  <a:lnTo>
                    <a:pt x="839724" y="612648"/>
                  </a:lnTo>
                  <a:lnTo>
                    <a:pt x="839724" y="688848"/>
                  </a:lnTo>
                  <a:lnTo>
                    <a:pt x="1013460" y="688848"/>
                  </a:lnTo>
                  <a:lnTo>
                    <a:pt x="1467599" y="688848"/>
                  </a:lnTo>
                  <a:lnTo>
                    <a:pt x="1467599" y="612648"/>
                  </a:lnTo>
                  <a:close/>
                </a:path>
                <a:path w="2688590" h="792479">
                  <a:moveTo>
                    <a:pt x="1536192" y="612648"/>
                  </a:moveTo>
                  <a:lnTo>
                    <a:pt x="1467612" y="612648"/>
                  </a:lnTo>
                  <a:lnTo>
                    <a:pt x="1467612" y="688848"/>
                  </a:lnTo>
                  <a:lnTo>
                    <a:pt x="1536192" y="688848"/>
                  </a:lnTo>
                  <a:lnTo>
                    <a:pt x="1536192" y="612648"/>
                  </a:lnTo>
                  <a:close/>
                </a:path>
                <a:path w="2688590" h="792479">
                  <a:moveTo>
                    <a:pt x="2200643" y="403860"/>
                  </a:moveTo>
                  <a:lnTo>
                    <a:pt x="2200643" y="403860"/>
                  </a:lnTo>
                  <a:lnTo>
                    <a:pt x="1258824" y="403860"/>
                  </a:lnTo>
                  <a:lnTo>
                    <a:pt x="1258824" y="480060"/>
                  </a:lnTo>
                  <a:lnTo>
                    <a:pt x="2200643" y="480060"/>
                  </a:lnTo>
                  <a:lnTo>
                    <a:pt x="2200643" y="403860"/>
                  </a:lnTo>
                  <a:close/>
                </a:path>
                <a:path w="2688590" h="792479">
                  <a:moveTo>
                    <a:pt x="2688323" y="403860"/>
                  </a:moveTo>
                  <a:lnTo>
                    <a:pt x="2619756" y="403860"/>
                  </a:lnTo>
                  <a:lnTo>
                    <a:pt x="2270760" y="403860"/>
                  </a:lnTo>
                  <a:lnTo>
                    <a:pt x="2200656" y="403860"/>
                  </a:lnTo>
                  <a:lnTo>
                    <a:pt x="2200656" y="480060"/>
                  </a:lnTo>
                  <a:lnTo>
                    <a:pt x="2270760" y="480060"/>
                  </a:lnTo>
                  <a:lnTo>
                    <a:pt x="2619756" y="480060"/>
                  </a:lnTo>
                  <a:lnTo>
                    <a:pt x="2688323" y="480060"/>
                  </a:lnTo>
                  <a:lnTo>
                    <a:pt x="2688323" y="403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11936" y="1192910"/>
              <a:ext cx="5716905" cy="5299075"/>
            </a:xfrm>
            <a:custGeom>
              <a:avLst/>
              <a:gdLst/>
              <a:ahLst/>
              <a:cxnLst/>
              <a:rect l="l" t="t" r="r" b="b"/>
              <a:pathLst>
                <a:path w="5716905" h="5299075">
                  <a:moveTo>
                    <a:pt x="594347" y="5222748"/>
                  </a:moveTo>
                  <a:lnTo>
                    <a:pt x="594347" y="5222748"/>
                  </a:lnTo>
                  <a:lnTo>
                    <a:pt x="0" y="5222748"/>
                  </a:lnTo>
                  <a:lnTo>
                    <a:pt x="0" y="5298948"/>
                  </a:lnTo>
                  <a:lnTo>
                    <a:pt x="594347" y="5298948"/>
                  </a:lnTo>
                  <a:lnTo>
                    <a:pt x="594347" y="5222748"/>
                  </a:lnTo>
                  <a:close/>
                </a:path>
                <a:path w="5716905" h="5299075">
                  <a:moveTo>
                    <a:pt x="734555" y="5119116"/>
                  </a:moveTo>
                  <a:lnTo>
                    <a:pt x="734555" y="5119116"/>
                  </a:lnTo>
                  <a:lnTo>
                    <a:pt x="0" y="5119116"/>
                  </a:lnTo>
                  <a:lnTo>
                    <a:pt x="0" y="5195316"/>
                  </a:lnTo>
                  <a:lnTo>
                    <a:pt x="734555" y="5195316"/>
                  </a:lnTo>
                  <a:lnTo>
                    <a:pt x="734555" y="5119116"/>
                  </a:lnTo>
                  <a:close/>
                </a:path>
                <a:path w="5716905" h="5299075">
                  <a:moveTo>
                    <a:pt x="838187" y="5222748"/>
                  </a:moveTo>
                  <a:lnTo>
                    <a:pt x="699516" y="5222748"/>
                  </a:lnTo>
                  <a:lnTo>
                    <a:pt x="664464" y="5222748"/>
                  </a:lnTo>
                  <a:lnTo>
                    <a:pt x="629412" y="5222748"/>
                  </a:lnTo>
                  <a:lnTo>
                    <a:pt x="594360" y="5222748"/>
                  </a:lnTo>
                  <a:lnTo>
                    <a:pt x="594360" y="5298948"/>
                  </a:lnTo>
                  <a:lnTo>
                    <a:pt x="629412" y="5298948"/>
                  </a:lnTo>
                  <a:lnTo>
                    <a:pt x="664464" y="5298948"/>
                  </a:lnTo>
                  <a:lnTo>
                    <a:pt x="699516" y="5298948"/>
                  </a:lnTo>
                  <a:lnTo>
                    <a:pt x="838187" y="5298948"/>
                  </a:lnTo>
                  <a:lnTo>
                    <a:pt x="838187" y="5222748"/>
                  </a:lnTo>
                  <a:close/>
                </a:path>
                <a:path w="5716905" h="5299075">
                  <a:moveTo>
                    <a:pt x="873252" y="5119116"/>
                  </a:moveTo>
                  <a:lnTo>
                    <a:pt x="734568" y="5119116"/>
                  </a:lnTo>
                  <a:lnTo>
                    <a:pt x="734568" y="5195316"/>
                  </a:lnTo>
                  <a:lnTo>
                    <a:pt x="873252" y="5195316"/>
                  </a:lnTo>
                  <a:lnTo>
                    <a:pt x="873252" y="5119116"/>
                  </a:lnTo>
                  <a:close/>
                </a:path>
                <a:path w="5716905" h="5299075">
                  <a:moveTo>
                    <a:pt x="1082040" y="5013960"/>
                  </a:moveTo>
                  <a:lnTo>
                    <a:pt x="1082040" y="5013960"/>
                  </a:lnTo>
                  <a:lnTo>
                    <a:pt x="0" y="5013960"/>
                  </a:lnTo>
                  <a:lnTo>
                    <a:pt x="0" y="5090160"/>
                  </a:lnTo>
                  <a:lnTo>
                    <a:pt x="1082040" y="5090160"/>
                  </a:lnTo>
                  <a:lnTo>
                    <a:pt x="1082040" y="5013960"/>
                  </a:lnTo>
                  <a:close/>
                </a:path>
                <a:path w="5716905" h="5299075">
                  <a:moveTo>
                    <a:pt x="3587483" y="105156"/>
                  </a:moveTo>
                  <a:lnTo>
                    <a:pt x="3552444" y="105156"/>
                  </a:lnTo>
                  <a:lnTo>
                    <a:pt x="3517392" y="105156"/>
                  </a:lnTo>
                  <a:lnTo>
                    <a:pt x="3482340" y="105156"/>
                  </a:lnTo>
                  <a:lnTo>
                    <a:pt x="3447288" y="105156"/>
                  </a:lnTo>
                  <a:lnTo>
                    <a:pt x="3447288" y="181356"/>
                  </a:lnTo>
                  <a:lnTo>
                    <a:pt x="3482340" y="181356"/>
                  </a:lnTo>
                  <a:lnTo>
                    <a:pt x="3517392" y="181356"/>
                  </a:lnTo>
                  <a:lnTo>
                    <a:pt x="3552444" y="181356"/>
                  </a:lnTo>
                  <a:lnTo>
                    <a:pt x="3587483" y="181356"/>
                  </a:lnTo>
                  <a:lnTo>
                    <a:pt x="3587483" y="105156"/>
                  </a:lnTo>
                  <a:close/>
                </a:path>
                <a:path w="5716905" h="5299075">
                  <a:moveTo>
                    <a:pt x="3587483" y="0"/>
                  </a:moveTo>
                  <a:lnTo>
                    <a:pt x="3552444" y="0"/>
                  </a:lnTo>
                  <a:lnTo>
                    <a:pt x="3517392" y="0"/>
                  </a:lnTo>
                  <a:lnTo>
                    <a:pt x="3482340" y="0"/>
                  </a:lnTo>
                  <a:lnTo>
                    <a:pt x="3447288" y="0"/>
                  </a:lnTo>
                  <a:lnTo>
                    <a:pt x="3447288" y="76200"/>
                  </a:lnTo>
                  <a:lnTo>
                    <a:pt x="3482340" y="76200"/>
                  </a:lnTo>
                  <a:lnTo>
                    <a:pt x="3517392" y="76200"/>
                  </a:lnTo>
                  <a:lnTo>
                    <a:pt x="3552444" y="76200"/>
                  </a:lnTo>
                  <a:lnTo>
                    <a:pt x="3587483" y="76200"/>
                  </a:lnTo>
                  <a:lnTo>
                    <a:pt x="3587483" y="0"/>
                  </a:lnTo>
                  <a:close/>
                </a:path>
                <a:path w="5716905" h="5299075">
                  <a:moveTo>
                    <a:pt x="3797795" y="105156"/>
                  </a:moveTo>
                  <a:lnTo>
                    <a:pt x="3797795" y="105156"/>
                  </a:lnTo>
                  <a:lnTo>
                    <a:pt x="3587496" y="105156"/>
                  </a:lnTo>
                  <a:lnTo>
                    <a:pt x="3587496" y="181356"/>
                  </a:lnTo>
                  <a:lnTo>
                    <a:pt x="3797795" y="181356"/>
                  </a:lnTo>
                  <a:lnTo>
                    <a:pt x="3797795" y="105156"/>
                  </a:lnTo>
                  <a:close/>
                </a:path>
                <a:path w="5716905" h="5299075">
                  <a:moveTo>
                    <a:pt x="4041635" y="0"/>
                  </a:moveTo>
                  <a:lnTo>
                    <a:pt x="4041635" y="0"/>
                  </a:lnTo>
                  <a:lnTo>
                    <a:pt x="3587496" y="0"/>
                  </a:lnTo>
                  <a:lnTo>
                    <a:pt x="3587496" y="76200"/>
                  </a:lnTo>
                  <a:lnTo>
                    <a:pt x="4041635" y="76200"/>
                  </a:lnTo>
                  <a:lnTo>
                    <a:pt x="4041635" y="0"/>
                  </a:lnTo>
                  <a:close/>
                </a:path>
                <a:path w="5716905" h="5299075">
                  <a:moveTo>
                    <a:pt x="4671047" y="105156"/>
                  </a:moveTo>
                  <a:lnTo>
                    <a:pt x="4671047" y="105156"/>
                  </a:lnTo>
                  <a:lnTo>
                    <a:pt x="3797808" y="105156"/>
                  </a:lnTo>
                  <a:lnTo>
                    <a:pt x="3797808" y="181356"/>
                  </a:lnTo>
                  <a:lnTo>
                    <a:pt x="4671047" y="181356"/>
                  </a:lnTo>
                  <a:lnTo>
                    <a:pt x="4671047" y="105156"/>
                  </a:lnTo>
                  <a:close/>
                </a:path>
                <a:path w="5716905" h="5299075">
                  <a:moveTo>
                    <a:pt x="5369052" y="105156"/>
                  </a:moveTo>
                  <a:lnTo>
                    <a:pt x="5369052" y="105156"/>
                  </a:lnTo>
                  <a:lnTo>
                    <a:pt x="4671060" y="105156"/>
                  </a:lnTo>
                  <a:lnTo>
                    <a:pt x="4671060" y="181356"/>
                  </a:lnTo>
                  <a:lnTo>
                    <a:pt x="5369052" y="181356"/>
                  </a:lnTo>
                  <a:lnTo>
                    <a:pt x="5369052" y="105156"/>
                  </a:lnTo>
                  <a:close/>
                </a:path>
                <a:path w="5716905" h="5299075">
                  <a:moveTo>
                    <a:pt x="5474195" y="0"/>
                  </a:moveTo>
                  <a:lnTo>
                    <a:pt x="5474195" y="0"/>
                  </a:lnTo>
                  <a:lnTo>
                    <a:pt x="4041648" y="0"/>
                  </a:lnTo>
                  <a:lnTo>
                    <a:pt x="4041648" y="76200"/>
                  </a:lnTo>
                  <a:lnTo>
                    <a:pt x="5474195" y="76200"/>
                  </a:lnTo>
                  <a:lnTo>
                    <a:pt x="5474195" y="0"/>
                  </a:lnTo>
                  <a:close/>
                </a:path>
                <a:path w="5716905" h="5299075">
                  <a:moveTo>
                    <a:pt x="5716524" y="0"/>
                  </a:moveTo>
                  <a:lnTo>
                    <a:pt x="5682996" y="0"/>
                  </a:lnTo>
                  <a:lnTo>
                    <a:pt x="5544312" y="0"/>
                  </a:lnTo>
                  <a:lnTo>
                    <a:pt x="5474208" y="0"/>
                  </a:lnTo>
                  <a:lnTo>
                    <a:pt x="5474208" y="76200"/>
                  </a:lnTo>
                  <a:lnTo>
                    <a:pt x="5544312" y="76200"/>
                  </a:lnTo>
                  <a:lnTo>
                    <a:pt x="5682996" y="76200"/>
                  </a:lnTo>
                  <a:lnTo>
                    <a:pt x="5716524" y="76200"/>
                  </a:lnTo>
                  <a:lnTo>
                    <a:pt x="5716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59224" y="1298066"/>
              <a:ext cx="3421379" cy="1196340"/>
            </a:xfrm>
            <a:custGeom>
              <a:avLst/>
              <a:gdLst/>
              <a:ahLst/>
              <a:cxnLst/>
              <a:rect l="l" t="t" r="r" b="b"/>
              <a:pathLst>
                <a:path w="3421379" h="1196339">
                  <a:moveTo>
                    <a:pt x="70104" y="1120140"/>
                  </a:moveTo>
                  <a:lnTo>
                    <a:pt x="35052" y="1120140"/>
                  </a:lnTo>
                  <a:lnTo>
                    <a:pt x="0" y="1120140"/>
                  </a:lnTo>
                  <a:lnTo>
                    <a:pt x="0" y="1196340"/>
                  </a:lnTo>
                  <a:lnTo>
                    <a:pt x="35052" y="1196340"/>
                  </a:lnTo>
                  <a:lnTo>
                    <a:pt x="70104" y="1196340"/>
                  </a:lnTo>
                  <a:lnTo>
                    <a:pt x="70104" y="1120140"/>
                  </a:lnTo>
                  <a:close/>
                </a:path>
                <a:path w="3421379" h="1196339">
                  <a:moveTo>
                    <a:pt x="140195" y="1014984"/>
                  </a:moveTo>
                  <a:lnTo>
                    <a:pt x="105156" y="1014984"/>
                  </a:lnTo>
                  <a:lnTo>
                    <a:pt x="70104" y="1014984"/>
                  </a:lnTo>
                  <a:lnTo>
                    <a:pt x="35052" y="1014984"/>
                  </a:lnTo>
                  <a:lnTo>
                    <a:pt x="0" y="1014984"/>
                  </a:lnTo>
                  <a:lnTo>
                    <a:pt x="0" y="1091184"/>
                  </a:lnTo>
                  <a:lnTo>
                    <a:pt x="35052" y="1091184"/>
                  </a:lnTo>
                  <a:lnTo>
                    <a:pt x="70104" y="1091184"/>
                  </a:lnTo>
                  <a:lnTo>
                    <a:pt x="105156" y="1091184"/>
                  </a:lnTo>
                  <a:lnTo>
                    <a:pt x="140195" y="1091184"/>
                  </a:lnTo>
                  <a:lnTo>
                    <a:pt x="140195" y="1014984"/>
                  </a:lnTo>
                  <a:close/>
                </a:path>
                <a:path w="3421379" h="1196339">
                  <a:moveTo>
                    <a:pt x="140195" y="911352"/>
                  </a:moveTo>
                  <a:lnTo>
                    <a:pt x="105156" y="911352"/>
                  </a:lnTo>
                  <a:lnTo>
                    <a:pt x="70104" y="911352"/>
                  </a:lnTo>
                  <a:lnTo>
                    <a:pt x="35052" y="911352"/>
                  </a:lnTo>
                  <a:lnTo>
                    <a:pt x="0" y="911352"/>
                  </a:lnTo>
                  <a:lnTo>
                    <a:pt x="0" y="987552"/>
                  </a:lnTo>
                  <a:lnTo>
                    <a:pt x="35052" y="987552"/>
                  </a:lnTo>
                  <a:lnTo>
                    <a:pt x="70104" y="987552"/>
                  </a:lnTo>
                  <a:lnTo>
                    <a:pt x="105156" y="987552"/>
                  </a:lnTo>
                  <a:lnTo>
                    <a:pt x="140195" y="987552"/>
                  </a:lnTo>
                  <a:lnTo>
                    <a:pt x="140195" y="911352"/>
                  </a:lnTo>
                  <a:close/>
                </a:path>
                <a:path w="3421379" h="1196339">
                  <a:moveTo>
                    <a:pt x="140195" y="91440"/>
                  </a:moveTo>
                  <a:lnTo>
                    <a:pt x="105156" y="91440"/>
                  </a:lnTo>
                  <a:lnTo>
                    <a:pt x="0" y="91440"/>
                  </a:lnTo>
                  <a:lnTo>
                    <a:pt x="0" y="167640"/>
                  </a:lnTo>
                  <a:lnTo>
                    <a:pt x="105156" y="167640"/>
                  </a:lnTo>
                  <a:lnTo>
                    <a:pt x="140195" y="167640"/>
                  </a:lnTo>
                  <a:lnTo>
                    <a:pt x="140195" y="91440"/>
                  </a:lnTo>
                  <a:close/>
                </a:path>
                <a:path w="3421379" h="1196339">
                  <a:moveTo>
                    <a:pt x="350507" y="1014984"/>
                  </a:moveTo>
                  <a:lnTo>
                    <a:pt x="350507" y="1014984"/>
                  </a:lnTo>
                  <a:lnTo>
                    <a:pt x="140208" y="1014984"/>
                  </a:lnTo>
                  <a:lnTo>
                    <a:pt x="140208" y="1091184"/>
                  </a:lnTo>
                  <a:lnTo>
                    <a:pt x="350507" y="1091184"/>
                  </a:lnTo>
                  <a:lnTo>
                    <a:pt x="350507" y="1014984"/>
                  </a:lnTo>
                  <a:close/>
                </a:path>
                <a:path w="3421379" h="1196339">
                  <a:moveTo>
                    <a:pt x="1013447" y="91440"/>
                  </a:moveTo>
                  <a:lnTo>
                    <a:pt x="1013447" y="91440"/>
                  </a:lnTo>
                  <a:lnTo>
                    <a:pt x="140208" y="91440"/>
                  </a:lnTo>
                  <a:lnTo>
                    <a:pt x="140208" y="167640"/>
                  </a:lnTo>
                  <a:lnTo>
                    <a:pt x="1013447" y="167640"/>
                  </a:lnTo>
                  <a:lnTo>
                    <a:pt x="1013447" y="91440"/>
                  </a:lnTo>
                  <a:close/>
                </a:path>
                <a:path w="3421379" h="1196339">
                  <a:moveTo>
                    <a:pt x="1188707" y="911352"/>
                  </a:moveTo>
                  <a:lnTo>
                    <a:pt x="1188707" y="911352"/>
                  </a:lnTo>
                  <a:lnTo>
                    <a:pt x="140208" y="911352"/>
                  </a:lnTo>
                  <a:lnTo>
                    <a:pt x="140208" y="987552"/>
                  </a:lnTo>
                  <a:lnTo>
                    <a:pt x="1188707" y="987552"/>
                  </a:lnTo>
                  <a:lnTo>
                    <a:pt x="1188707" y="911352"/>
                  </a:lnTo>
                  <a:close/>
                </a:path>
                <a:path w="3421379" h="1196339">
                  <a:moveTo>
                    <a:pt x="1432547" y="1014984"/>
                  </a:moveTo>
                  <a:lnTo>
                    <a:pt x="1432547" y="1014984"/>
                  </a:lnTo>
                  <a:lnTo>
                    <a:pt x="350520" y="1014984"/>
                  </a:lnTo>
                  <a:lnTo>
                    <a:pt x="350520" y="1091184"/>
                  </a:lnTo>
                  <a:lnTo>
                    <a:pt x="1432547" y="1091184"/>
                  </a:lnTo>
                  <a:lnTo>
                    <a:pt x="1432547" y="1014984"/>
                  </a:lnTo>
                  <a:close/>
                </a:path>
                <a:path w="3421379" h="1196339">
                  <a:moveTo>
                    <a:pt x="1606283" y="1014984"/>
                  </a:moveTo>
                  <a:lnTo>
                    <a:pt x="1536192" y="1014984"/>
                  </a:lnTo>
                  <a:lnTo>
                    <a:pt x="1432560" y="1014984"/>
                  </a:lnTo>
                  <a:lnTo>
                    <a:pt x="1432560" y="1091184"/>
                  </a:lnTo>
                  <a:lnTo>
                    <a:pt x="1536192" y="1091184"/>
                  </a:lnTo>
                  <a:lnTo>
                    <a:pt x="1606283" y="1091184"/>
                  </a:lnTo>
                  <a:lnTo>
                    <a:pt x="1606283" y="1014984"/>
                  </a:lnTo>
                  <a:close/>
                </a:path>
                <a:path w="3421379" h="1196339">
                  <a:moveTo>
                    <a:pt x="1744980" y="911352"/>
                  </a:moveTo>
                  <a:lnTo>
                    <a:pt x="1711452" y="911352"/>
                  </a:lnTo>
                  <a:lnTo>
                    <a:pt x="1223772" y="911352"/>
                  </a:lnTo>
                  <a:lnTo>
                    <a:pt x="1188720" y="911352"/>
                  </a:lnTo>
                  <a:lnTo>
                    <a:pt x="1188720" y="987552"/>
                  </a:lnTo>
                  <a:lnTo>
                    <a:pt x="1223772" y="987552"/>
                  </a:lnTo>
                  <a:lnTo>
                    <a:pt x="1711452" y="987552"/>
                  </a:lnTo>
                  <a:lnTo>
                    <a:pt x="1744980" y="987552"/>
                  </a:lnTo>
                  <a:lnTo>
                    <a:pt x="1744980" y="911352"/>
                  </a:lnTo>
                  <a:close/>
                </a:path>
                <a:path w="3421379" h="1196339">
                  <a:moveTo>
                    <a:pt x="1816595" y="91440"/>
                  </a:moveTo>
                  <a:lnTo>
                    <a:pt x="1816595" y="91440"/>
                  </a:lnTo>
                  <a:lnTo>
                    <a:pt x="1013460" y="91440"/>
                  </a:lnTo>
                  <a:lnTo>
                    <a:pt x="1013460" y="167640"/>
                  </a:lnTo>
                  <a:lnTo>
                    <a:pt x="1816595" y="167640"/>
                  </a:lnTo>
                  <a:lnTo>
                    <a:pt x="1816595" y="91440"/>
                  </a:lnTo>
                  <a:close/>
                </a:path>
                <a:path w="3421379" h="1196339">
                  <a:moveTo>
                    <a:pt x="2026907" y="91440"/>
                  </a:moveTo>
                  <a:lnTo>
                    <a:pt x="1991868" y="91440"/>
                  </a:lnTo>
                  <a:lnTo>
                    <a:pt x="1921764" y="91440"/>
                  </a:lnTo>
                  <a:lnTo>
                    <a:pt x="1816608" y="91440"/>
                  </a:lnTo>
                  <a:lnTo>
                    <a:pt x="1816608" y="167640"/>
                  </a:lnTo>
                  <a:lnTo>
                    <a:pt x="1921764" y="167640"/>
                  </a:lnTo>
                  <a:lnTo>
                    <a:pt x="1991868" y="167640"/>
                  </a:lnTo>
                  <a:lnTo>
                    <a:pt x="2026907" y="167640"/>
                  </a:lnTo>
                  <a:lnTo>
                    <a:pt x="2026907" y="91440"/>
                  </a:lnTo>
                  <a:close/>
                </a:path>
                <a:path w="3421379" h="1196339">
                  <a:moveTo>
                    <a:pt x="2164080" y="1014984"/>
                  </a:moveTo>
                  <a:lnTo>
                    <a:pt x="2130552" y="1014984"/>
                  </a:lnTo>
                  <a:lnTo>
                    <a:pt x="1641348" y="1014984"/>
                  </a:lnTo>
                  <a:lnTo>
                    <a:pt x="1606296" y="1014984"/>
                  </a:lnTo>
                  <a:lnTo>
                    <a:pt x="1606296" y="1091184"/>
                  </a:lnTo>
                  <a:lnTo>
                    <a:pt x="1641348" y="1091184"/>
                  </a:lnTo>
                  <a:lnTo>
                    <a:pt x="2130552" y="1091184"/>
                  </a:lnTo>
                  <a:lnTo>
                    <a:pt x="2164080" y="1091184"/>
                  </a:lnTo>
                  <a:lnTo>
                    <a:pt x="2164080" y="1014984"/>
                  </a:lnTo>
                  <a:close/>
                </a:path>
                <a:path w="3421379" h="1196339">
                  <a:moveTo>
                    <a:pt x="2199132" y="91440"/>
                  </a:moveTo>
                  <a:lnTo>
                    <a:pt x="2165604" y="91440"/>
                  </a:lnTo>
                  <a:lnTo>
                    <a:pt x="2026920" y="91440"/>
                  </a:lnTo>
                  <a:lnTo>
                    <a:pt x="2026920" y="167640"/>
                  </a:lnTo>
                  <a:lnTo>
                    <a:pt x="2165604" y="167640"/>
                  </a:lnTo>
                  <a:lnTo>
                    <a:pt x="2199132" y="167640"/>
                  </a:lnTo>
                  <a:lnTo>
                    <a:pt x="2199132" y="91440"/>
                  </a:lnTo>
                  <a:close/>
                </a:path>
                <a:path w="3421379" h="1196339">
                  <a:moveTo>
                    <a:pt x="3421380" y="0"/>
                  </a:moveTo>
                  <a:lnTo>
                    <a:pt x="3421380" y="0"/>
                  </a:lnTo>
                  <a:lnTo>
                    <a:pt x="1641348" y="0"/>
                  </a:lnTo>
                  <a:lnTo>
                    <a:pt x="1641348" y="76200"/>
                  </a:lnTo>
                  <a:lnTo>
                    <a:pt x="3421380" y="76200"/>
                  </a:lnTo>
                  <a:lnTo>
                    <a:pt x="3421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59224" y="2418206"/>
              <a:ext cx="2269490" cy="388620"/>
            </a:xfrm>
            <a:custGeom>
              <a:avLst/>
              <a:gdLst/>
              <a:ahLst/>
              <a:cxnLst/>
              <a:rect l="l" t="t" r="r" b="b"/>
              <a:pathLst>
                <a:path w="2269490" h="388619">
                  <a:moveTo>
                    <a:pt x="140195" y="312420"/>
                  </a:moveTo>
                  <a:lnTo>
                    <a:pt x="105156" y="312420"/>
                  </a:lnTo>
                  <a:lnTo>
                    <a:pt x="70104" y="312420"/>
                  </a:lnTo>
                  <a:lnTo>
                    <a:pt x="35052" y="312420"/>
                  </a:lnTo>
                  <a:lnTo>
                    <a:pt x="0" y="312420"/>
                  </a:lnTo>
                  <a:lnTo>
                    <a:pt x="0" y="388620"/>
                  </a:lnTo>
                  <a:lnTo>
                    <a:pt x="35052" y="388620"/>
                  </a:lnTo>
                  <a:lnTo>
                    <a:pt x="70104" y="388620"/>
                  </a:lnTo>
                  <a:lnTo>
                    <a:pt x="105156" y="388620"/>
                  </a:lnTo>
                  <a:lnTo>
                    <a:pt x="140195" y="388620"/>
                  </a:lnTo>
                  <a:lnTo>
                    <a:pt x="140195" y="312420"/>
                  </a:lnTo>
                  <a:close/>
                </a:path>
                <a:path w="2269490" h="388619">
                  <a:moveTo>
                    <a:pt x="140195" y="207264"/>
                  </a:moveTo>
                  <a:lnTo>
                    <a:pt x="105156" y="207264"/>
                  </a:lnTo>
                  <a:lnTo>
                    <a:pt x="70104" y="207264"/>
                  </a:lnTo>
                  <a:lnTo>
                    <a:pt x="35052" y="207264"/>
                  </a:lnTo>
                  <a:lnTo>
                    <a:pt x="0" y="207264"/>
                  </a:lnTo>
                  <a:lnTo>
                    <a:pt x="0" y="283464"/>
                  </a:lnTo>
                  <a:lnTo>
                    <a:pt x="35052" y="283464"/>
                  </a:lnTo>
                  <a:lnTo>
                    <a:pt x="70104" y="283464"/>
                  </a:lnTo>
                  <a:lnTo>
                    <a:pt x="105156" y="283464"/>
                  </a:lnTo>
                  <a:lnTo>
                    <a:pt x="140195" y="283464"/>
                  </a:lnTo>
                  <a:lnTo>
                    <a:pt x="140195" y="207264"/>
                  </a:lnTo>
                  <a:close/>
                </a:path>
                <a:path w="2269490" h="388619">
                  <a:moveTo>
                    <a:pt x="140195" y="103632"/>
                  </a:moveTo>
                  <a:lnTo>
                    <a:pt x="105156" y="103632"/>
                  </a:lnTo>
                  <a:lnTo>
                    <a:pt x="70104" y="103632"/>
                  </a:lnTo>
                  <a:lnTo>
                    <a:pt x="35052" y="103632"/>
                  </a:lnTo>
                  <a:lnTo>
                    <a:pt x="0" y="103632"/>
                  </a:lnTo>
                  <a:lnTo>
                    <a:pt x="0" y="179832"/>
                  </a:lnTo>
                  <a:lnTo>
                    <a:pt x="35052" y="179832"/>
                  </a:lnTo>
                  <a:lnTo>
                    <a:pt x="70104" y="179832"/>
                  </a:lnTo>
                  <a:lnTo>
                    <a:pt x="105156" y="179832"/>
                  </a:lnTo>
                  <a:lnTo>
                    <a:pt x="140195" y="179832"/>
                  </a:lnTo>
                  <a:lnTo>
                    <a:pt x="140195" y="103632"/>
                  </a:lnTo>
                  <a:close/>
                </a:path>
                <a:path w="2269490" h="388619">
                  <a:moveTo>
                    <a:pt x="140195" y="0"/>
                  </a:moveTo>
                  <a:lnTo>
                    <a:pt x="105156" y="0"/>
                  </a:lnTo>
                  <a:lnTo>
                    <a:pt x="70104" y="0"/>
                  </a:lnTo>
                  <a:lnTo>
                    <a:pt x="35052" y="0"/>
                  </a:lnTo>
                  <a:lnTo>
                    <a:pt x="35052" y="76200"/>
                  </a:lnTo>
                  <a:lnTo>
                    <a:pt x="70104" y="76200"/>
                  </a:lnTo>
                  <a:lnTo>
                    <a:pt x="105156" y="76200"/>
                  </a:lnTo>
                  <a:lnTo>
                    <a:pt x="140195" y="76200"/>
                  </a:lnTo>
                  <a:lnTo>
                    <a:pt x="140195" y="0"/>
                  </a:lnTo>
                  <a:close/>
                </a:path>
                <a:path w="2269490" h="388619">
                  <a:moveTo>
                    <a:pt x="350507" y="312420"/>
                  </a:moveTo>
                  <a:lnTo>
                    <a:pt x="350507" y="312420"/>
                  </a:lnTo>
                  <a:lnTo>
                    <a:pt x="140208" y="312420"/>
                  </a:lnTo>
                  <a:lnTo>
                    <a:pt x="140208" y="388620"/>
                  </a:lnTo>
                  <a:lnTo>
                    <a:pt x="350507" y="388620"/>
                  </a:lnTo>
                  <a:lnTo>
                    <a:pt x="350507" y="312420"/>
                  </a:lnTo>
                  <a:close/>
                </a:path>
                <a:path w="2269490" h="388619">
                  <a:moveTo>
                    <a:pt x="350507" y="207264"/>
                  </a:moveTo>
                  <a:lnTo>
                    <a:pt x="350507" y="207264"/>
                  </a:lnTo>
                  <a:lnTo>
                    <a:pt x="140208" y="207264"/>
                  </a:lnTo>
                  <a:lnTo>
                    <a:pt x="140208" y="283464"/>
                  </a:lnTo>
                  <a:lnTo>
                    <a:pt x="350507" y="283464"/>
                  </a:lnTo>
                  <a:lnTo>
                    <a:pt x="350507" y="207264"/>
                  </a:lnTo>
                  <a:close/>
                </a:path>
                <a:path w="2269490" h="388619">
                  <a:moveTo>
                    <a:pt x="350507" y="103632"/>
                  </a:moveTo>
                  <a:lnTo>
                    <a:pt x="350507" y="103632"/>
                  </a:lnTo>
                  <a:lnTo>
                    <a:pt x="140208" y="103632"/>
                  </a:lnTo>
                  <a:lnTo>
                    <a:pt x="140208" y="179832"/>
                  </a:lnTo>
                  <a:lnTo>
                    <a:pt x="350507" y="179832"/>
                  </a:lnTo>
                  <a:lnTo>
                    <a:pt x="350507" y="103632"/>
                  </a:lnTo>
                  <a:close/>
                </a:path>
                <a:path w="2269490" h="388619">
                  <a:moveTo>
                    <a:pt x="350507" y="0"/>
                  </a:moveTo>
                  <a:lnTo>
                    <a:pt x="350507" y="0"/>
                  </a:lnTo>
                  <a:lnTo>
                    <a:pt x="140208" y="0"/>
                  </a:lnTo>
                  <a:lnTo>
                    <a:pt x="140208" y="76200"/>
                  </a:lnTo>
                  <a:lnTo>
                    <a:pt x="350507" y="76200"/>
                  </a:lnTo>
                  <a:lnTo>
                    <a:pt x="350507" y="0"/>
                  </a:lnTo>
                  <a:close/>
                </a:path>
                <a:path w="2269490" h="388619">
                  <a:moveTo>
                    <a:pt x="560832" y="312420"/>
                  </a:moveTo>
                  <a:lnTo>
                    <a:pt x="420624" y="312420"/>
                  </a:lnTo>
                  <a:lnTo>
                    <a:pt x="385572" y="312420"/>
                  </a:lnTo>
                  <a:lnTo>
                    <a:pt x="350520" y="312420"/>
                  </a:lnTo>
                  <a:lnTo>
                    <a:pt x="350520" y="388620"/>
                  </a:lnTo>
                  <a:lnTo>
                    <a:pt x="385572" y="388620"/>
                  </a:lnTo>
                  <a:lnTo>
                    <a:pt x="420624" y="388620"/>
                  </a:lnTo>
                  <a:lnTo>
                    <a:pt x="560832" y="388620"/>
                  </a:lnTo>
                  <a:lnTo>
                    <a:pt x="560832" y="312420"/>
                  </a:lnTo>
                  <a:close/>
                </a:path>
                <a:path w="2269490" h="388619">
                  <a:moveTo>
                    <a:pt x="594347" y="103632"/>
                  </a:moveTo>
                  <a:lnTo>
                    <a:pt x="560832" y="103632"/>
                  </a:lnTo>
                  <a:lnTo>
                    <a:pt x="420624" y="103632"/>
                  </a:lnTo>
                  <a:lnTo>
                    <a:pt x="385572" y="103632"/>
                  </a:lnTo>
                  <a:lnTo>
                    <a:pt x="350520" y="103632"/>
                  </a:lnTo>
                  <a:lnTo>
                    <a:pt x="350520" y="179832"/>
                  </a:lnTo>
                  <a:lnTo>
                    <a:pt x="385572" y="179832"/>
                  </a:lnTo>
                  <a:lnTo>
                    <a:pt x="420624" y="179832"/>
                  </a:lnTo>
                  <a:lnTo>
                    <a:pt x="560832" y="179832"/>
                  </a:lnTo>
                  <a:lnTo>
                    <a:pt x="594347" y="179832"/>
                  </a:lnTo>
                  <a:lnTo>
                    <a:pt x="594347" y="103632"/>
                  </a:lnTo>
                  <a:close/>
                </a:path>
                <a:path w="2269490" h="388619">
                  <a:moveTo>
                    <a:pt x="1048499" y="0"/>
                  </a:moveTo>
                  <a:lnTo>
                    <a:pt x="1048499" y="0"/>
                  </a:lnTo>
                  <a:lnTo>
                    <a:pt x="350520" y="0"/>
                  </a:lnTo>
                  <a:lnTo>
                    <a:pt x="350520" y="76200"/>
                  </a:lnTo>
                  <a:lnTo>
                    <a:pt x="1048499" y="76200"/>
                  </a:lnTo>
                  <a:lnTo>
                    <a:pt x="1048499" y="0"/>
                  </a:lnTo>
                  <a:close/>
                </a:path>
                <a:path w="2269490" h="388619">
                  <a:moveTo>
                    <a:pt x="1117092" y="0"/>
                  </a:moveTo>
                  <a:lnTo>
                    <a:pt x="1048512" y="0"/>
                  </a:lnTo>
                  <a:lnTo>
                    <a:pt x="1048512" y="76200"/>
                  </a:lnTo>
                  <a:lnTo>
                    <a:pt x="1117092" y="76200"/>
                  </a:lnTo>
                  <a:lnTo>
                    <a:pt x="1117092" y="0"/>
                  </a:lnTo>
                  <a:close/>
                </a:path>
                <a:path w="2269490" h="388619">
                  <a:moveTo>
                    <a:pt x="1152144" y="207264"/>
                  </a:moveTo>
                  <a:lnTo>
                    <a:pt x="1152144" y="207264"/>
                  </a:lnTo>
                  <a:lnTo>
                    <a:pt x="350520" y="207264"/>
                  </a:lnTo>
                  <a:lnTo>
                    <a:pt x="350520" y="283464"/>
                  </a:lnTo>
                  <a:lnTo>
                    <a:pt x="1152144" y="283464"/>
                  </a:lnTo>
                  <a:lnTo>
                    <a:pt x="1152144" y="207264"/>
                  </a:lnTo>
                  <a:close/>
                </a:path>
                <a:path w="2269490" h="388619">
                  <a:moveTo>
                    <a:pt x="1641335" y="103632"/>
                  </a:moveTo>
                  <a:lnTo>
                    <a:pt x="1536192" y="103632"/>
                  </a:lnTo>
                  <a:lnTo>
                    <a:pt x="1188720" y="103632"/>
                  </a:lnTo>
                  <a:lnTo>
                    <a:pt x="594360" y="103632"/>
                  </a:lnTo>
                  <a:lnTo>
                    <a:pt x="594360" y="179832"/>
                  </a:lnTo>
                  <a:lnTo>
                    <a:pt x="1188720" y="179832"/>
                  </a:lnTo>
                  <a:lnTo>
                    <a:pt x="1536192" y="179832"/>
                  </a:lnTo>
                  <a:lnTo>
                    <a:pt x="1641335" y="179832"/>
                  </a:lnTo>
                  <a:lnTo>
                    <a:pt x="1641335" y="103632"/>
                  </a:lnTo>
                  <a:close/>
                </a:path>
                <a:path w="2269490" h="388619">
                  <a:moveTo>
                    <a:pt x="2269236" y="103632"/>
                  </a:moveTo>
                  <a:lnTo>
                    <a:pt x="2235708" y="103632"/>
                  </a:lnTo>
                  <a:lnTo>
                    <a:pt x="1746504" y="103632"/>
                  </a:lnTo>
                  <a:lnTo>
                    <a:pt x="1711452" y="103632"/>
                  </a:lnTo>
                  <a:lnTo>
                    <a:pt x="1641348" y="103632"/>
                  </a:lnTo>
                  <a:lnTo>
                    <a:pt x="1641348" y="179832"/>
                  </a:lnTo>
                  <a:lnTo>
                    <a:pt x="1711452" y="179832"/>
                  </a:lnTo>
                  <a:lnTo>
                    <a:pt x="1746504" y="179832"/>
                  </a:lnTo>
                  <a:lnTo>
                    <a:pt x="2235708" y="179832"/>
                  </a:lnTo>
                  <a:lnTo>
                    <a:pt x="2269236" y="179832"/>
                  </a:lnTo>
                  <a:lnTo>
                    <a:pt x="2269236" y="103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59224" y="1192910"/>
              <a:ext cx="3903345" cy="1926589"/>
            </a:xfrm>
            <a:custGeom>
              <a:avLst/>
              <a:gdLst/>
              <a:ahLst/>
              <a:cxnLst/>
              <a:rect l="l" t="t" r="r" b="b"/>
              <a:pathLst>
                <a:path w="3903345" h="1926589">
                  <a:moveTo>
                    <a:pt x="140195" y="1850136"/>
                  </a:moveTo>
                  <a:lnTo>
                    <a:pt x="105156" y="1850136"/>
                  </a:lnTo>
                  <a:lnTo>
                    <a:pt x="70104" y="1850136"/>
                  </a:lnTo>
                  <a:lnTo>
                    <a:pt x="35052" y="1850136"/>
                  </a:lnTo>
                  <a:lnTo>
                    <a:pt x="0" y="1850136"/>
                  </a:lnTo>
                  <a:lnTo>
                    <a:pt x="0" y="1926336"/>
                  </a:lnTo>
                  <a:lnTo>
                    <a:pt x="35052" y="1926336"/>
                  </a:lnTo>
                  <a:lnTo>
                    <a:pt x="70104" y="1926336"/>
                  </a:lnTo>
                  <a:lnTo>
                    <a:pt x="105156" y="1926336"/>
                  </a:lnTo>
                  <a:lnTo>
                    <a:pt x="140195" y="1926336"/>
                  </a:lnTo>
                  <a:lnTo>
                    <a:pt x="140195" y="1850136"/>
                  </a:lnTo>
                  <a:close/>
                </a:path>
                <a:path w="3903345" h="1926589">
                  <a:moveTo>
                    <a:pt x="140195" y="1744980"/>
                  </a:moveTo>
                  <a:lnTo>
                    <a:pt x="105156" y="1744980"/>
                  </a:lnTo>
                  <a:lnTo>
                    <a:pt x="70104" y="1744980"/>
                  </a:lnTo>
                  <a:lnTo>
                    <a:pt x="35052" y="1744980"/>
                  </a:lnTo>
                  <a:lnTo>
                    <a:pt x="0" y="1744980"/>
                  </a:lnTo>
                  <a:lnTo>
                    <a:pt x="0" y="1821180"/>
                  </a:lnTo>
                  <a:lnTo>
                    <a:pt x="35052" y="1821180"/>
                  </a:lnTo>
                  <a:lnTo>
                    <a:pt x="70104" y="1821180"/>
                  </a:lnTo>
                  <a:lnTo>
                    <a:pt x="105156" y="1821180"/>
                  </a:lnTo>
                  <a:lnTo>
                    <a:pt x="140195" y="1821180"/>
                  </a:lnTo>
                  <a:lnTo>
                    <a:pt x="140195" y="1744980"/>
                  </a:lnTo>
                  <a:close/>
                </a:path>
                <a:path w="3903345" h="1926589">
                  <a:moveTo>
                    <a:pt x="140195" y="1641348"/>
                  </a:moveTo>
                  <a:lnTo>
                    <a:pt x="105156" y="1641348"/>
                  </a:lnTo>
                  <a:lnTo>
                    <a:pt x="70104" y="1641348"/>
                  </a:lnTo>
                  <a:lnTo>
                    <a:pt x="35052" y="1641348"/>
                  </a:lnTo>
                  <a:lnTo>
                    <a:pt x="0" y="1641348"/>
                  </a:lnTo>
                  <a:lnTo>
                    <a:pt x="0" y="1717548"/>
                  </a:lnTo>
                  <a:lnTo>
                    <a:pt x="35052" y="1717548"/>
                  </a:lnTo>
                  <a:lnTo>
                    <a:pt x="70104" y="1717548"/>
                  </a:lnTo>
                  <a:lnTo>
                    <a:pt x="105156" y="1717548"/>
                  </a:lnTo>
                  <a:lnTo>
                    <a:pt x="140195" y="1717548"/>
                  </a:lnTo>
                  <a:lnTo>
                    <a:pt x="140195" y="1641348"/>
                  </a:lnTo>
                  <a:close/>
                </a:path>
                <a:path w="3903345" h="1926589">
                  <a:moveTo>
                    <a:pt x="350507" y="1850136"/>
                  </a:moveTo>
                  <a:lnTo>
                    <a:pt x="350507" y="1850136"/>
                  </a:lnTo>
                  <a:lnTo>
                    <a:pt x="140208" y="1850136"/>
                  </a:lnTo>
                  <a:lnTo>
                    <a:pt x="140208" y="1926336"/>
                  </a:lnTo>
                  <a:lnTo>
                    <a:pt x="350507" y="1926336"/>
                  </a:lnTo>
                  <a:lnTo>
                    <a:pt x="350507" y="1850136"/>
                  </a:lnTo>
                  <a:close/>
                </a:path>
                <a:path w="3903345" h="1926589">
                  <a:moveTo>
                    <a:pt x="350507" y="1744980"/>
                  </a:moveTo>
                  <a:lnTo>
                    <a:pt x="350507" y="1744980"/>
                  </a:lnTo>
                  <a:lnTo>
                    <a:pt x="140208" y="1744980"/>
                  </a:lnTo>
                  <a:lnTo>
                    <a:pt x="140208" y="1821180"/>
                  </a:lnTo>
                  <a:lnTo>
                    <a:pt x="350507" y="1821180"/>
                  </a:lnTo>
                  <a:lnTo>
                    <a:pt x="350507" y="1744980"/>
                  </a:lnTo>
                  <a:close/>
                </a:path>
                <a:path w="3903345" h="1926589">
                  <a:moveTo>
                    <a:pt x="350507" y="1641348"/>
                  </a:moveTo>
                  <a:lnTo>
                    <a:pt x="350507" y="1641348"/>
                  </a:lnTo>
                  <a:lnTo>
                    <a:pt x="140208" y="1641348"/>
                  </a:lnTo>
                  <a:lnTo>
                    <a:pt x="140208" y="1717548"/>
                  </a:lnTo>
                  <a:lnTo>
                    <a:pt x="350507" y="1717548"/>
                  </a:lnTo>
                  <a:lnTo>
                    <a:pt x="350507" y="1641348"/>
                  </a:lnTo>
                  <a:close/>
                </a:path>
                <a:path w="3903345" h="1926589">
                  <a:moveTo>
                    <a:pt x="594347" y="1537716"/>
                  </a:moveTo>
                  <a:lnTo>
                    <a:pt x="560832" y="1537716"/>
                  </a:lnTo>
                  <a:lnTo>
                    <a:pt x="420624" y="1537716"/>
                  </a:lnTo>
                  <a:lnTo>
                    <a:pt x="420624" y="1613916"/>
                  </a:lnTo>
                  <a:lnTo>
                    <a:pt x="560832" y="1613916"/>
                  </a:lnTo>
                  <a:lnTo>
                    <a:pt x="594347" y="1613916"/>
                  </a:lnTo>
                  <a:lnTo>
                    <a:pt x="594347" y="1537716"/>
                  </a:lnTo>
                  <a:close/>
                </a:path>
                <a:path w="3903345" h="1926589">
                  <a:moveTo>
                    <a:pt x="1187183" y="1641348"/>
                  </a:moveTo>
                  <a:lnTo>
                    <a:pt x="1187183" y="1641348"/>
                  </a:lnTo>
                  <a:lnTo>
                    <a:pt x="350520" y="1641348"/>
                  </a:lnTo>
                  <a:lnTo>
                    <a:pt x="350520" y="1717548"/>
                  </a:lnTo>
                  <a:lnTo>
                    <a:pt x="1187183" y="1717548"/>
                  </a:lnTo>
                  <a:lnTo>
                    <a:pt x="1187183" y="1641348"/>
                  </a:lnTo>
                  <a:close/>
                </a:path>
                <a:path w="3903345" h="1926589">
                  <a:moveTo>
                    <a:pt x="1815071" y="1850136"/>
                  </a:moveTo>
                  <a:lnTo>
                    <a:pt x="1815071" y="1850136"/>
                  </a:lnTo>
                  <a:lnTo>
                    <a:pt x="350520" y="1850136"/>
                  </a:lnTo>
                  <a:lnTo>
                    <a:pt x="350520" y="1926336"/>
                  </a:lnTo>
                  <a:lnTo>
                    <a:pt x="1815071" y="1926336"/>
                  </a:lnTo>
                  <a:lnTo>
                    <a:pt x="1815071" y="1850136"/>
                  </a:lnTo>
                  <a:close/>
                </a:path>
                <a:path w="3903345" h="1926589">
                  <a:moveTo>
                    <a:pt x="1921751" y="1744980"/>
                  </a:moveTo>
                  <a:lnTo>
                    <a:pt x="1921751" y="1744980"/>
                  </a:lnTo>
                  <a:lnTo>
                    <a:pt x="350520" y="1744980"/>
                  </a:lnTo>
                  <a:lnTo>
                    <a:pt x="350520" y="1821180"/>
                  </a:lnTo>
                  <a:lnTo>
                    <a:pt x="1921751" y="1821180"/>
                  </a:lnTo>
                  <a:lnTo>
                    <a:pt x="1921751" y="1744980"/>
                  </a:lnTo>
                  <a:close/>
                </a:path>
                <a:path w="3903345" h="1926589">
                  <a:moveTo>
                    <a:pt x="2549652" y="1744980"/>
                  </a:moveTo>
                  <a:lnTo>
                    <a:pt x="2549652" y="1744980"/>
                  </a:lnTo>
                  <a:lnTo>
                    <a:pt x="1921764" y="1744980"/>
                  </a:lnTo>
                  <a:lnTo>
                    <a:pt x="1921764" y="1821180"/>
                  </a:lnTo>
                  <a:lnTo>
                    <a:pt x="2549652" y="1821180"/>
                  </a:lnTo>
                  <a:lnTo>
                    <a:pt x="2549652" y="1744980"/>
                  </a:lnTo>
                  <a:close/>
                </a:path>
                <a:path w="3903345" h="1926589">
                  <a:moveTo>
                    <a:pt x="3482327" y="0"/>
                  </a:moveTo>
                  <a:lnTo>
                    <a:pt x="3447288" y="0"/>
                  </a:lnTo>
                  <a:lnTo>
                    <a:pt x="3447288" y="76200"/>
                  </a:lnTo>
                  <a:lnTo>
                    <a:pt x="3482327" y="76200"/>
                  </a:lnTo>
                  <a:lnTo>
                    <a:pt x="3482327" y="0"/>
                  </a:lnTo>
                  <a:close/>
                </a:path>
                <a:path w="3903345" h="1926589">
                  <a:moveTo>
                    <a:pt x="3902964" y="0"/>
                  </a:moveTo>
                  <a:lnTo>
                    <a:pt x="3587496" y="0"/>
                  </a:lnTo>
                  <a:lnTo>
                    <a:pt x="3552444" y="0"/>
                  </a:lnTo>
                  <a:lnTo>
                    <a:pt x="3517392" y="0"/>
                  </a:lnTo>
                  <a:lnTo>
                    <a:pt x="3482340" y="0"/>
                  </a:lnTo>
                  <a:lnTo>
                    <a:pt x="3482340" y="76200"/>
                  </a:lnTo>
                  <a:lnTo>
                    <a:pt x="3517392" y="76200"/>
                  </a:lnTo>
                  <a:lnTo>
                    <a:pt x="3552444" y="76200"/>
                  </a:lnTo>
                  <a:lnTo>
                    <a:pt x="3587496" y="76200"/>
                  </a:lnTo>
                  <a:lnTo>
                    <a:pt x="3902964" y="76200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906512" y="1192910"/>
              <a:ext cx="2131060" cy="273050"/>
            </a:xfrm>
            <a:custGeom>
              <a:avLst/>
              <a:gdLst/>
              <a:ahLst/>
              <a:cxnLst/>
              <a:rect l="l" t="t" r="r" b="b"/>
              <a:pathLst>
                <a:path w="2131059" h="273050">
                  <a:moveTo>
                    <a:pt x="35039" y="196596"/>
                  </a:moveTo>
                  <a:lnTo>
                    <a:pt x="0" y="196596"/>
                  </a:lnTo>
                  <a:lnTo>
                    <a:pt x="0" y="272796"/>
                  </a:lnTo>
                  <a:lnTo>
                    <a:pt x="35039" y="272796"/>
                  </a:lnTo>
                  <a:lnTo>
                    <a:pt x="35039" y="196596"/>
                  </a:lnTo>
                  <a:close/>
                </a:path>
                <a:path w="2131059" h="273050">
                  <a:moveTo>
                    <a:pt x="455663" y="196596"/>
                  </a:moveTo>
                  <a:lnTo>
                    <a:pt x="455663" y="196596"/>
                  </a:lnTo>
                  <a:lnTo>
                    <a:pt x="35052" y="196596"/>
                  </a:lnTo>
                  <a:lnTo>
                    <a:pt x="35052" y="272796"/>
                  </a:lnTo>
                  <a:lnTo>
                    <a:pt x="455663" y="272796"/>
                  </a:lnTo>
                  <a:lnTo>
                    <a:pt x="455663" y="196596"/>
                  </a:lnTo>
                  <a:close/>
                </a:path>
                <a:path w="2131059" h="273050">
                  <a:moveTo>
                    <a:pt x="1746491" y="0"/>
                  </a:moveTo>
                  <a:lnTo>
                    <a:pt x="1746491" y="0"/>
                  </a:lnTo>
                  <a:lnTo>
                    <a:pt x="140208" y="0"/>
                  </a:lnTo>
                  <a:lnTo>
                    <a:pt x="140208" y="76200"/>
                  </a:lnTo>
                  <a:lnTo>
                    <a:pt x="1746491" y="76200"/>
                  </a:lnTo>
                  <a:lnTo>
                    <a:pt x="1746491" y="0"/>
                  </a:lnTo>
                  <a:close/>
                </a:path>
                <a:path w="2131059" h="273050">
                  <a:moveTo>
                    <a:pt x="1990344" y="196596"/>
                  </a:moveTo>
                  <a:lnTo>
                    <a:pt x="1990344" y="196596"/>
                  </a:lnTo>
                  <a:lnTo>
                    <a:pt x="455676" y="196596"/>
                  </a:lnTo>
                  <a:lnTo>
                    <a:pt x="455676" y="272796"/>
                  </a:lnTo>
                  <a:lnTo>
                    <a:pt x="1990344" y="272796"/>
                  </a:lnTo>
                  <a:lnTo>
                    <a:pt x="1990344" y="196596"/>
                  </a:lnTo>
                  <a:close/>
                </a:path>
                <a:path w="2131059" h="273050">
                  <a:moveTo>
                    <a:pt x="2130539" y="0"/>
                  </a:moveTo>
                  <a:lnTo>
                    <a:pt x="2097024" y="0"/>
                  </a:lnTo>
                  <a:lnTo>
                    <a:pt x="1746504" y="0"/>
                  </a:lnTo>
                  <a:lnTo>
                    <a:pt x="1746504" y="76200"/>
                  </a:lnTo>
                  <a:lnTo>
                    <a:pt x="2097024" y="76200"/>
                  </a:lnTo>
                  <a:lnTo>
                    <a:pt x="2130539" y="76200"/>
                  </a:lnTo>
                  <a:lnTo>
                    <a:pt x="2130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99236" y="980389"/>
            <a:ext cx="37655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99236" y="1084580"/>
            <a:ext cx="41148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99236" y="1189736"/>
            <a:ext cx="110998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25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99236" y="1293368"/>
            <a:ext cx="76073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99236" y="1397000"/>
            <a:ext cx="83058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99236" y="1593595"/>
            <a:ext cx="104076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5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collections</a:t>
            </a:r>
            <a:r>
              <a:rPr dirty="0" sz="500" spc="-35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deque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99236" y="1788668"/>
            <a:ext cx="159575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7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floodFillManhattanDistances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7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39748" y="1892300"/>
            <a:ext cx="83058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width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39748" y="1997456"/>
            <a:ext cx="90043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height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39748" y="2101088"/>
            <a:ext cx="180721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[[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*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height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_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range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)]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39748" y="2204720"/>
            <a:ext cx="330835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deque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([(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])</a:t>
            </a:r>
            <a:r>
              <a:rPr dirty="0" sz="500" spc="25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Using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deque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for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efficient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pop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from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99236" y="2296160"/>
            <a:ext cx="34099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front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39748" y="2401316"/>
            <a:ext cx="65532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279905" y="2504643"/>
            <a:ext cx="110934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</a:t>
            </a:r>
            <a:r>
              <a:rPr dirty="0" sz="500" spc="9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10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39748" y="2700274"/>
            <a:ext cx="44640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279905" y="2805430"/>
            <a:ext cx="222631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popleft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26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pop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from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front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deque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279905" y="2909062"/>
            <a:ext cx="96901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420113" y="3012694"/>
            <a:ext cx="124650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.getWall((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560322" y="3117850"/>
            <a:ext cx="142176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x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!=0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x!=15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y!=0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y!=15: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560322" y="3221482"/>
            <a:ext cx="6096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5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769110" y="3221482"/>
            <a:ext cx="1840864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API.log(f'continued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 at</a:t>
            </a:r>
            <a:r>
              <a:rPr dirty="0" sz="5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{x},{y}</a:t>
            </a:r>
            <a:r>
              <a:rPr dirty="0" sz="500" spc="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in</a:t>
            </a:r>
            <a:r>
              <a:rPr dirty="0" sz="500" spc="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drin</a:t>
            </a:r>
            <a:r>
              <a:rPr dirty="0" sz="5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{direction}')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560322" y="3325113"/>
            <a:ext cx="30480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continue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420113" y="3430270"/>
            <a:ext cx="20129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else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560322" y="3533902"/>
            <a:ext cx="159702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),</a:t>
            </a:r>
            <a:r>
              <a:rPr dirty="0" sz="5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560322" y="3609187"/>
            <a:ext cx="2016760" cy="23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4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API.setText(nx,ny,f'{maze.getWall((x,</a:t>
            </a:r>
            <a:r>
              <a:rPr dirty="0" sz="500" spc="6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y),</a:t>
            </a:r>
            <a:r>
              <a:rPr dirty="0" sz="500" spc="6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direction)}')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.contains((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and</a:t>
            </a:r>
            <a:r>
              <a:rPr dirty="0" sz="500" spc="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699005" y="3846321"/>
            <a:ext cx="100266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+</a:t>
            </a:r>
            <a:r>
              <a:rPr dirty="0" sz="5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699005" y="3949953"/>
            <a:ext cx="152717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API.setText(nx,ny,f'{distances[nx][ny]}')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699005" y="4055109"/>
            <a:ext cx="128270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time.sleep(0.01*distances[nx][ny])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699005" y="4159122"/>
            <a:ext cx="14579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139748" y="4354195"/>
            <a:ext cx="58483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99236" y="4642230"/>
            <a:ext cx="149225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139748" y="4745863"/>
            <a:ext cx="514984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139748" y="4849495"/>
            <a:ext cx="114427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279905" y="4954651"/>
            <a:ext cx="23622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+=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139748" y="5058283"/>
            <a:ext cx="117919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EAST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279905" y="5161915"/>
            <a:ext cx="23622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+=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139748" y="5267071"/>
            <a:ext cx="121475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279905" y="5370703"/>
            <a:ext cx="23622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 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139748" y="5474334"/>
            <a:ext cx="117919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WEST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279905" y="5579465"/>
            <a:ext cx="23622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 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139748" y="5682792"/>
            <a:ext cx="481330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999236" y="5878474"/>
            <a:ext cx="271589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moveTowardsSmallestDistance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139748" y="5983630"/>
            <a:ext cx="135128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 spc="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4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139748" y="6087262"/>
            <a:ext cx="142303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4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139748" y="6190894"/>
            <a:ext cx="96901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min_distance</a:t>
            </a:r>
            <a:r>
              <a:rPr dirty="0" sz="500" spc="-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float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CE9178"/>
                </a:solidFill>
                <a:latin typeface="IBM 3270"/>
                <a:cs typeface="IBM 3270"/>
              </a:rPr>
              <a:t>'inf'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139748" y="6296050"/>
            <a:ext cx="76009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next_direction</a:t>
            </a:r>
            <a:r>
              <a:rPr dirty="0" sz="500" spc="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139748" y="6399682"/>
            <a:ext cx="72517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next_position</a:t>
            </a:r>
            <a:r>
              <a:rPr dirty="0" sz="500" spc="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4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459223" y="1089278"/>
            <a:ext cx="10947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4727575" y="1176020"/>
            <a:ext cx="201676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neighbor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727575" y="1281176"/>
            <a:ext cx="313309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.contains(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and</a:t>
            </a:r>
            <a:r>
              <a:rPr dirty="0" sz="500" spc="3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500" spc="4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.getWall(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and</a:t>
            </a:r>
            <a:r>
              <a:rPr dirty="0" sz="500" spc="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447159" y="1372615"/>
            <a:ext cx="222694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500" spc="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in</a:t>
            </a:r>
            <a:r>
              <a:rPr dirty="0" sz="500" spc="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and</a:t>
            </a:r>
            <a:r>
              <a:rPr dirty="0" sz="500" spc="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5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graphicFrame>
        <p:nvGraphicFramePr>
          <p:cNvPr id="71" name="object 71" descr=""/>
          <p:cNvGraphicFramePr>
            <a:graphicFrameLocks noGrp="1"/>
          </p:cNvGraphicFramePr>
          <p:nvPr/>
        </p:nvGraphicFramePr>
        <p:xfrm>
          <a:off x="4459223" y="1493138"/>
          <a:ext cx="2409190" cy="38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160"/>
                <a:gridCol w="78105"/>
                <a:gridCol w="847724"/>
              </a:tblGrid>
              <a:tr h="89535">
                <a:tc gridSpan="3">
                  <a:txBody>
                    <a:bodyPr/>
                    <a:lstStyle/>
                    <a:p>
                      <a:pPr marL="421005">
                        <a:lnSpc>
                          <a:spcPts val="570"/>
                        </a:lnSpc>
                      </a:pPr>
                      <a:r>
                        <a:rPr dirty="0" sz="5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if</a:t>
                      </a:r>
                      <a:r>
                        <a:rPr dirty="0" sz="500" spc="5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distances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neighbor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500" spc="-10">
                          <a:solidFill>
                            <a:srgbClr val="B5CEA8"/>
                          </a:solidFill>
                          <a:latin typeface="IBM 3270"/>
                          <a:cs typeface="IBM 3270"/>
                        </a:rPr>
                        <a:t>0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]][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neighbor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500" spc="-10">
                          <a:solidFill>
                            <a:srgbClr val="B5CEA8"/>
                          </a:solidFill>
                          <a:latin typeface="IBM 3270"/>
                          <a:cs typeface="IBM 3270"/>
                        </a:rPr>
                        <a:t>1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]]</a:t>
                      </a:r>
                      <a:r>
                        <a:rPr dirty="0" sz="500" spc="6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&lt;</a:t>
                      </a:r>
                      <a:r>
                        <a:rPr dirty="0" sz="500" spc="6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min_distance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139">
                <a:tc gridSpan="3">
                  <a:txBody>
                    <a:bodyPr/>
                    <a:lstStyle/>
                    <a:p>
                      <a:pPr marL="5613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min_distance</a:t>
                      </a:r>
                      <a:r>
                        <a:rPr dirty="0" sz="500" spc="-3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500" spc="-2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distances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neighbor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500" spc="-10">
                          <a:solidFill>
                            <a:srgbClr val="B5CEA8"/>
                          </a:solidFill>
                          <a:latin typeface="IBM 3270"/>
                          <a:cs typeface="IBM 3270"/>
                        </a:rPr>
                        <a:t>0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]][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neighbor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[</a:t>
                      </a:r>
                      <a:r>
                        <a:rPr dirty="0" sz="500" spc="-10">
                          <a:solidFill>
                            <a:srgbClr val="B5CEA8"/>
                          </a:solidFill>
                          <a:latin typeface="IBM 3270"/>
                          <a:cs typeface="IBM 3270"/>
                        </a:rPr>
                        <a:t>1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]]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1016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139">
                <a:tc gridSpan="2">
                  <a:txBody>
                    <a:bodyPr/>
                    <a:lstStyle/>
                    <a:p>
                      <a:pPr marL="5613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next_direction</a:t>
                      </a:r>
                      <a:r>
                        <a:rPr dirty="0" sz="500" spc="-2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500" spc="-2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direction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  <a:tr h="89535">
                <a:tc>
                  <a:txBody>
                    <a:bodyPr/>
                    <a:lstStyle/>
                    <a:p>
                      <a:pPr marL="561340">
                        <a:lnSpc>
                          <a:spcPts val="530"/>
                        </a:lnSpc>
                        <a:spcBef>
                          <a:spcPts val="80"/>
                        </a:spcBef>
                      </a:pP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next_position</a:t>
                      </a:r>
                      <a:r>
                        <a:rPr dirty="0" sz="500" spc="-4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500" spc="-2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neighbor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1016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2" name="object 72" descr=""/>
          <p:cNvSpPr txBox="1"/>
          <p:nvPr/>
        </p:nvSpPr>
        <p:spPr>
          <a:xfrm>
            <a:off x="4459223" y="2105786"/>
            <a:ext cx="7461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727575" y="2192527"/>
            <a:ext cx="149225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5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5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867783" y="2296160"/>
            <a:ext cx="1771014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5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.turnLeft()</a:t>
            </a:r>
            <a:r>
              <a:rPr dirty="0" sz="5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5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007990" y="2401316"/>
            <a:ext cx="58356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.turnLeft()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867783" y="2504643"/>
            <a:ext cx="187642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5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.turnRight()</a:t>
            </a:r>
            <a:r>
              <a:rPr dirty="0" sz="500" spc="7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6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007990" y="2608833"/>
            <a:ext cx="61849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.turnRight()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4867783" y="2713989"/>
            <a:ext cx="20129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else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5007990" y="2817622"/>
            <a:ext cx="65341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.turnAround()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5007990" y="2921254"/>
            <a:ext cx="201676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5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6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floodFillManhattanDistances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5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4867783" y="3026410"/>
            <a:ext cx="142176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459223" y="3238119"/>
            <a:ext cx="95631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.moveForward()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459223" y="3341751"/>
            <a:ext cx="16192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 spc="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4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459223" y="3446907"/>
            <a:ext cx="284289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.add(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29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3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Update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visited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set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with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new</a:t>
            </a:r>
            <a:r>
              <a:rPr dirty="0" sz="5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position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4459223" y="3550539"/>
            <a:ext cx="14452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True</a:t>
            </a:r>
            <a:r>
              <a:rPr dirty="0" sz="500" spc="24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Successfully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moved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4459223" y="3745610"/>
            <a:ext cx="12001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575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4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getDirection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4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target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4459223" y="3850766"/>
            <a:ext cx="7112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4459223" y="3954398"/>
            <a:ext cx="6756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target</a:t>
            </a:r>
            <a:endParaRPr sz="500">
              <a:latin typeface="IBM 3270"/>
              <a:cs typeface="IBM 3270"/>
            </a:endParaRPr>
          </a:p>
        </p:txBody>
      </p:sp>
      <p:graphicFrame>
        <p:nvGraphicFramePr>
          <p:cNvPr id="89" name="object 89" descr=""/>
          <p:cNvGraphicFramePr>
            <a:graphicFrameLocks noGrp="1"/>
          </p:cNvGraphicFramePr>
          <p:nvPr/>
        </p:nvGraphicFramePr>
        <p:xfrm>
          <a:off x="4459223" y="4149471"/>
          <a:ext cx="1118235" cy="38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035"/>
                <a:gridCol w="80009"/>
                <a:gridCol w="429259"/>
              </a:tblGrid>
              <a:tr h="90170">
                <a:tc>
                  <a:txBody>
                    <a:bodyPr/>
                    <a:lstStyle/>
                    <a:p>
                      <a:pPr marL="140335">
                        <a:lnSpc>
                          <a:spcPts val="575"/>
                        </a:lnSpc>
                      </a:pPr>
                      <a:r>
                        <a:rPr dirty="0" sz="5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if </a:t>
                      </a: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tx </a:t>
                      </a:r>
                      <a:r>
                        <a:rPr dirty="0" sz="5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&gt; </a:t>
                      </a:r>
                      <a:r>
                        <a:rPr dirty="0" sz="500" spc="-2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cx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139">
                <a:tc gridSpan="3"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5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return</a:t>
                      </a:r>
                      <a:r>
                        <a:rPr dirty="0" sz="500" spc="-3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4EC8AF"/>
                          </a:solidFill>
                          <a:latin typeface="IBM 3270"/>
                          <a:cs typeface="IBM 3270"/>
                        </a:rPr>
                        <a:t>Direction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EAST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1143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3505">
                <a:tc gridSpan="2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5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elif</a:t>
                      </a:r>
                      <a:r>
                        <a:rPr dirty="0" sz="500" spc="-1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tx</a:t>
                      </a:r>
                      <a:r>
                        <a:rPr dirty="0" sz="500" spc="-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&lt;</a:t>
                      </a:r>
                      <a:r>
                        <a:rPr dirty="0" sz="500" spc="-5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2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cx</a:t>
                      </a:r>
                      <a:r>
                        <a:rPr dirty="0" sz="500" spc="-25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1016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  <a:tr h="89535">
                <a:tc gridSpan="3">
                  <a:txBody>
                    <a:bodyPr/>
                    <a:lstStyle/>
                    <a:p>
                      <a:pPr marL="280670">
                        <a:lnSpc>
                          <a:spcPts val="525"/>
                        </a:lnSpc>
                        <a:spcBef>
                          <a:spcPts val="80"/>
                        </a:spcBef>
                      </a:pPr>
                      <a:r>
                        <a:rPr dirty="0" sz="5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return</a:t>
                      </a:r>
                      <a:r>
                        <a:rPr dirty="0" sz="500" spc="-3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4EC8AF"/>
                          </a:solidFill>
                          <a:latin typeface="IBM 3270"/>
                          <a:cs typeface="IBM 3270"/>
                        </a:rPr>
                        <a:t>Direction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.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WEST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1016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0" name="object 90" descr=""/>
          <p:cNvSpPr txBox="1"/>
          <p:nvPr/>
        </p:nvSpPr>
        <p:spPr>
          <a:xfrm>
            <a:off x="4459223" y="4567046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&gt;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cy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459223" y="4670678"/>
            <a:ext cx="10598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4459223" y="4774310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cy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4459223" y="4879466"/>
            <a:ext cx="10598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4459223" y="4983098"/>
            <a:ext cx="3270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else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4459223" y="5086730"/>
            <a:ext cx="6756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4459223" y="5283327"/>
            <a:ext cx="3968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575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-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4459223" y="5386959"/>
            <a:ext cx="8159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begin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4459223" y="5490590"/>
            <a:ext cx="31553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())</a:t>
            </a:r>
            <a:r>
              <a:rPr dirty="0" sz="500" spc="25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Initialize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maze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dimensions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using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API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4459223" y="5595746"/>
            <a:ext cx="28416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Initialize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mouse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at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starting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position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4459223" y="5699378"/>
            <a:ext cx="137541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7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Starting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position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4459223" y="5803010"/>
            <a:ext cx="20383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8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Define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goal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cells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(e.g.,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center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maze)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4459223" y="5908166"/>
            <a:ext cx="22472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8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)]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4459223" y="6011798"/>
            <a:ext cx="11303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8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%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-15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4459223" y="6115430"/>
            <a:ext cx="26663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10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4459223" y="6220586"/>
            <a:ext cx="26663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30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4459223" y="6324219"/>
            <a:ext cx="28067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5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10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7906511" y="1089278"/>
            <a:ext cx="25273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3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Calculate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Manhattan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distances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using</a:t>
            </a:r>
            <a:r>
              <a:rPr dirty="0" sz="500" spc="-3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flood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fill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from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3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goal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cells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8034908" y="1176020"/>
            <a:ext cx="201803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5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5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floodFillManhattanDistances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5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8034908" y="1372615"/>
            <a:ext cx="187769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set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26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Set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to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keep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track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visited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cells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7906511" y="1493138"/>
            <a:ext cx="20732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add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4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Mark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starting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cell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as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visited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7906511" y="1688210"/>
            <a:ext cx="17246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500" spc="-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inCenter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getPosition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7906511" y="1793367"/>
            <a:ext cx="11303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0"/>
              </a:lnSpc>
            </a:pP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8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7906511" y="1896998"/>
            <a:ext cx="228219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floodFillManhattanDistances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7906511" y="2000630"/>
            <a:ext cx="99123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API.log(distances)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7906511" y="2105786"/>
            <a:ext cx="30854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moved</a:t>
            </a:r>
            <a:r>
              <a:rPr dirty="0" sz="500" spc="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moveTowardsSmallestDistance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graphicFrame>
        <p:nvGraphicFramePr>
          <p:cNvPr id="116" name="object 116" descr=""/>
          <p:cNvGraphicFramePr>
            <a:graphicFrameLocks noGrp="1"/>
          </p:cNvGraphicFramePr>
          <p:nvPr/>
        </p:nvGraphicFramePr>
        <p:xfrm>
          <a:off x="7906511" y="2300858"/>
          <a:ext cx="3327400" cy="38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315"/>
                <a:gridCol w="219709"/>
                <a:gridCol w="1475739"/>
                <a:gridCol w="812800"/>
              </a:tblGrid>
              <a:tr h="89535">
                <a:tc>
                  <a:txBody>
                    <a:bodyPr/>
                    <a:lstStyle/>
                    <a:p>
                      <a:pPr marL="281305">
                        <a:lnSpc>
                          <a:spcPts val="570"/>
                        </a:lnSpc>
                      </a:pPr>
                      <a:r>
                        <a:rPr dirty="0" sz="500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if</a:t>
                      </a:r>
                      <a:r>
                        <a:rPr dirty="0" sz="500" spc="-5">
                          <a:solidFill>
                            <a:srgbClr val="C585C0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559CD5"/>
                          </a:solidFill>
                          <a:latin typeface="IBM 3270"/>
                          <a:cs typeface="IBM 3270"/>
                        </a:rPr>
                        <a:t>not</a:t>
                      </a:r>
                      <a:r>
                        <a:rPr dirty="0" sz="500" spc="-5">
                          <a:solidFill>
                            <a:srgbClr val="559CD5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moved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: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139">
                <a:tc gridSpan="2"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visited</a:t>
                      </a:r>
                      <a:r>
                        <a:rPr dirty="0" sz="500" spc="-1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500" spc="-1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4EC8AF"/>
                          </a:solidFill>
                          <a:latin typeface="IBM 3270"/>
                          <a:cs typeface="IBM 3270"/>
                        </a:rPr>
                        <a:t>set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()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1016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139">
                <a:tc gridSpan="3"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distances</a:t>
                      </a:r>
                      <a:r>
                        <a:rPr dirty="0" sz="500" spc="5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500" spc="6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DCDCAA"/>
                          </a:solidFill>
                          <a:latin typeface="IBM 3270"/>
                          <a:cs typeface="IBM 3270"/>
                        </a:rPr>
                        <a:t>floodFillManhattanDistances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maze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500" spc="6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goal_cells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1F282D">
                        <a:alpha val="92156"/>
                      </a:srgbClr>
                    </a:solidFill>
                  </a:tcPr>
                </a:tc>
              </a:tr>
              <a:tr h="89535">
                <a:tc gridSpan="4">
                  <a:txBody>
                    <a:bodyPr/>
                    <a:lstStyle/>
                    <a:p>
                      <a:pPr marL="421640">
                        <a:lnSpc>
                          <a:spcPts val="530"/>
                        </a:lnSpc>
                        <a:spcBef>
                          <a:spcPts val="80"/>
                        </a:spcBef>
                      </a:pP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moved</a:t>
                      </a:r>
                      <a:r>
                        <a:rPr dirty="0" sz="500" spc="15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=</a:t>
                      </a:r>
                      <a:r>
                        <a:rPr dirty="0" sz="500" spc="30">
                          <a:solidFill>
                            <a:srgbClr val="D3D3D3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DCDCAA"/>
                          </a:solidFill>
                          <a:latin typeface="IBM 3270"/>
                          <a:cs typeface="IBM 3270"/>
                        </a:rPr>
                        <a:t>moveTowardsSmallestDistance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(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maze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500" spc="3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mouse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500" spc="2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distances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500" spc="3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visited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,</a:t>
                      </a:r>
                      <a:r>
                        <a:rPr dirty="0" sz="500" spc="3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 </a:t>
                      </a:r>
                      <a:r>
                        <a:rPr dirty="0" sz="500" spc="-10">
                          <a:solidFill>
                            <a:srgbClr val="9CDCFD"/>
                          </a:solidFill>
                          <a:latin typeface="IBM 3270"/>
                          <a:cs typeface="IBM 3270"/>
                        </a:rPr>
                        <a:t>goal_cells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IBM 3270"/>
                          <a:cs typeface="IBM 3270"/>
                        </a:rPr>
                        <a:t>)</a:t>
                      </a:r>
                      <a:endParaRPr sz="500">
                        <a:latin typeface="IBM 3270"/>
                        <a:cs typeface="IBM 3270"/>
                      </a:endParaRPr>
                    </a:p>
                  </a:txBody>
                  <a:tcPr marL="0" marR="0" marB="0" marT="1016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7" name="object 117" descr=""/>
          <p:cNvSpPr txBox="1"/>
          <p:nvPr/>
        </p:nvSpPr>
        <p:spPr>
          <a:xfrm>
            <a:off x="7906511" y="2808351"/>
            <a:ext cx="7461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end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7906511" y="2913507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sleep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7906511" y="3017139"/>
            <a:ext cx="22472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log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CE9178"/>
                </a:solidFill>
                <a:latin typeface="IBM 3270"/>
                <a:cs typeface="IBM 3270"/>
              </a:rPr>
              <a:t>"Maze</a:t>
            </a:r>
            <a:r>
              <a:rPr dirty="0" sz="500" spc="-10">
                <a:solidFill>
                  <a:srgbClr val="CE917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E9178"/>
                </a:solidFill>
                <a:latin typeface="IBM 3270"/>
                <a:cs typeface="IBM 3270"/>
              </a:rPr>
              <a:t>solved in</a:t>
            </a:r>
            <a:r>
              <a:rPr dirty="0" sz="500" spc="5">
                <a:solidFill>
                  <a:srgbClr val="CE917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{:.2f}</a:t>
            </a:r>
            <a:r>
              <a:rPr dirty="0" sz="500" spc="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CE9178"/>
                </a:solidFill>
                <a:latin typeface="IBM 3270"/>
                <a:cs typeface="IBM 3270"/>
              </a:rPr>
              <a:t>seconds"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format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end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begin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7906511" y="3212210"/>
            <a:ext cx="10261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575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4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7906511" y="3317366"/>
            <a:ext cx="12001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7906511" y="3420998"/>
            <a:ext cx="12700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7906511" y="3616071"/>
            <a:ext cx="16192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Update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walls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based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on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sensor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information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7906511" y="3721227"/>
            <a:ext cx="8159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wallFront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7906511" y="3824859"/>
            <a:ext cx="14452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14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7906511" y="3928490"/>
            <a:ext cx="7810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wallLeft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7906511" y="4033646"/>
            <a:ext cx="1828164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14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.turnLeft())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7906511" y="4137278"/>
            <a:ext cx="8159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wallRight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7906511" y="4240910"/>
            <a:ext cx="1863089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14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.turnRight())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7906511" y="4437507"/>
            <a:ext cx="92138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u="sng" sz="500" spc="265">
                <a:solidFill>
                  <a:srgbClr val="C585C0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500">
                <a:solidFill>
                  <a:srgbClr val="9CDCFD"/>
                </a:solidFill>
                <a:latin typeface="IBM 3270"/>
                <a:cs typeface="IBM 3270"/>
              </a:rPr>
              <a:t>name</a:t>
            </a:r>
            <a:r>
              <a:rPr dirty="0" u="sng" sz="500" spc="495">
                <a:solidFill>
                  <a:srgbClr val="9CDCFD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500" spc="-2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u="none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u="none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u="none" sz="500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sng" sz="500" spc="260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500">
                <a:solidFill>
                  <a:srgbClr val="CE9178"/>
                </a:solidFill>
                <a:latin typeface="IBM 3270"/>
                <a:cs typeface="IBM 3270"/>
              </a:rPr>
              <a:t>main</a:t>
            </a:r>
            <a:r>
              <a:rPr dirty="0" u="sng" sz="500" spc="270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500" spc="-25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none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7906511" y="4541139"/>
            <a:ext cx="3619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2044" y="269494"/>
            <a:ext cx="989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Simulation: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043939"/>
            <a:ext cx="9915144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876" y="246075"/>
            <a:ext cx="36302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800" spc="-254">
                <a:uFill>
                  <a:solidFill>
                    <a:srgbClr val="FFFFFF"/>
                  </a:solidFill>
                </a:uFill>
              </a:rPr>
              <a:t>Flood</a:t>
            </a:r>
            <a:r>
              <a:rPr dirty="0" u="sng" sz="2800" spc="-229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800" spc="-160">
                <a:uFill>
                  <a:solidFill>
                    <a:srgbClr val="FFFFFF"/>
                  </a:solidFill>
                </a:uFill>
              </a:rPr>
              <a:t>Fill</a:t>
            </a:r>
            <a:r>
              <a:rPr dirty="0" u="sng" sz="2800" spc="-229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800" spc="-200">
                <a:uFill>
                  <a:solidFill>
                    <a:srgbClr val="FFFFFF"/>
                  </a:solidFill>
                </a:uFill>
              </a:rPr>
              <a:t>(With</a:t>
            </a:r>
            <a:r>
              <a:rPr dirty="0" u="sng" sz="2800" spc="-204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800" spc="-240">
                <a:uFill>
                  <a:solidFill>
                    <a:srgbClr val="FFFFFF"/>
                  </a:solidFill>
                </a:uFill>
              </a:rPr>
              <a:t>return</a:t>
            </a:r>
            <a:r>
              <a:rPr dirty="0" u="sng" sz="2800" spc="-229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800" spc="-185">
                <a:uFill>
                  <a:solidFill>
                    <a:srgbClr val="FFFFFF"/>
                  </a:solidFill>
                </a:uFill>
              </a:rPr>
              <a:t>trip)</a:t>
            </a:r>
            <a:endParaRPr sz="2800"/>
          </a:p>
        </p:txBody>
      </p:sp>
      <p:grpSp>
        <p:nvGrpSpPr>
          <p:cNvPr id="4" name="object 4" descr=""/>
          <p:cNvGrpSpPr/>
          <p:nvPr/>
        </p:nvGrpSpPr>
        <p:grpSpPr>
          <a:xfrm>
            <a:off x="1192911" y="2395727"/>
            <a:ext cx="5989320" cy="3683635"/>
            <a:chOff x="1192911" y="2395727"/>
            <a:chExt cx="5989320" cy="3683635"/>
          </a:xfrm>
        </p:grpSpPr>
        <p:sp>
          <p:nvSpPr>
            <p:cNvPr id="5" name="object 5" descr=""/>
            <p:cNvSpPr/>
            <p:nvPr/>
          </p:nvSpPr>
          <p:spPr>
            <a:xfrm>
              <a:off x="1192911" y="2395727"/>
              <a:ext cx="4069079" cy="3632200"/>
            </a:xfrm>
            <a:custGeom>
              <a:avLst/>
              <a:gdLst/>
              <a:ahLst/>
              <a:cxnLst/>
              <a:rect l="l" t="t" r="r" b="b"/>
              <a:pathLst>
                <a:path w="4069079" h="3632200">
                  <a:moveTo>
                    <a:pt x="525767" y="507492"/>
                  </a:moveTo>
                  <a:lnTo>
                    <a:pt x="525767" y="507492"/>
                  </a:lnTo>
                  <a:lnTo>
                    <a:pt x="0" y="507492"/>
                  </a:lnTo>
                  <a:lnTo>
                    <a:pt x="0" y="583692"/>
                  </a:lnTo>
                  <a:lnTo>
                    <a:pt x="525767" y="583692"/>
                  </a:lnTo>
                  <a:lnTo>
                    <a:pt x="525767" y="507492"/>
                  </a:lnTo>
                  <a:close/>
                </a:path>
                <a:path w="4069079" h="3632200">
                  <a:moveTo>
                    <a:pt x="734555" y="507492"/>
                  </a:moveTo>
                  <a:lnTo>
                    <a:pt x="734555" y="507492"/>
                  </a:lnTo>
                  <a:lnTo>
                    <a:pt x="525780" y="507492"/>
                  </a:lnTo>
                  <a:lnTo>
                    <a:pt x="525780" y="583692"/>
                  </a:lnTo>
                  <a:lnTo>
                    <a:pt x="734555" y="583692"/>
                  </a:lnTo>
                  <a:lnTo>
                    <a:pt x="734555" y="507492"/>
                  </a:lnTo>
                  <a:close/>
                </a:path>
                <a:path w="4069079" h="3632200">
                  <a:moveTo>
                    <a:pt x="1363967" y="3555492"/>
                  </a:moveTo>
                  <a:lnTo>
                    <a:pt x="1363967" y="3555492"/>
                  </a:lnTo>
                  <a:lnTo>
                    <a:pt x="0" y="3555492"/>
                  </a:lnTo>
                  <a:lnTo>
                    <a:pt x="0" y="3631692"/>
                  </a:lnTo>
                  <a:lnTo>
                    <a:pt x="1363967" y="3631692"/>
                  </a:lnTo>
                  <a:lnTo>
                    <a:pt x="1363967" y="3555492"/>
                  </a:lnTo>
                  <a:close/>
                </a:path>
                <a:path w="4069079" h="3632200">
                  <a:moveTo>
                    <a:pt x="1467599" y="507492"/>
                  </a:moveTo>
                  <a:lnTo>
                    <a:pt x="1432560" y="507492"/>
                  </a:lnTo>
                  <a:lnTo>
                    <a:pt x="1048512" y="507492"/>
                  </a:lnTo>
                  <a:lnTo>
                    <a:pt x="769620" y="507492"/>
                  </a:lnTo>
                  <a:lnTo>
                    <a:pt x="734568" y="507492"/>
                  </a:lnTo>
                  <a:lnTo>
                    <a:pt x="734568" y="583692"/>
                  </a:lnTo>
                  <a:lnTo>
                    <a:pt x="769620" y="583692"/>
                  </a:lnTo>
                  <a:lnTo>
                    <a:pt x="1048512" y="583692"/>
                  </a:lnTo>
                  <a:lnTo>
                    <a:pt x="1432560" y="583692"/>
                  </a:lnTo>
                  <a:lnTo>
                    <a:pt x="1467599" y="583692"/>
                  </a:lnTo>
                  <a:lnTo>
                    <a:pt x="1467599" y="507492"/>
                  </a:lnTo>
                  <a:close/>
                </a:path>
                <a:path w="4069079" h="3632200">
                  <a:moveTo>
                    <a:pt x="2583180" y="507492"/>
                  </a:moveTo>
                  <a:lnTo>
                    <a:pt x="2130552" y="507492"/>
                  </a:lnTo>
                  <a:lnTo>
                    <a:pt x="2097024" y="507492"/>
                  </a:lnTo>
                  <a:lnTo>
                    <a:pt x="1956816" y="507492"/>
                  </a:lnTo>
                  <a:lnTo>
                    <a:pt x="1467612" y="507492"/>
                  </a:lnTo>
                  <a:lnTo>
                    <a:pt x="1467612" y="583692"/>
                  </a:lnTo>
                  <a:lnTo>
                    <a:pt x="1956816" y="583692"/>
                  </a:lnTo>
                  <a:lnTo>
                    <a:pt x="2097024" y="583692"/>
                  </a:lnTo>
                  <a:lnTo>
                    <a:pt x="2130552" y="583692"/>
                  </a:lnTo>
                  <a:lnTo>
                    <a:pt x="2583180" y="583692"/>
                  </a:lnTo>
                  <a:lnTo>
                    <a:pt x="2583180" y="507492"/>
                  </a:lnTo>
                  <a:close/>
                </a:path>
                <a:path w="4069079" h="3632200">
                  <a:moveTo>
                    <a:pt x="2900159" y="3555492"/>
                  </a:moveTo>
                  <a:lnTo>
                    <a:pt x="2900159" y="3555492"/>
                  </a:lnTo>
                  <a:lnTo>
                    <a:pt x="1363980" y="3555492"/>
                  </a:lnTo>
                  <a:lnTo>
                    <a:pt x="1363980" y="3631692"/>
                  </a:lnTo>
                  <a:lnTo>
                    <a:pt x="2900159" y="3631692"/>
                  </a:lnTo>
                  <a:lnTo>
                    <a:pt x="2900159" y="3555492"/>
                  </a:lnTo>
                  <a:close/>
                </a:path>
                <a:path w="4069079" h="3632200">
                  <a:moveTo>
                    <a:pt x="3421380" y="3555492"/>
                  </a:moveTo>
                  <a:lnTo>
                    <a:pt x="3421380" y="3555492"/>
                  </a:lnTo>
                  <a:lnTo>
                    <a:pt x="2900172" y="3555492"/>
                  </a:lnTo>
                  <a:lnTo>
                    <a:pt x="2900172" y="3631692"/>
                  </a:lnTo>
                  <a:lnTo>
                    <a:pt x="3421380" y="3631692"/>
                  </a:lnTo>
                  <a:lnTo>
                    <a:pt x="3421380" y="3555492"/>
                  </a:lnTo>
                  <a:close/>
                </a:path>
                <a:path w="4069079" h="3632200">
                  <a:moveTo>
                    <a:pt x="3476244" y="1676400"/>
                  </a:moveTo>
                  <a:lnTo>
                    <a:pt x="3441192" y="1676400"/>
                  </a:lnTo>
                  <a:lnTo>
                    <a:pt x="3406140" y="1676400"/>
                  </a:lnTo>
                  <a:lnTo>
                    <a:pt x="3406140" y="1752600"/>
                  </a:lnTo>
                  <a:lnTo>
                    <a:pt x="3441192" y="1752600"/>
                  </a:lnTo>
                  <a:lnTo>
                    <a:pt x="3476244" y="1752600"/>
                  </a:lnTo>
                  <a:lnTo>
                    <a:pt x="3476244" y="1676400"/>
                  </a:lnTo>
                  <a:close/>
                </a:path>
                <a:path w="4069079" h="3632200">
                  <a:moveTo>
                    <a:pt x="3511283" y="0"/>
                  </a:moveTo>
                  <a:lnTo>
                    <a:pt x="3476244" y="0"/>
                  </a:lnTo>
                  <a:lnTo>
                    <a:pt x="3441192" y="0"/>
                  </a:lnTo>
                  <a:lnTo>
                    <a:pt x="3406140" y="0"/>
                  </a:lnTo>
                  <a:lnTo>
                    <a:pt x="3406140" y="76200"/>
                  </a:lnTo>
                  <a:lnTo>
                    <a:pt x="3441192" y="76200"/>
                  </a:lnTo>
                  <a:lnTo>
                    <a:pt x="3476244" y="76200"/>
                  </a:lnTo>
                  <a:lnTo>
                    <a:pt x="3511283" y="76200"/>
                  </a:lnTo>
                  <a:lnTo>
                    <a:pt x="3511283" y="0"/>
                  </a:lnTo>
                  <a:close/>
                </a:path>
                <a:path w="4069079" h="3632200">
                  <a:moveTo>
                    <a:pt x="3756647" y="0"/>
                  </a:moveTo>
                  <a:lnTo>
                    <a:pt x="3686556" y="0"/>
                  </a:lnTo>
                  <a:lnTo>
                    <a:pt x="3616452" y="0"/>
                  </a:lnTo>
                  <a:lnTo>
                    <a:pt x="3546348" y="0"/>
                  </a:lnTo>
                  <a:lnTo>
                    <a:pt x="3511296" y="0"/>
                  </a:lnTo>
                  <a:lnTo>
                    <a:pt x="3511296" y="76200"/>
                  </a:lnTo>
                  <a:lnTo>
                    <a:pt x="3546348" y="76200"/>
                  </a:lnTo>
                  <a:lnTo>
                    <a:pt x="3616452" y="76200"/>
                  </a:lnTo>
                  <a:lnTo>
                    <a:pt x="3686556" y="76200"/>
                  </a:lnTo>
                  <a:lnTo>
                    <a:pt x="3756647" y="76200"/>
                  </a:lnTo>
                  <a:lnTo>
                    <a:pt x="3756647" y="0"/>
                  </a:lnTo>
                  <a:close/>
                </a:path>
                <a:path w="4069079" h="3632200">
                  <a:moveTo>
                    <a:pt x="4069080" y="0"/>
                  </a:moveTo>
                  <a:lnTo>
                    <a:pt x="3861816" y="0"/>
                  </a:lnTo>
                  <a:lnTo>
                    <a:pt x="3826764" y="0"/>
                  </a:lnTo>
                  <a:lnTo>
                    <a:pt x="3791712" y="0"/>
                  </a:lnTo>
                  <a:lnTo>
                    <a:pt x="3756660" y="0"/>
                  </a:lnTo>
                  <a:lnTo>
                    <a:pt x="3756660" y="76200"/>
                  </a:lnTo>
                  <a:lnTo>
                    <a:pt x="3791712" y="76200"/>
                  </a:lnTo>
                  <a:lnTo>
                    <a:pt x="3826764" y="76200"/>
                  </a:lnTo>
                  <a:lnTo>
                    <a:pt x="3861816" y="76200"/>
                  </a:lnTo>
                  <a:lnTo>
                    <a:pt x="4069080" y="76200"/>
                  </a:lnTo>
                  <a:lnTo>
                    <a:pt x="4069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99051" y="4072127"/>
              <a:ext cx="2583180" cy="1917700"/>
            </a:xfrm>
            <a:custGeom>
              <a:avLst/>
              <a:gdLst/>
              <a:ahLst/>
              <a:cxnLst/>
              <a:rect l="l" t="t" r="r" b="b"/>
              <a:pathLst>
                <a:path w="2583179" h="1917700">
                  <a:moveTo>
                    <a:pt x="105143" y="1840992"/>
                  </a:moveTo>
                  <a:lnTo>
                    <a:pt x="0" y="1840992"/>
                  </a:lnTo>
                  <a:lnTo>
                    <a:pt x="0" y="1917192"/>
                  </a:lnTo>
                  <a:lnTo>
                    <a:pt x="105143" y="1917192"/>
                  </a:lnTo>
                  <a:lnTo>
                    <a:pt x="105143" y="1840992"/>
                  </a:lnTo>
                  <a:close/>
                </a:path>
                <a:path w="2583179" h="1917700">
                  <a:moveTo>
                    <a:pt x="105143" y="787908"/>
                  </a:moveTo>
                  <a:lnTo>
                    <a:pt x="70104" y="787908"/>
                  </a:lnTo>
                  <a:lnTo>
                    <a:pt x="35052" y="787908"/>
                  </a:lnTo>
                  <a:lnTo>
                    <a:pt x="0" y="787908"/>
                  </a:lnTo>
                  <a:lnTo>
                    <a:pt x="0" y="864108"/>
                  </a:lnTo>
                  <a:lnTo>
                    <a:pt x="35052" y="864108"/>
                  </a:lnTo>
                  <a:lnTo>
                    <a:pt x="70104" y="864108"/>
                  </a:lnTo>
                  <a:lnTo>
                    <a:pt x="105143" y="864108"/>
                  </a:lnTo>
                  <a:lnTo>
                    <a:pt x="105143" y="787908"/>
                  </a:lnTo>
                  <a:close/>
                </a:path>
                <a:path w="2583179" h="1917700">
                  <a:moveTo>
                    <a:pt x="105143" y="178308"/>
                  </a:moveTo>
                  <a:lnTo>
                    <a:pt x="70104" y="178308"/>
                  </a:lnTo>
                  <a:lnTo>
                    <a:pt x="35052" y="178308"/>
                  </a:lnTo>
                  <a:lnTo>
                    <a:pt x="0" y="178308"/>
                  </a:lnTo>
                  <a:lnTo>
                    <a:pt x="0" y="254508"/>
                  </a:lnTo>
                  <a:lnTo>
                    <a:pt x="35052" y="254508"/>
                  </a:lnTo>
                  <a:lnTo>
                    <a:pt x="70104" y="254508"/>
                  </a:lnTo>
                  <a:lnTo>
                    <a:pt x="105143" y="254508"/>
                  </a:lnTo>
                  <a:lnTo>
                    <a:pt x="105143" y="178308"/>
                  </a:lnTo>
                  <a:close/>
                </a:path>
                <a:path w="2583179" h="1917700">
                  <a:moveTo>
                    <a:pt x="105143" y="88392"/>
                  </a:moveTo>
                  <a:lnTo>
                    <a:pt x="70104" y="88392"/>
                  </a:lnTo>
                  <a:lnTo>
                    <a:pt x="35052" y="88392"/>
                  </a:lnTo>
                  <a:lnTo>
                    <a:pt x="0" y="88392"/>
                  </a:lnTo>
                  <a:lnTo>
                    <a:pt x="0" y="164592"/>
                  </a:lnTo>
                  <a:lnTo>
                    <a:pt x="35052" y="164592"/>
                  </a:lnTo>
                  <a:lnTo>
                    <a:pt x="70104" y="164592"/>
                  </a:lnTo>
                  <a:lnTo>
                    <a:pt x="105143" y="164592"/>
                  </a:lnTo>
                  <a:lnTo>
                    <a:pt x="105143" y="88392"/>
                  </a:lnTo>
                  <a:close/>
                </a:path>
                <a:path w="2583179" h="1917700">
                  <a:moveTo>
                    <a:pt x="105143" y="0"/>
                  </a:moveTo>
                  <a:lnTo>
                    <a:pt x="70104" y="0"/>
                  </a:lnTo>
                  <a:lnTo>
                    <a:pt x="35052" y="0"/>
                  </a:lnTo>
                  <a:lnTo>
                    <a:pt x="35052" y="76200"/>
                  </a:lnTo>
                  <a:lnTo>
                    <a:pt x="70104" y="76200"/>
                  </a:lnTo>
                  <a:lnTo>
                    <a:pt x="105143" y="76200"/>
                  </a:lnTo>
                  <a:lnTo>
                    <a:pt x="105143" y="0"/>
                  </a:lnTo>
                  <a:close/>
                </a:path>
                <a:path w="2583179" h="1917700">
                  <a:moveTo>
                    <a:pt x="140208" y="1840992"/>
                  </a:moveTo>
                  <a:lnTo>
                    <a:pt x="105156" y="1840992"/>
                  </a:lnTo>
                  <a:lnTo>
                    <a:pt x="105156" y="1917192"/>
                  </a:lnTo>
                  <a:lnTo>
                    <a:pt x="140208" y="1917192"/>
                  </a:lnTo>
                  <a:lnTo>
                    <a:pt x="140208" y="1840992"/>
                  </a:lnTo>
                  <a:close/>
                </a:path>
                <a:path w="2583179" h="1917700">
                  <a:moveTo>
                    <a:pt x="315455" y="787908"/>
                  </a:moveTo>
                  <a:lnTo>
                    <a:pt x="315455" y="787908"/>
                  </a:lnTo>
                  <a:lnTo>
                    <a:pt x="105156" y="787908"/>
                  </a:lnTo>
                  <a:lnTo>
                    <a:pt x="105156" y="864108"/>
                  </a:lnTo>
                  <a:lnTo>
                    <a:pt x="315455" y="864108"/>
                  </a:lnTo>
                  <a:lnTo>
                    <a:pt x="315455" y="787908"/>
                  </a:lnTo>
                  <a:close/>
                </a:path>
                <a:path w="2583179" h="1917700">
                  <a:moveTo>
                    <a:pt x="315455" y="178308"/>
                  </a:moveTo>
                  <a:lnTo>
                    <a:pt x="315455" y="178308"/>
                  </a:lnTo>
                  <a:lnTo>
                    <a:pt x="105156" y="178308"/>
                  </a:lnTo>
                  <a:lnTo>
                    <a:pt x="105156" y="254508"/>
                  </a:lnTo>
                  <a:lnTo>
                    <a:pt x="315455" y="254508"/>
                  </a:lnTo>
                  <a:lnTo>
                    <a:pt x="315455" y="178308"/>
                  </a:lnTo>
                  <a:close/>
                </a:path>
                <a:path w="2583179" h="1917700">
                  <a:moveTo>
                    <a:pt x="315455" y="88392"/>
                  </a:moveTo>
                  <a:lnTo>
                    <a:pt x="315455" y="88392"/>
                  </a:lnTo>
                  <a:lnTo>
                    <a:pt x="105156" y="88392"/>
                  </a:lnTo>
                  <a:lnTo>
                    <a:pt x="105156" y="164592"/>
                  </a:lnTo>
                  <a:lnTo>
                    <a:pt x="315455" y="164592"/>
                  </a:lnTo>
                  <a:lnTo>
                    <a:pt x="315455" y="88392"/>
                  </a:lnTo>
                  <a:close/>
                </a:path>
                <a:path w="2583179" h="1917700">
                  <a:moveTo>
                    <a:pt x="315455" y="0"/>
                  </a:moveTo>
                  <a:lnTo>
                    <a:pt x="315455" y="0"/>
                  </a:lnTo>
                  <a:lnTo>
                    <a:pt x="105156" y="0"/>
                  </a:lnTo>
                  <a:lnTo>
                    <a:pt x="105156" y="76200"/>
                  </a:lnTo>
                  <a:lnTo>
                    <a:pt x="315455" y="76200"/>
                  </a:lnTo>
                  <a:lnTo>
                    <a:pt x="315455" y="0"/>
                  </a:lnTo>
                  <a:close/>
                </a:path>
                <a:path w="2583179" h="1917700">
                  <a:moveTo>
                    <a:pt x="560819" y="787908"/>
                  </a:moveTo>
                  <a:lnTo>
                    <a:pt x="560819" y="787908"/>
                  </a:lnTo>
                  <a:lnTo>
                    <a:pt x="315468" y="787908"/>
                  </a:lnTo>
                  <a:lnTo>
                    <a:pt x="315468" y="864108"/>
                  </a:lnTo>
                  <a:lnTo>
                    <a:pt x="560819" y="864108"/>
                  </a:lnTo>
                  <a:lnTo>
                    <a:pt x="560819" y="787908"/>
                  </a:lnTo>
                  <a:close/>
                </a:path>
                <a:path w="2583179" h="1917700">
                  <a:moveTo>
                    <a:pt x="734555" y="787908"/>
                  </a:moveTo>
                  <a:lnTo>
                    <a:pt x="699516" y="787908"/>
                  </a:lnTo>
                  <a:lnTo>
                    <a:pt x="664464" y="787908"/>
                  </a:lnTo>
                  <a:lnTo>
                    <a:pt x="629412" y="787908"/>
                  </a:lnTo>
                  <a:lnTo>
                    <a:pt x="560832" y="787908"/>
                  </a:lnTo>
                  <a:lnTo>
                    <a:pt x="560832" y="864108"/>
                  </a:lnTo>
                  <a:lnTo>
                    <a:pt x="629412" y="864108"/>
                  </a:lnTo>
                  <a:lnTo>
                    <a:pt x="664464" y="864108"/>
                  </a:lnTo>
                  <a:lnTo>
                    <a:pt x="699516" y="864108"/>
                  </a:lnTo>
                  <a:lnTo>
                    <a:pt x="734555" y="864108"/>
                  </a:lnTo>
                  <a:lnTo>
                    <a:pt x="734555" y="787908"/>
                  </a:lnTo>
                  <a:close/>
                </a:path>
                <a:path w="2583179" h="1917700">
                  <a:moveTo>
                    <a:pt x="1013460" y="0"/>
                  </a:moveTo>
                  <a:lnTo>
                    <a:pt x="350520" y="0"/>
                  </a:lnTo>
                  <a:lnTo>
                    <a:pt x="315468" y="0"/>
                  </a:lnTo>
                  <a:lnTo>
                    <a:pt x="315468" y="76200"/>
                  </a:lnTo>
                  <a:lnTo>
                    <a:pt x="350520" y="76200"/>
                  </a:lnTo>
                  <a:lnTo>
                    <a:pt x="1013460" y="76200"/>
                  </a:lnTo>
                  <a:lnTo>
                    <a:pt x="1013460" y="0"/>
                  </a:lnTo>
                  <a:close/>
                </a:path>
                <a:path w="2583179" h="1917700">
                  <a:moveTo>
                    <a:pt x="1082040" y="178308"/>
                  </a:moveTo>
                  <a:lnTo>
                    <a:pt x="1082040" y="178308"/>
                  </a:lnTo>
                  <a:lnTo>
                    <a:pt x="315468" y="178308"/>
                  </a:lnTo>
                  <a:lnTo>
                    <a:pt x="315468" y="254508"/>
                  </a:lnTo>
                  <a:lnTo>
                    <a:pt x="1082040" y="254508"/>
                  </a:lnTo>
                  <a:lnTo>
                    <a:pt x="1082040" y="178308"/>
                  </a:lnTo>
                  <a:close/>
                </a:path>
                <a:path w="2583179" h="1917700">
                  <a:moveTo>
                    <a:pt x="1780019" y="88392"/>
                  </a:moveTo>
                  <a:lnTo>
                    <a:pt x="1780019" y="88392"/>
                  </a:lnTo>
                  <a:lnTo>
                    <a:pt x="315468" y="88392"/>
                  </a:lnTo>
                  <a:lnTo>
                    <a:pt x="315468" y="164592"/>
                  </a:lnTo>
                  <a:lnTo>
                    <a:pt x="1780019" y="164592"/>
                  </a:lnTo>
                  <a:lnTo>
                    <a:pt x="1780019" y="88392"/>
                  </a:lnTo>
                  <a:close/>
                </a:path>
                <a:path w="2583179" h="1917700">
                  <a:moveTo>
                    <a:pt x="2583180" y="787908"/>
                  </a:moveTo>
                  <a:lnTo>
                    <a:pt x="2583180" y="787908"/>
                  </a:lnTo>
                  <a:lnTo>
                    <a:pt x="734568" y="787908"/>
                  </a:lnTo>
                  <a:lnTo>
                    <a:pt x="734568" y="864108"/>
                  </a:lnTo>
                  <a:lnTo>
                    <a:pt x="2583180" y="864108"/>
                  </a:lnTo>
                  <a:lnTo>
                    <a:pt x="2583180" y="787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99051" y="5913119"/>
              <a:ext cx="384175" cy="166370"/>
            </a:xfrm>
            <a:custGeom>
              <a:avLst/>
              <a:gdLst/>
              <a:ahLst/>
              <a:cxnLst/>
              <a:rect l="l" t="t" r="r" b="b"/>
              <a:pathLst>
                <a:path w="384175" h="166370">
                  <a:moveTo>
                    <a:pt x="35052" y="89916"/>
                  </a:moveTo>
                  <a:lnTo>
                    <a:pt x="0" y="89916"/>
                  </a:lnTo>
                  <a:lnTo>
                    <a:pt x="0" y="166116"/>
                  </a:lnTo>
                  <a:lnTo>
                    <a:pt x="35052" y="166116"/>
                  </a:lnTo>
                  <a:lnTo>
                    <a:pt x="35052" y="89916"/>
                  </a:lnTo>
                  <a:close/>
                </a:path>
                <a:path w="384175" h="166370">
                  <a:moveTo>
                    <a:pt x="384048" y="0"/>
                  </a:moveTo>
                  <a:lnTo>
                    <a:pt x="280416" y="0"/>
                  </a:lnTo>
                  <a:lnTo>
                    <a:pt x="140208" y="0"/>
                  </a:lnTo>
                  <a:lnTo>
                    <a:pt x="105156" y="0"/>
                  </a:lnTo>
                  <a:lnTo>
                    <a:pt x="105156" y="76200"/>
                  </a:lnTo>
                  <a:lnTo>
                    <a:pt x="140208" y="76200"/>
                  </a:lnTo>
                  <a:lnTo>
                    <a:pt x="280416" y="76200"/>
                  </a:lnTo>
                  <a:lnTo>
                    <a:pt x="384048" y="76200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92911" y="998219"/>
            <a:ext cx="3619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92911" y="1088136"/>
            <a:ext cx="3968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92911" y="1176527"/>
            <a:ext cx="109664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92911" y="1264919"/>
            <a:ext cx="74739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92911" y="1354836"/>
            <a:ext cx="81788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92911" y="1519427"/>
            <a:ext cx="10261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from</a:t>
            </a:r>
            <a:r>
              <a:rPr dirty="0" sz="5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collections</a:t>
            </a:r>
            <a:r>
              <a:rPr dirty="0" sz="500" spc="-35">
                <a:solidFill>
                  <a:srgbClr val="4EC8A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import</a:t>
            </a:r>
            <a:r>
              <a:rPr dirty="0" sz="5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deque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92911" y="1684020"/>
            <a:ext cx="15716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0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7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floodFillManhattanDistances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7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92911" y="1773935"/>
            <a:ext cx="95631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width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92911" y="1862327"/>
            <a:ext cx="10261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height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92911" y="1950720"/>
            <a:ext cx="1932939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[[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*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height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_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range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)]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92911" y="2040635"/>
            <a:ext cx="3281679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deque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([(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],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])</a:t>
            </a:r>
            <a:r>
              <a:rPr dirty="0" sz="500" spc="25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Using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deque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for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efficient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pop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92911" y="2116835"/>
            <a:ext cx="502284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from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front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92911" y="2205227"/>
            <a:ext cx="7810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92911" y="2293620"/>
            <a:ext cx="137541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035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</a:t>
            </a:r>
            <a:r>
              <a:rPr dirty="0" sz="500" spc="6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6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92911" y="2459735"/>
            <a:ext cx="57213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92911" y="2548127"/>
            <a:ext cx="24923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0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popleft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26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pop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from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front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deque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92911" y="2636520"/>
            <a:ext cx="12350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0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92911" y="2726435"/>
            <a:ext cx="16541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03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.getWall((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92911" y="2814827"/>
            <a:ext cx="19685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0705">
              <a:lnSpc>
                <a:spcPts val="575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x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!=0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x!=15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y!=0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y!=15: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754123" y="2886582"/>
            <a:ext cx="48260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00" spc="-5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962911" y="2886582"/>
            <a:ext cx="1828164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API.log(f'continued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 at</a:t>
            </a:r>
            <a:r>
              <a:rPr dirty="0" sz="5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{x},{y}</a:t>
            </a:r>
            <a:r>
              <a:rPr dirty="0" sz="500" spc="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in</a:t>
            </a:r>
            <a:r>
              <a:rPr dirty="0" sz="500" spc="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drin</a:t>
            </a:r>
            <a:r>
              <a:rPr dirty="0" sz="5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{direction}')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92911" y="2993135"/>
            <a:ext cx="8509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575"/>
              </a:lnSpc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continue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92911" y="3081527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575"/>
              </a:lnSpc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else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92911" y="3169920"/>
            <a:ext cx="21437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070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),</a:t>
            </a:r>
            <a:r>
              <a:rPr dirty="0" sz="5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92911" y="3259835"/>
            <a:ext cx="25628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0705">
              <a:lnSpc>
                <a:spcPts val="575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4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API.setText(nx,ny,f'{maze.getWall((x,</a:t>
            </a:r>
            <a:r>
              <a:rPr dirty="0" sz="500" spc="6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y),</a:t>
            </a:r>
            <a:r>
              <a:rPr dirty="0" sz="500" spc="6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direction)}')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92911" y="3348228"/>
            <a:ext cx="25628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070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.contains((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and</a:t>
            </a:r>
            <a:r>
              <a:rPr dirty="0" sz="500" spc="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92911" y="3436620"/>
            <a:ext cx="16891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99770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+</a:t>
            </a:r>
            <a:r>
              <a:rPr dirty="0" sz="5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192911" y="3526535"/>
            <a:ext cx="22123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99770">
              <a:lnSpc>
                <a:spcPts val="575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API.setText(nx,ny,f'{distances[nx][ny]}')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92911" y="3614928"/>
            <a:ext cx="19685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99770">
              <a:lnSpc>
                <a:spcPts val="575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time.sleep(0.01*distances[nx][ny])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92911" y="3703320"/>
            <a:ext cx="21437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9977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([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92911" y="3869435"/>
            <a:ext cx="7112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192911" y="4110228"/>
            <a:ext cx="14789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92911" y="4198620"/>
            <a:ext cx="6407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192911" y="4288535"/>
            <a:ext cx="12700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192911" y="4376928"/>
            <a:ext cx="502284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0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+=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192911" y="4465320"/>
            <a:ext cx="13055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EAST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192911" y="4555235"/>
            <a:ext cx="502284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0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+=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92911" y="4643628"/>
            <a:ext cx="134048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192911" y="4732020"/>
            <a:ext cx="502284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0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 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92911" y="4821935"/>
            <a:ext cx="13055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WEST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192911" y="4910328"/>
            <a:ext cx="502284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0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 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192911" y="4998720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192911" y="5164835"/>
            <a:ext cx="228219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moveTowardsSmallestDistance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192911" y="5253228"/>
            <a:ext cx="14789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192911" y="5341620"/>
            <a:ext cx="15494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4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4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192911" y="5431535"/>
            <a:ext cx="10947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8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min_distance</a:t>
            </a:r>
            <a:r>
              <a:rPr dirty="0" sz="500" spc="-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float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CE9178"/>
                </a:solidFill>
                <a:latin typeface="IBM 3270"/>
                <a:cs typeface="IBM 3270"/>
              </a:rPr>
              <a:t>'inf'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192911" y="5519928"/>
            <a:ext cx="8864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next_direction</a:t>
            </a:r>
            <a:r>
              <a:rPr dirty="0" sz="500" spc="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192911" y="5608320"/>
            <a:ext cx="8509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next_position</a:t>
            </a:r>
            <a:r>
              <a:rPr dirty="0" sz="500" spc="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4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192911" y="5774435"/>
            <a:ext cx="10947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8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192911" y="5862828"/>
            <a:ext cx="228219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035">
              <a:lnSpc>
                <a:spcPts val="58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192911" y="6027420"/>
            <a:ext cx="22123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0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500" spc="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in</a:t>
            </a:r>
            <a:r>
              <a:rPr dirty="0" sz="500" spc="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and</a:t>
            </a:r>
            <a:r>
              <a:rPr dirty="0" sz="500" spc="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5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192911" y="6104763"/>
            <a:ext cx="23171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525" rIns="0" bIns="0" rtlCol="0" vert="horz">
            <a:spAutoFit/>
          </a:bodyPr>
          <a:lstStyle/>
          <a:p>
            <a:pPr marL="420370">
              <a:lnSpc>
                <a:spcPts val="520"/>
              </a:lnSpc>
              <a:spcBef>
                <a:spcPts val="7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5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</a:t>
            </a:r>
            <a:r>
              <a:rPr dirty="0" sz="500" spc="6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500" spc="6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min_distance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192911" y="6192773"/>
            <a:ext cx="23171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0160" rIns="0" bIns="0" rtlCol="0" vert="horz">
            <a:spAutoFit/>
          </a:bodyPr>
          <a:lstStyle/>
          <a:p>
            <a:pPr marL="560705">
              <a:lnSpc>
                <a:spcPts val="515"/>
              </a:lnSpc>
              <a:spcBef>
                <a:spcPts val="80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min_distance</a:t>
            </a:r>
            <a:r>
              <a:rPr dirty="0" sz="5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192911" y="6282309"/>
            <a:ext cx="1478915" cy="7556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8890" rIns="0" bIns="0" rtlCol="0" vert="horz">
            <a:spAutoFit/>
          </a:bodyPr>
          <a:lstStyle/>
          <a:p>
            <a:pPr marL="560705">
              <a:lnSpc>
                <a:spcPts val="525"/>
              </a:lnSpc>
              <a:spcBef>
                <a:spcPts val="70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next_direction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192911" y="6371463"/>
            <a:ext cx="1410335" cy="7302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525" rIns="0" bIns="0" rtlCol="0" vert="horz">
            <a:spAutoFit/>
          </a:bodyPr>
          <a:lstStyle/>
          <a:p>
            <a:pPr marL="560705">
              <a:lnSpc>
                <a:spcPts val="495"/>
              </a:lnSpc>
              <a:spcBef>
                <a:spcPts val="7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next_position</a:t>
            </a:r>
            <a:r>
              <a:rPr dirty="0" sz="500" spc="-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192911" y="6637019"/>
            <a:ext cx="7461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58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192911" y="6726935"/>
            <a:ext cx="175768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035">
              <a:lnSpc>
                <a:spcPts val="58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500" spc="-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5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599051" y="998219"/>
            <a:ext cx="217678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5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.turnLeft()</a:t>
            </a:r>
            <a:r>
              <a:rPr dirty="0" sz="5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5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599051" y="1088136"/>
            <a:ext cx="11303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.turnLeft()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599051" y="1176527"/>
            <a:ext cx="228219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.turnRight()</a:t>
            </a:r>
            <a:r>
              <a:rPr dirty="0" sz="500" spc="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4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next_direction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4599051" y="1264919"/>
            <a:ext cx="11652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.turnRight()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599051" y="1354836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570"/>
              </a:lnSpc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else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599051" y="1443227"/>
            <a:ext cx="12001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.turnAround()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599051" y="1531619"/>
            <a:ext cx="26314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distances</a:t>
            </a:r>
            <a:r>
              <a:rPr dirty="0" sz="500" spc="4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=</a:t>
            </a:r>
            <a:r>
              <a:rPr dirty="0" sz="500" spc="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floodFillManhattanDistances(maze,</a:t>
            </a:r>
            <a:r>
              <a:rPr dirty="0" sz="500" spc="4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goal_cells)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599051" y="1621536"/>
            <a:ext cx="1828164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current_direction</a:t>
            </a:r>
            <a:r>
              <a:rPr dirty="0" sz="500" spc="-3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599051" y="1786127"/>
            <a:ext cx="95631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.moveForward()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4599051" y="1874520"/>
            <a:ext cx="16192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 spc="4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4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599051" y="1964435"/>
            <a:ext cx="284289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.add(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29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3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Update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visited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set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with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new</a:t>
            </a:r>
            <a:r>
              <a:rPr dirty="0" sz="500" spc="-3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position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599051" y="2052827"/>
            <a:ext cx="14452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True</a:t>
            </a:r>
            <a:r>
              <a:rPr dirty="0" sz="500" spc="24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Successfully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moved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4599051" y="2217420"/>
            <a:ext cx="12001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570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-3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getDirection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target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4599051" y="2307335"/>
            <a:ext cx="7112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cy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4727194" y="2379091"/>
            <a:ext cx="55054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target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4599051" y="2560320"/>
            <a:ext cx="53721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tx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&gt; 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cx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4599051" y="2650235"/>
            <a:ext cx="10261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EAST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599051" y="2738627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tx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cx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599051" y="2827020"/>
            <a:ext cx="10261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WEST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599051" y="2916935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&gt;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cy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4599051" y="3005327"/>
            <a:ext cx="10598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4599051" y="3093720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elif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ty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&lt;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cy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4599051" y="3183635"/>
            <a:ext cx="10598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SOUTH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4599051" y="3272028"/>
            <a:ext cx="3270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else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4599051" y="3360420"/>
            <a:ext cx="6756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4599051" y="3450335"/>
            <a:ext cx="7810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575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moveToStart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599051" y="3538728"/>
            <a:ext cx="95631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width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4599051" y="3627120"/>
            <a:ext cx="10261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height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4599051" y="3717035"/>
            <a:ext cx="1932939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[[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*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height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_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range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)]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4599051" y="3805428"/>
            <a:ext cx="273621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deque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([(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)])</a:t>
            </a:r>
            <a:r>
              <a:rPr dirty="0" sz="500" spc="25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Using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deque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for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efficient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pop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from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front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4599051" y="3893820"/>
            <a:ext cx="8159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3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4599051" y="3983735"/>
            <a:ext cx="8864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for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x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in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range(16):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4739894" y="4055745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4950205" y="4055745"/>
            <a:ext cx="67754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for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y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in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range(16):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4739894" y="4144136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5090414" y="4144136"/>
            <a:ext cx="130365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API.setText(x,y,f'{distances[x][y]}')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4739894" y="4234052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5090414" y="4234052"/>
            <a:ext cx="60642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time.sleep(0.005)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4599051" y="4415028"/>
            <a:ext cx="57213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4599051" y="4503420"/>
            <a:ext cx="24923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popleft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26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pop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from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front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deque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4599051" y="4593335"/>
            <a:ext cx="12350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2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4599051" y="4681728"/>
            <a:ext cx="16541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.getWall((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4599051" y="4770120"/>
            <a:ext cx="19685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x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!=0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x!=15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y!=0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and</a:t>
            </a:r>
            <a:r>
              <a:rPr dirty="0" sz="500" spc="-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y!=15: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5160517" y="4843652"/>
            <a:ext cx="482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5369305" y="4843652"/>
            <a:ext cx="182880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API.log(f'continued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 at</a:t>
            </a:r>
            <a:r>
              <a:rPr dirty="0" sz="5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{x},{y}</a:t>
            </a:r>
            <a:r>
              <a:rPr dirty="0" sz="500" spc="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in</a:t>
            </a:r>
            <a:r>
              <a:rPr dirty="0" sz="500" spc="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drin</a:t>
            </a:r>
            <a:r>
              <a:rPr dirty="0" sz="500" spc="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{direction}')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4599051" y="4948428"/>
            <a:ext cx="8509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575"/>
              </a:lnSpc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continue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4599051" y="5036820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575"/>
              </a:lnSpc>
            </a:pP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else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599051" y="5126735"/>
            <a:ext cx="21437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getNeighbor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),</a:t>
            </a:r>
            <a:r>
              <a:rPr dirty="0" sz="500" spc="-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4599051" y="5215128"/>
            <a:ext cx="25628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4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API.setText(nx,ny,f'{maze.getWall((x,</a:t>
            </a:r>
            <a:r>
              <a:rPr dirty="0" sz="500" spc="6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y),</a:t>
            </a:r>
            <a:r>
              <a:rPr dirty="0" sz="500" spc="6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direction)}')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4599051" y="5303520"/>
            <a:ext cx="25628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.contains((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and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559CD5"/>
                </a:solidFill>
                <a:latin typeface="IBM 3270"/>
                <a:cs typeface="IBM 3270"/>
              </a:rPr>
              <a:t>None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4599051" y="5393435"/>
            <a:ext cx="16891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9977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+</a:t>
            </a:r>
            <a:r>
              <a:rPr dirty="0" sz="5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5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4599051" y="5481828"/>
            <a:ext cx="22123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99770">
              <a:lnSpc>
                <a:spcPts val="58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API.setText(nx,ny,f'{distances[nx][ny]}')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4599051" y="5570220"/>
            <a:ext cx="20034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99770">
              <a:lnSpc>
                <a:spcPts val="58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time.sleep(0.005*distances[nx][ny])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4599051" y="5660135"/>
            <a:ext cx="21437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9977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queue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nx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][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ny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]])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4599051" y="5824728"/>
            <a:ext cx="7112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8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return</a:t>
            </a:r>
            <a:r>
              <a:rPr dirty="0" sz="500" spc="-3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1435353" y="5935167"/>
            <a:ext cx="358838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3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.contains(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and</a:t>
            </a:r>
            <a:r>
              <a:rPr dirty="0" sz="500" spc="3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500" spc="4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.getWall(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current_position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and</a:t>
            </a:r>
            <a:r>
              <a:rPr dirty="0" sz="500" spc="2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neighbor</a:t>
            </a:r>
            <a:r>
              <a:rPr dirty="0" sz="500" spc="-114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baseline="33333" sz="75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baseline="33333" sz="750" spc="52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baseline="33333" sz="750" spc="-15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baseline="33333" sz="750" spc="-15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baseline="33333" sz="750">
              <a:latin typeface="IBM 3270"/>
              <a:cs typeface="IBM 3270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4614290" y="6003035"/>
            <a:ext cx="800735" cy="8826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5095">
              <a:lnSpc>
                <a:spcPts val="58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begin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4614290" y="6104763"/>
            <a:ext cx="31400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5095">
              <a:lnSpc>
                <a:spcPts val="4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())</a:t>
            </a:r>
            <a:r>
              <a:rPr dirty="0" sz="500" spc="254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Initialize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maze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dimensions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using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API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4614290" y="6192773"/>
            <a:ext cx="282638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5095">
              <a:lnSpc>
                <a:spcPts val="4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Mouse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Direction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NORTH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3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Initialize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mouse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at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starting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position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4614290" y="6282309"/>
            <a:ext cx="1360170" cy="7556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25095">
              <a:lnSpc>
                <a:spcPts val="48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6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Starting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position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4599051" y="6358128"/>
            <a:ext cx="20383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8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Define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goal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cells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(e.g.,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center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maze)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4599051" y="6446520"/>
            <a:ext cx="22472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8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[(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)]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4599051" y="6536435"/>
            <a:ext cx="11303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58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-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%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-15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4599051" y="6624828"/>
            <a:ext cx="26663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10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4599051" y="6713219"/>
            <a:ext cx="26663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0670">
              <a:lnSpc>
                <a:spcPts val="58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3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30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8005191" y="998219"/>
            <a:ext cx="28067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0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append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((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mazeWidth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-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5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mazeHeight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//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10">
                <a:solidFill>
                  <a:srgbClr val="B5CEA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8005191" y="1164336"/>
            <a:ext cx="25273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3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Calculate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Manhattan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distances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using</a:t>
            </a:r>
            <a:r>
              <a:rPr dirty="0" sz="500" spc="-3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flood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fill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from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3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goal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cells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8005191" y="1252727"/>
            <a:ext cx="21437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5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5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floodFillManhattanDistances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5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8005191" y="1417319"/>
            <a:ext cx="20034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set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26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Set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to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keep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track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of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visited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cells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8005191" y="1507236"/>
            <a:ext cx="20732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add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start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r>
              <a:rPr dirty="0" sz="500" spc="24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Mark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the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starting</a:t>
            </a:r>
            <a:r>
              <a:rPr dirty="0" sz="500" spc="-2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cell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as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visited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8005191" y="1595627"/>
            <a:ext cx="7810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for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i</a:t>
            </a:r>
            <a:r>
              <a:rPr dirty="0" sz="500" spc="-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in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range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3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8005191" y="1684020"/>
            <a:ext cx="1863089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500" spc="-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inCenter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getPosition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8005191" y="1773935"/>
            <a:ext cx="12700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0"/>
              </a:lnSpc>
            </a:pP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8005191" y="1862327"/>
            <a:ext cx="24225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5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6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floodFillManhattanDistances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6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8005191" y="1950720"/>
            <a:ext cx="11303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0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 API.log(distances)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8005191" y="2040635"/>
            <a:ext cx="28067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0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moved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moveTowardsSmallestDistance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8005191" y="2205227"/>
            <a:ext cx="8864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0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1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500" spc="-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moved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8005191" y="2293620"/>
            <a:ext cx="109474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set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8005191" y="2383535"/>
            <a:ext cx="25628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6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6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floodFillManhattanDistances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5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goal_cells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8005191" y="2471927"/>
            <a:ext cx="29464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moved</a:t>
            </a:r>
            <a:r>
              <a:rPr dirty="0" sz="500" spc="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moveTowardsSmallestDistance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8005191" y="2560320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i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&lt; </a:t>
            </a:r>
            <a:r>
              <a:rPr dirty="0" sz="500" spc="-25">
                <a:solidFill>
                  <a:srgbClr val="B5CEA8"/>
                </a:solidFill>
                <a:latin typeface="IBM 3270"/>
                <a:cs typeface="IBM 3270"/>
              </a:rPr>
              <a:t>2</a:t>
            </a:r>
            <a:r>
              <a:rPr dirty="0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8005191" y="2650235"/>
            <a:ext cx="95631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set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8005191" y="2738627"/>
            <a:ext cx="16541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2100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while</a:t>
            </a:r>
            <a:r>
              <a:rPr dirty="0" sz="500" spc="20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getPosition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r>
              <a:rPr dirty="0" sz="5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!=</a:t>
            </a:r>
            <a:r>
              <a:rPr dirty="0" sz="5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0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8005191" y="2827020"/>
            <a:ext cx="141033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-6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8005191" y="2916935"/>
            <a:ext cx="15843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moveToStart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8005191" y="3005327"/>
            <a:ext cx="29464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moved</a:t>
            </a:r>
            <a:r>
              <a:rPr dirty="0" sz="500" spc="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moveTowardsSmallestDistance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8005191" y="3093720"/>
            <a:ext cx="10261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56134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not</a:t>
            </a:r>
            <a:r>
              <a:rPr dirty="0" sz="500" spc="-1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moved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8005191" y="3183635"/>
            <a:ext cx="12350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70040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2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20">
                <a:solidFill>
                  <a:srgbClr val="4EC8AF"/>
                </a:solidFill>
                <a:latin typeface="IBM 3270"/>
                <a:cs typeface="IBM 3270"/>
              </a:rPr>
              <a:t>set</a:t>
            </a:r>
            <a:r>
              <a:rPr dirty="0" sz="500" spc="-2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3" name="object 153" descr=""/>
          <p:cNvSpPr txBox="1"/>
          <p:nvPr/>
        </p:nvSpPr>
        <p:spPr>
          <a:xfrm>
            <a:off x="8005191" y="3272028"/>
            <a:ext cx="17246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70040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 spc="-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moveToStart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8005191" y="3360420"/>
            <a:ext cx="30854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700405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moved</a:t>
            </a:r>
            <a:r>
              <a:rPr dirty="0" sz="500" spc="3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2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moveTowardsSmallestDistance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25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distances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3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visited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5" name="object 155" descr=""/>
          <p:cNvSpPr txBox="1"/>
          <p:nvPr/>
        </p:nvSpPr>
        <p:spPr>
          <a:xfrm>
            <a:off x="8005191" y="3526535"/>
            <a:ext cx="74612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end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8005191" y="3614928"/>
            <a:ext cx="6070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time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sleep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B5CEA8"/>
                </a:solidFill>
                <a:latin typeface="IBM 3270"/>
                <a:cs typeface="IBM 3270"/>
              </a:rPr>
              <a:t>1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8005191" y="3703320"/>
            <a:ext cx="224726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log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CE9178"/>
                </a:solidFill>
                <a:latin typeface="IBM 3270"/>
                <a:cs typeface="IBM 3270"/>
              </a:rPr>
              <a:t>"Maze</a:t>
            </a:r>
            <a:r>
              <a:rPr dirty="0" sz="500" spc="-30">
                <a:solidFill>
                  <a:srgbClr val="CE917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E9178"/>
                </a:solidFill>
                <a:latin typeface="IBM 3270"/>
                <a:cs typeface="IBM 3270"/>
              </a:rPr>
              <a:t>solved</a:t>
            </a:r>
            <a:r>
              <a:rPr dirty="0" sz="500" spc="-15">
                <a:solidFill>
                  <a:srgbClr val="CE917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E9178"/>
                </a:solidFill>
                <a:latin typeface="IBM 3270"/>
                <a:cs typeface="IBM 3270"/>
              </a:rPr>
              <a:t>in</a:t>
            </a:r>
            <a:r>
              <a:rPr dirty="0" sz="500" spc="-15">
                <a:solidFill>
                  <a:srgbClr val="CE917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{:.2f}</a:t>
            </a:r>
            <a:r>
              <a:rPr dirty="0" sz="500" spc="-20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CE9178"/>
                </a:solidFill>
                <a:latin typeface="IBM 3270"/>
                <a:cs typeface="IBM 3270"/>
              </a:rPr>
              <a:t>seconds"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>
                <a:solidFill>
                  <a:srgbClr val="DCDCAA"/>
                </a:solidFill>
                <a:latin typeface="IBM 3270"/>
                <a:cs typeface="IBM 3270"/>
              </a:rPr>
              <a:t>format</a:t>
            </a:r>
            <a:r>
              <a:rPr dirty="0" sz="50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end</a:t>
            </a:r>
            <a:r>
              <a:rPr dirty="0" sz="500" spc="-15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-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begin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8005191" y="3869435"/>
            <a:ext cx="10261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575"/>
              </a:lnSpc>
            </a:pPr>
            <a:r>
              <a:rPr dirty="0" sz="500">
                <a:solidFill>
                  <a:srgbClr val="559CD5"/>
                </a:solidFill>
                <a:latin typeface="IBM 3270"/>
                <a:cs typeface="IBM 3270"/>
              </a:rPr>
              <a:t>def</a:t>
            </a:r>
            <a:r>
              <a:rPr dirty="0" sz="500" spc="35">
                <a:solidFill>
                  <a:srgbClr val="559CD5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updateWalls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4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8005191" y="3957828"/>
            <a:ext cx="12001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1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.getPosition()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8005191" y="4046220"/>
            <a:ext cx="127000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D3D3D3"/>
                </a:solidFill>
                <a:latin typeface="IBM 3270"/>
                <a:cs typeface="IBM 3270"/>
              </a:rPr>
              <a:t>=</a:t>
            </a:r>
            <a:r>
              <a:rPr dirty="0" sz="500" spc="-20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mouse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.getDirection()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8005191" y="4212335"/>
            <a:ext cx="16192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#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Update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walls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based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on</a:t>
            </a:r>
            <a:r>
              <a:rPr dirty="0" sz="500" spc="-20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>
                <a:solidFill>
                  <a:srgbClr val="7BA668"/>
                </a:solidFill>
                <a:latin typeface="IBM 3270"/>
                <a:cs typeface="IBM 3270"/>
              </a:rPr>
              <a:t>sensor</a:t>
            </a:r>
            <a:r>
              <a:rPr dirty="0" sz="500" spc="-15">
                <a:solidFill>
                  <a:srgbClr val="7BA668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7BA668"/>
                </a:solidFill>
                <a:latin typeface="IBM 3270"/>
                <a:cs typeface="IBM 3270"/>
              </a:rPr>
              <a:t>information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8005191" y="4300728"/>
            <a:ext cx="8159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wallFront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8005191" y="4389120"/>
            <a:ext cx="144526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8005191" y="4479035"/>
            <a:ext cx="7810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wallLeft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5" name="object 165" descr=""/>
          <p:cNvSpPr txBox="1"/>
          <p:nvPr/>
        </p:nvSpPr>
        <p:spPr>
          <a:xfrm>
            <a:off x="8005191" y="4567428"/>
            <a:ext cx="1828164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.turnLeft())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8005191" y="4655820"/>
            <a:ext cx="815975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4EC8AF"/>
                </a:solidFill>
                <a:latin typeface="IBM 3270"/>
                <a:cs typeface="IBM 3270"/>
              </a:rPr>
              <a:t>API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</a:t>
            </a: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wallRight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7" name="object 167" descr=""/>
          <p:cNvSpPr txBox="1"/>
          <p:nvPr/>
        </p:nvSpPr>
        <p:spPr>
          <a:xfrm>
            <a:off x="8005191" y="4745735"/>
            <a:ext cx="1863089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281305">
              <a:lnSpc>
                <a:spcPts val="575"/>
              </a:lnSpc>
            </a:pP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maze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.setWall(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position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,</a:t>
            </a:r>
            <a:r>
              <a:rPr dirty="0" sz="500" spc="110">
                <a:solidFill>
                  <a:srgbClr val="FFFFFF"/>
                </a:solidFill>
                <a:latin typeface="IBM 3270"/>
                <a:cs typeface="IBM 3270"/>
              </a:rPr>
              <a:t> </a:t>
            </a:r>
            <a:r>
              <a:rPr dirty="0" sz="500" spc="-10">
                <a:solidFill>
                  <a:srgbClr val="9CDCFD"/>
                </a:solidFill>
                <a:latin typeface="IBM 3270"/>
                <a:cs typeface="IBM 3270"/>
              </a:rPr>
              <a:t>direction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.turnRight())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8005191" y="4910328"/>
            <a:ext cx="921385" cy="889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575"/>
              </a:lnSpc>
            </a:pPr>
            <a:r>
              <a:rPr dirty="0" sz="500">
                <a:solidFill>
                  <a:srgbClr val="C585C0"/>
                </a:solidFill>
                <a:latin typeface="IBM 3270"/>
                <a:cs typeface="IBM 3270"/>
              </a:rPr>
              <a:t>if</a:t>
            </a:r>
            <a:r>
              <a:rPr dirty="0" sz="500" spc="-15">
                <a:solidFill>
                  <a:srgbClr val="C585C0"/>
                </a:solidFill>
                <a:latin typeface="IBM 3270"/>
                <a:cs typeface="IBM 3270"/>
              </a:rPr>
              <a:t> </a:t>
            </a:r>
            <a:r>
              <a:rPr dirty="0" u="sng" sz="500" spc="265">
                <a:solidFill>
                  <a:srgbClr val="C585C0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500">
                <a:solidFill>
                  <a:srgbClr val="9CDCFD"/>
                </a:solidFill>
                <a:latin typeface="IBM 3270"/>
                <a:cs typeface="IBM 3270"/>
              </a:rPr>
              <a:t>name</a:t>
            </a:r>
            <a:r>
              <a:rPr dirty="0" u="sng" sz="500" spc="495">
                <a:solidFill>
                  <a:srgbClr val="9CDCFD"/>
                </a:solidFill>
                <a:uFill>
                  <a:solidFill>
                    <a:srgbClr val="9BDBFC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500" spc="-220">
                <a:solidFill>
                  <a:srgbClr val="9CDCFD"/>
                </a:solidFill>
                <a:latin typeface="IBM 3270"/>
                <a:cs typeface="IBM 3270"/>
              </a:rPr>
              <a:t> </a:t>
            </a:r>
            <a:r>
              <a:rPr dirty="0" u="none" sz="500">
                <a:solidFill>
                  <a:srgbClr val="D3D3D3"/>
                </a:solidFill>
                <a:latin typeface="IBM 3270"/>
                <a:cs typeface="IBM 3270"/>
              </a:rPr>
              <a:t>==</a:t>
            </a:r>
            <a:r>
              <a:rPr dirty="0" u="none" sz="500" spc="-5">
                <a:solidFill>
                  <a:srgbClr val="D3D3D3"/>
                </a:solidFill>
                <a:latin typeface="IBM 3270"/>
                <a:cs typeface="IBM 3270"/>
              </a:rPr>
              <a:t> </a:t>
            </a:r>
            <a:r>
              <a:rPr dirty="0" u="none" sz="500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sng" sz="500" spc="260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500">
                <a:solidFill>
                  <a:srgbClr val="CE9178"/>
                </a:solidFill>
                <a:latin typeface="IBM 3270"/>
                <a:cs typeface="IBM 3270"/>
              </a:rPr>
              <a:t>main</a:t>
            </a:r>
            <a:r>
              <a:rPr dirty="0" u="sng" sz="500" spc="270">
                <a:solidFill>
                  <a:srgbClr val="CE9178"/>
                </a:solidFill>
                <a:uFill>
                  <a:solidFill>
                    <a:srgbClr val="CD9077"/>
                  </a:solidFill>
                </a:uFill>
                <a:latin typeface="IBM 3270"/>
                <a:cs typeface="IBM 3270"/>
              </a:rPr>
              <a:t> </a:t>
            </a:r>
            <a:r>
              <a:rPr dirty="0" u="none" sz="500" spc="-25">
                <a:solidFill>
                  <a:srgbClr val="CE9178"/>
                </a:solidFill>
                <a:latin typeface="IBM 3270"/>
                <a:cs typeface="IBM 3270"/>
              </a:rPr>
              <a:t>"</a:t>
            </a:r>
            <a:r>
              <a:rPr dirty="0" u="none" sz="500" spc="-25">
                <a:solidFill>
                  <a:srgbClr val="FFFFFF"/>
                </a:solidFill>
                <a:latin typeface="IBM 3270"/>
                <a:cs typeface="IBM 3270"/>
              </a:rPr>
              <a:t>:</a:t>
            </a:r>
            <a:endParaRPr sz="500">
              <a:latin typeface="IBM 3270"/>
              <a:cs typeface="IBM 3270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8005191" y="4998720"/>
            <a:ext cx="36195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575"/>
              </a:lnSpc>
            </a:pPr>
            <a:r>
              <a:rPr dirty="0" sz="500" spc="-10">
                <a:solidFill>
                  <a:srgbClr val="DCDCAA"/>
                </a:solidFill>
                <a:latin typeface="IBM 3270"/>
                <a:cs typeface="IBM 3270"/>
              </a:rPr>
              <a:t>main</a:t>
            </a:r>
            <a:r>
              <a:rPr dirty="0" sz="500" spc="-10">
                <a:solidFill>
                  <a:srgbClr val="FFFFFF"/>
                </a:solidFill>
                <a:latin typeface="IBM 3270"/>
                <a:cs typeface="IBM 3270"/>
              </a:rPr>
              <a:t>()</a:t>
            </a:r>
            <a:endParaRPr sz="500">
              <a:latin typeface="IBM 3270"/>
              <a:cs typeface="IBM 327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02841" y="345694"/>
            <a:ext cx="989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Simulation: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536" y="1181100"/>
            <a:ext cx="9904475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95"/>
              <a:t>Contents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12722" y="1896364"/>
            <a:ext cx="4011295" cy="4077335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780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z="2400" spc="-204">
                <a:solidFill>
                  <a:srgbClr val="FFFFFF"/>
                </a:solidFill>
                <a:latin typeface="Georgia"/>
                <a:cs typeface="Georgia"/>
              </a:rPr>
              <a:t>Exploring</a:t>
            </a:r>
            <a:r>
              <a:rPr dirty="0" sz="24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22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dirty="0" sz="2400" spc="-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Georgia"/>
                <a:cs typeface="Georgia"/>
              </a:rPr>
              <a:t>array</a:t>
            </a:r>
            <a:r>
              <a:rPr dirty="0" sz="24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19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4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175">
                <a:solidFill>
                  <a:srgbClr val="FFFFFF"/>
                </a:solidFill>
                <a:latin typeface="Georgia"/>
                <a:cs typeface="Georgia"/>
              </a:rPr>
              <a:t>algorithms</a:t>
            </a:r>
            <a:endParaRPr sz="2400">
              <a:latin typeface="Georgia"/>
              <a:cs typeface="Georgia"/>
            </a:endParaRPr>
          </a:p>
          <a:p>
            <a:pPr marL="350520" indent="-337820">
              <a:lnSpc>
                <a:spcPct val="100000"/>
              </a:lnSpc>
              <a:spcBef>
                <a:spcPts val="1680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z="2400" spc="-254">
                <a:solidFill>
                  <a:srgbClr val="FFFFFF"/>
                </a:solidFill>
                <a:latin typeface="Georgia"/>
                <a:cs typeface="Georgia"/>
              </a:rPr>
              <a:t>Micromouse</a:t>
            </a:r>
            <a:r>
              <a:rPr dirty="0" sz="2400" spc="-1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254">
                <a:solidFill>
                  <a:srgbClr val="FFFFFF"/>
                </a:solidFill>
                <a:latin typeface="Georgia"/>
                <a:cs typeface="Georgia"/>
              </a:rPr>
              <a:t>Maze</a:t>
            </a:r>
            <a:r>
              <a:rPr dirty="0" sz="2400" spc="-1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Georgia"/>
                <a:cs typeface="Georgia"/>
              </a:rPr>
              <a:t>Simulator</a:t>
            </a:r>
            <a:endParaRPr sz="2400">
              <a:latin typeface="Georgia"/>
              <a:cs typeface="Georgia"/>
            </a:endParaRPr>
          </a:p>
          <a:p>
            <a:pPr marL="350520" indent="-337820">
              <a:lnSpc>
                <a:spcPct val="100000"/>
              </a:lnSpc>
              <a:spcBef>
                <a:spcPts val="1670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z="2400" spc="-140">
                <a:solidFill>
                  <a:srgbClr val="FFFFFF"/>
                </a:solidFill>
                <a:latin typeface="Georgia"/>
                <a:cs typeface="Georgia"/>
              </a:rPr>
              <a:t>Analysing </a:t>
            </a:r>
            <a:r>
              <a:rPr dirty="0" sz="2400" spc="-165">
                <a:solidFill>
                  <a:srgbClr val="FFFFFF"/>
                </a:solidFill>
                <a:latin typeface="Georgia"/>
                <a:cs typeface="Georgia"/>
              </a:rPr>
              <a:t>different</a:t>
            </a:r>
            <a:r>
              <a:rPr dirty="0" sz="24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Georgia"/>
                <a:cs typeface="Georgia"/>
              </a:rPr>
              <a:t>algorithms</a:t>
            </a:r>
            <a:endParaRPr sz="2400">
              <a:latin typeface="Georgia"/>
              <a:cs typeface="Georgia"/>
            </a:endParaRPr>
          </a:p>
          <a:p>
            <a:pPr marL="350520" indent="-337820">
              <a:lnSpc>
                <a:spcPct val="100000"/>
              </a:lnSpc>
              <a:spcBef>
                <a:spcPts val="1680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z="2400" spc="-254">
                <a:solidFill>
                  <a:srgbClr val="FFFFFF"/>
                </a:solidFill>
                <a:latin typeface="Georgia"/>
                <a:cs typeface="Georgia"/>
              </a:rPr>
              <a:t>Programs</a:t>
            </a:r>
            <a:r>
              <a:rPr dirty="0" sz="2400" spc="-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19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4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165">
                <a:solidFill>
                  <a:srgbClr val="FFFFFF"/>
                </a:solidFill>
                <a:latin typeface="Georgia"/>
                <a:cs typeface="Georgia"/>
              </a:rPr>
              <a:t>different</a:t>
            </a:r>
            <a:r>
              <a:rPr dirty="0" sz="24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Georgia"/>
                <a:cs typeface="Georgia"/>
              </a:rPr>
              <a:t>algorithms</a:t>
            </a:r>
            <a:endParaRPr sz="2400">
              <a:latin typeface="Georgia"/>
              <a:cs typeface="Georgia"/>
            </a:endParaRPr>
          </a:p>
          <a:p>
            <a:pPr marL="350520" indent="-337820">
              <a:lnSpc>
                <a:spcPct val="100000"/>
              </a:lnSpc>
              <a:spcBef>
                <a:spcPts val="1680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z="2400" spc="-225">
                <a:solidFill>
                  <a:srgbClr val="FFFFFF"/>
                </a:solidFill>
                <a:latin typeface="Georgia"/>
                <a:cs typeface="Georgia"/>
              </a:rPr>
              <a:t>Comparison</a:t>
            </a:r>
            <a:r>
              <a:rPr dirty="0" sz="2400" spc="-20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295">
                <a:solidFill>
                  <a:srgbClr val="FFFFFF"/>
                </a:solidFill>
                <a:latin typeface="Georgia"/>
                <a:cs typeface="Georgia"/>
              </a:rPr>
              <a:t>(Pros</a:t>
            </a:r>
            <a:r>
              <a:rPr dirty="0" sz="2400" spc="-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440">
                <a:solidFill>
                  <a:srgbClr val="FFFFFF"/>
                </a:solidFill>
                <a:latin typeface="Georgia"/>
                <a:cs typeface="Georgia"/>
              </a:rPr>
              <a:t>&amp;</a:t>
            </a:r>
            <a:r>
              <a:rPr dirty="0" sz="2400" spc="-1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Georgia"/>
                <a:cs typeface="Georgia"/>
              </a:rPr>
              <a:t>Cons)</a:t>
            </a:r>
            <a:endParaRPr sz="2400">
              <a:latin typeface="Georgia"/>
              <a:cs typeface="Georgia"/>
            </a:endParaRPr>
          </a:p>
          <a:p>
            <a:pPr marL="350520" indent="-337820">
              <a:lnSpc>
                <a:spcPct val="100000"/>
              </a:lnSpc>
              <a:spcBef>
                <a:spcPts val="1670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z="2400" spc="-170">
                <a:solidFill>
                  <a:srgbClr val="FFFFFF"/>
                </a:solidFill>
                <a:latin typeface="Georgia"/>
                <a:cs typeface="Georgia"/>
              </a:rPr>
              <a:t>Best</a:t>
            </a:r>
            <a:r>
              <a:rPr dirty="0" sz="24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endParaRPr sz="2400">
              <a:latin typeface="Georgia"/>
              <a:cs typeface="Georgia"/>
            </a:endParaRPr>
          </a:p>
          <a:p>
            <a:pPr marL="350520" indent="-337820">
              <a:lnSpc>
                <a:spcPct val="100000"/>
              </a:lnSpc>
              <a:spcBef>
                <a:spcPts val="1680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z="2400" spc="-60">
                <a:solidFill>
                  <a:srgbClr val="FFFFFF"/>
                </a:solidFill>
                <a:latin typeface="Georgia"/>
                <a:cs typeface="Georgia"/>
              </a:rPr>
              <a:t>Bibliography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592" y="2104643"/>
              <a:ext cx="9360408" cy="475335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0475" cy="685799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965200" cy="6858000"/>
            </a:xfrm>
            <a:custGeom>
              <a:avLst/>
              <a:gdLst/>
              <a:ahLst/>
              <a:cxnLst/>
              <a:rect l="l" t="t" r="r" b="b"/>
              <a:pathLst>
                <a:path w="965200" h="6858000">
                  <a:moveTo>
                    <a:pt x="96469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64691" y="6858000"/>
                  </a:lnTo>
                  <a:lnTo>
                    <a:pt x="964691" y="0"/>
                  </a:lnTo>
                  <a:close/>
                </a:path>
              </a:pathLst>
            </a:custGeom>
            <a:solidFill>
              <a:srgbClr val="1F28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1644" y="0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19" h="6858000">
                  <a:moveTo>
                    <a:pt x="4571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9" y="685800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A9ACE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004316" y="0"/>
            <a:ext cx="10400030" cy="6858000"/>
            <a:chOff x="1004316" y="0"/>
            <a:chExt cx="10400030" cy="6858000"/>
          </a:xfrm>
        </p:grpSpPr>
        <p:sp>
          <p:nvSpPr>
            <p:cNvPr id="9" name="object 9" descr=""/>
            <p:cNvSpPr/>
            <p:nvPr/>
          </p:nvSpPr>
          <p:spPr>
            <a:xfrm>
              <a:off x="1004316" y="0"/>
              <a:ext cx="10372725" cy="6858000"/>
            </a:xfrm>
            <a:custGeom>
              <a:avLst/>
              <a:gdLst/>
              <a:ahLst/>
              <a:cxnLst/>
              <a:rect l="l" t="t" r="r" b="b"/>
              <a:pathLst>
                <a:path w="10372725" h="6858000">
                  <a:moveTo>
                    <a:pt x="10372344" y="856615"/>
                  </a:moveTo>
                  <a:lnTo>
                    <a:pt x="0" y="856615"/>
                  </a:lnTo>
                  <a:lnTo>
                    <a:pt x="0" y="6858000"/>
                  </a:lnTo>
                  <a:lnTo>
                    <a:pt x="10372344" y="6858000"/>
                  </a:lnTo>
                  <a:lnTo>
                    <a:pt x="10372344" y="856615"/>
                  </a:lnTo>
                  <a:close/>
                </a:path>
                <a:path w="10372725" h="6858000">
                  <a:moveTo>
                    <a:pt x="10372344" y="0"/>
                  </a:moveTo>
                  <a:lnTo>
                    <a:pt x="0" y="0"/>
                  </a:lnTo>
                  <a:lnTo>
                    <a:pt x="0" y="818515"/>
                  </a:lnTo>
                  <a:lnTo>
                    <a:pt x="10372344" y="818515"/>
                  </a:lnTo>
                  <a:lnTo>
                    <a:pt x="10372344" y="0"/>
                  </a:lnTo>
                  <a:close/>
                </a:path>
              </a:pathLst>
            </a:custGeom>
            <a:solidFill>
              <a:srgbClr val="1F282D">
                <a:alpha val="9215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376660" y="0"/>
              <a:ext cx="27940" cy="6858000"/>
            </a:xfrm>
            <a:custGeom>
              <a:avLst/>
              <a:gdLst/>
              <a:ahLst/>
              <a:cxnLst/>
              <a:rect l="l" t="t" r="r" b="b"/>
              <a:pathLst>
                <a:path w="27940" h="6858000">
                  <a:moveTo>
                    <a:pt x="27419" y="6616357"/>
                  </a:moveTo>
                  <a:lnTo>
                    <a:pt x="0" y="6616357"/>
                  </a:lnTo>
                  <a:lnTo>
                    <a:pt x="0" y="6858000"/>
                  </a:lnTo>
                  <a:lnTo>
                    <a:pt x="27419" y="6858000"/>
                  </a:lnTo>
                  <a:lnTo>
                    <a:pt x="27419" y="6616357"/>
                  </a:lnTo>
                  <a:close/>
                </a:path>
                <a:path w="27940" h="6858000">
                  <a:moveTo>
                    <a:pt x="27419" y="0"/>
                  </a:moveTo>
                  <a:lnTo>
                    <a:pt x="0" y="0"/>
                  </a:lnTo>
                  <a:lnTo>
                    <a:pt x="0" y="409600"/>
                  </a:lnTo>
                  <a:lnTo>
                    <a:pt x="27419" y="409600"/>
                  </a:lnTo>
                  <a:lnTo>
                    <a:pt x="27419" y="0"/>
                  </a:lnTo>
                  <a:close/>
                </a:path>
              </a:pathLst>
            </a:custGeom>
            <a:solidFill>
              <a:srgbClr val="A9ACE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90876" y="-16053"/>
            <a:ext cx="1624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80"/>
              <a:t>Comparison</a:t>
            </a:r>
            <a:endParaRPr sz="2800"/>
          </a:p>
        </p:txBody>
      </p:sp>
      <p:grpSp>
        <p:nvGrpSpPr>
          <p:cNvPr id="13" name="object 13" descr=""/>
          <p:cNvGrpSpPr/>
          <p:nvPr/>
        </p:nvGrpSpPr>
        <p:grpSpPr>
          <a:xfrm>
            <a:off x="-6350" y="403225"/>
            <a:ext cx="12204700" cy="6219825"/>
            <a:chOff x="-6350" y="403225"/>
            <a:chExt cx="12204700" cy="6219825"/>
          </a:xfrm>
        </p:grpSpPr>
        <p:sp>
          <p:nvSpPr>
            <p:cNvPr id="14" name="object 14" descr=""/>
            <p:cNvSpPr/>
            <p:nvPr/>
          </p:nvSpPr>
          <p:spPr>
            <a:xfrm>
              <a:off x="0" y="409600"/>
              <a:ext cx="12192000" cy="408940"/>
            </a:xfrm>
            <a:custGeom>
              <a:avLst/>
              <a:gdLst/>
              <a:ahLst/>
              <a:cxnLst/>
              <a:rect l="l" t="t" r="r" b="b"/>
              <a:pathLst>
                <a:path w="12192000" h="408940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08914"/>
                  </a:lnTo>
                  <a:lnTo>
                    <a:pt x="1250454" y="408914"/>
                  </a:lnTo>
                  <a:lnTo>
                    <a:pt x="6877558" y="408914"/>
                  </a:lnTo>
                  <a:lnTo>
                    <a:pt x="12192000" y="40891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091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856614"/>
              <a:ext cx="12192000" cy="408940"/>
            </a:xfrm>
            <a:custGeom>
              <a:avLst/>
              <a:gdLst/>
              <a:ahLst/>
              <a:cxnLst/>
              <a:rect l="l" t="t" r="r" b="b"/>
              <a:pathLst>
                <a:path w="12192000" h="408940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08940"/>
                  </a:lnTo>
                  <a:lnTo>
                    <a:pt x="1250454" y="408940"/>
                  </a:lnTo>
                  <a:lnTo>
                    <a:pt x="6877558" y="408940"/>
                  </a:lnTo>
                  <a:lnTo>
                    <a:pt x="12192000" y="40894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EDC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1265567"/>
              <a:ext cx="12192000" cy="643890"/>
            </a:xfrm>
            <a:custGeom>
              <a:avLst/>
              <a:gdLst/>
              <a:ahLst/>
              <a:cxnLst/>
              <a:rect l="l" t="t" r="r" b="b"/>
              <a:pathLst>
                <a:path w="12192000" h="64388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643496"/>
                  </a:lnTo>
                  <a:lnTo>
                    <a:pt x="1250454" y="643496"/>
                  </a:lnTo>
                  <a:lnTo>
                    <a:pt x="6877558" y="643496"/>
                  </a:lnTo>
                  <a:lnTo>
                    <a:pt x="12192000" y="6434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8E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0" y="1909076"/>
              <a:ext cx="12192000" cy="643890"/>
            </a:xfrm>
            <a:custGeom>
              <a:avLst/>
              <a:gdLst/>
              <a:ahLst/>
              <a:cxnLst/>
              <a:rect l="l" t="t" r="r" b="b"/>
              <a:pathLst>
                <a:path w="12192000" h="64388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643496"/>
                  </a:lnTo>
                  <a:lnTo>
                    <a:pt x="1250454" y="643496"/>
                  </a:lnTo>
                  <a:lnTo>
                    <a:pt x="6877558" y="643496"/>
                  </a:lnTo>
                  <a:lnTo>
                    <a:pt x="12192000" y="6434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EDC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2552471"/>
              <a:ext cx="12192000" cy="427990"/>
            </a:xfrm>
            <a:custGeom>
              <a:avLst/>
              <a:gdLst/>
              <a:ahLst/>
              <a:cxnLst/>
              <a:rect l="l" t="t" r="r" b="b"/>
              <a:pathLst>
                <a:path w="12192000" h="42798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27964"/>
                  </a:lnTo>
                  <a:lnTo>
                    <a:pt x="1250454" y="427964"/>
                  </a:lnTo>
                  <a:lnTo>
                    <a:pt x="6877558" y="427964"/>
                  </a:lnTo>
                  <a:lnTo>
                    <a:pt x="12192000" y="4279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8E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0" y="2980461"/>
              <a:ext cx="12192000" cy="427990"/>
            </a:xfrm>
            <a:custGeom>
              <a:avLst/>
              <a:gdLst/>
              <a:ahLst/>
              <a:cxnLst/>
              <a:rect l="l" t="t" r="r" b="b"/>
              <a:pathLst>
                <a:path w="12192000" h="42798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27964"/>
                  </a:lnTo>
                  <a:lnTo>
                    <a:pt x="1250454" y="427964"/>
                  </a:lnTo>
                  <a:lnTo>
                    <a:pt x="6877558" y="427964"/>
                  </a:lnTo>
                  <a:lnTo>
                    <a:pt x="12192000" y="4279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EDC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0" y="3408451"/>
              <a:ext cx="12192000" cy="427990"/>
            </a:xfrm>
            <a:custGeom>
              <a:avLst/>
              <a:gdLst/>
              <a:ahLst/>
              <a:cxnLst/>
              <a:rect l="l" t="t" r="r" b="b"/>
              <a:pathLst>
                <a:path w="12192000" h="42798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27964"/>
                  </a:lnTo>
                  <a:lnTo>
                    <a:pt x="1250454" y="427964"/>
                  </a:lnTo>
                  <a:lnTo>
                    <a:pt x="6877558" y="427964"/>
                  </a:lnTo>
                  <a:lnTo>
                    <a:pt x="12192000" y="4279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8E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0" y="3836441"/>
              <a:ext cx="12192000" cy="427990"/>
            </a:xfrm>
            <a:custGeom>
              <a:avLst/>
              <a:gdLst/>
              <a:ahLst/>
              <a:cxnLst/>
              <a:rect l="l" t="t" r="r" b="b"/>
              <a:pathLst>
                <a:path w="12192000" h="42798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27964"/>
                  </a:lnTo>
                  <a:lnTo>
                    <a:pt x="1250454" y="427964"/>
                  </a:lnTo>
                  <a:lnTo>
                    <a:pt x="6877558" y="427964"/>
                  </a:lnTo>
                  <a:lnTo>
                    <a:pt x="12192000" y="4279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EDC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0" y="4264405"/>
              <a:ext cx="12192000" cy="640080"/>
            </a:xfrm>
            <a:custGeom>
              <a:avLst/>
              <a:gdLst/>
              <a:ahLst/>
              <a:cxnLst/>
              <a:rect l="l" t="t" r="r" b="b"/>
              <a:pathLst>
                <a:path w="12192000" h="64007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1250454" y="640080"/>
                  </a:lnTo>
                  <a:lnTo>
                    <a:pt x="6877558" y="640080"/>
                  </a:lnTo>
                  <a:lnTo>
                    <a:pt x="12192000" y="64008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8E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0" y="4904511"/>
              <a:ext cx="12192000" cy="427990"/>
            </a:xfrm>
            <a:custGeom>
              <a:avLst/>
              <a:gdLst/>
              <a:ahLst/>
              <a:cxnLst/>
              <a:rect l="l" t="t" r="r" b="b"/>
              <a:pathLst>
                <a:path w="12192000" h="42798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27964"/>
                  </a:lnTo>
                  <a:lnTo>
                    <a:pt x="1250454" y="427964"/>
                  </a:lnTo>
                  <a:lnTo>
                    <a:pt x="6877558" y="427964"/>
                  </a:lnTo>
                  <a:lnTo>
                    <a:pt x="12192000" y="4279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EDC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0" y="5332450"/>
              <a:ext cx="12192000" cy="427990"/>
            </a:xfrm>
            <a:custGeom>
              <a:avLst/>
              <a:gdLst/>
              <a:ahLst/>
              <a:cxnLst/>
              <a:rect l="l" t="t" r="r" b="b"/>
              <a:pathLst>
                <a:path w="12192000" h="42798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27964"/>
                  </a:lnTo>
                  <a:lnTo>
                    <a:pt x="1250454" y="427964"/>
                  </a:lnTo>
                  <a:lnTo>
                    <a:pt x="6877558" y="427964"/>
                  </a:lnTo>
                  <a:lnTo>
                    <a:pt x="12192000" y="4279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8E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0" y="5760427"/>
              <a:ext cx="12192000" cy="427990"/>
            </a:xfrm>
            <a:custGeom>
              <a:avLst/>
              <a:gdLst/>
              <a:ahLst/>
              <a:cxnLst/>
              <a:rect l="l" t="t" r="r" b="b"/>
              <a:pathLst>
                <a:path w="12192000" h="427989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27964"/>
                  </a:lnTo>
                  <a:lnTo>
                    <a:pt x="1250454" y="427964"/>
                  </a:lnTo>
                  <a:lnTo>
                    <a:pt x="6877558" y="427964"/>
                  </a:lnTo>
                  <a:lnTo>
                    <a:pt x="12192000" y="4279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EDC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0" y="6188392"/>
              <a:ext cx="12192000" cy="427990"/>
            </a:xfrm>
            <a:custGeom>
              <a:avLst/>
              <a:gdLst/>
              <a:ahLst/>
              <a:cxnLst/>
              <a:rect l="l" t="t" r="r" b="b"/>
              <a:pathLst>
                <a:path w="12192000" h="427990">
                  <a:moveTo>
                    <a:pt x="12192000" y="0"/>
                  </a:moveTo>
                  <a:lnTo>
                    <a:pt x="6877558" y="0"/>
                  </a:lnTo>
                  <a:lnTo>
                    <a:pt x="1250454" y="0"/>
                  </a:lnTo>
                  <a:lnTo>
                    <a:pt x="0" y="0"/>
                  </a:lnTo>
                  <a:lnTo>
                    <a:pt x="0" y="427964"/>
                  </a:lnTo>
                  <a:lnTo>
                    <a:pt x="1250454" y="427964"/>
                  </a:lnTo>
                  <a:lnTo>
                    <a:pt x="6877558" y="427964"/>
                  </a:lnTo>
                  <a:lnTo>
                    <a:pt x="12192000" y="4279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8E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50454" y="403225"/>
              <a:ext cx="5627370" cy="6219825"/>
            </a:xfrm>
            <a:custGeom>
              <a:avLst/>
              <a:gdLst/>
              <a:ahLst/>
              <a:cxnLst/>
              <a:rect l="l" t="t" r="r" b="b"/>
              <a:pathLst>
                <a:path w="5627370" h="6219825">
                  <a:moveTo>
                    <a:pt x="0" y="0"/>
                  </a:moveTo>
                  <a:lnTo>
                    <a:pt x="0" y="6219482"/>
                  </a:lnTo>
                </a:path>
                <a:path w="5627370" h="6219825">
                  <a:moveTo>
                    <a:pt x="5627103" y="0"/>
                  </a:moveTo>
                  <a:lnTo>
                    <a:pt x="5627103" y="621948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0" y="818514"/>
              <a:ext cx="12192000" cy="5376545"/>
            </a:xfrm>
            <a:custGeom>
              <a:avLst/>
              <a:gdLst/>
              <a:ahLst/>
              <a:cxnLst/>
              <a:rect l="l" t="t" r="r" b="b"/>
              <a:pathLst>
                <a:path w="12192000" h="5376545">
                  <a:moveTo>
                    <a:pt x="12192000" y="5363527"/>
                  </a:moveTo>
                  <a:lnTo>
                    <a:pt x="0" y="5363527"/>
                  </a:lnTo>
                  <a:lnTo>
                    <a:pt x="0" y="5376227"/>
                  </a:lnTo>
                  <a:lnTo>
                    <a:pt x="12192000" y="5376227"/>
                  </a:lnTo>
                  <a:lnTo>
                    <a:pt x="12192000" y="5363527"/>
                  </a:lnTo>
                  <a:close/>
                </a:path>
                <a:path w="12192000" h="5376545">
                  <a:moveTo>
                    <a:pt x="12192000" y="4935550"/>
                  </a:moveTo>
                  <a:lnTo>
                    <a:pt x="0" y="4935550"/>
                  </a:lnTo>
                  <a:lnTo>
                    <a:pt x="0" y="4948250"/>
                  </a:lnTo>
                  <a:lnTo>
                    <a:pt x="12192000" y="4948250"/>
                  </a:lnTo>
                  <a:lnTo>
                    <a:pt x="12192000" y="4935550"/>
                  </a:lnTo>
                  <a:close/>
                </a:path>
                <a:path w="12192000" h="5376545">
                  <a:moveTo>
                    <a:pt x="12192000" y="4507611"/>
                  </a:moveTo>
                  <a:lnTo>
                    <a:pt x="0" y="4507611"/>
                  </a:lnTo>
                  <a:lnTo>
                    <a:pt x="0" y="4520311"/>
                  </a:lnTo>
                  <a:lnTo>
                    <a:pt x="12192000" y="4520311"/>
                  </a:lnTo>
                  <a:lnTo>
                    <a:pt x="12192000" y="4507611"/>
                  </a:lnTo>
                  <a:close/>
                </a:path>
                <a:path w="12192000" h="5376545">
                  <a:moveTo>
                    <a:pt x="12192000" y="4079621"/>
                  </a:moveTo>
                  <a:lnTo>
                    <a:pt x="0" y="4079621"/>
                  </a:lnTo>
                  <a:lnTo>
                    <a:pt x="0" y="4092321"/>
                  </a:lnTo>
                  <a:lnTo>
                    <a:pt x="12192000" y="4092321"/>
                  </a:lnTo>
                  <a:lnTo>
                    <a:pt x="12192000" y="4079621"/>
                  </a:lnTo>
                  <a:close/>
                </a:path>
                <a:path w="12192000" h="5376545">
                  <a:moveTo>
                    <a:pt x="12192000" y="3439541"/>
                  </a:moveTo>
                  <a:lnTo>
                    <a:pt x="0" y="3439541"/>
                  </a:lnTo>
                  <a:lnTo>
                    <a:pt x="0" y="3452241"/>
                  </a:lnTo>
                  <a:lnTo>
                    <a:pt x="12192000" y="3452241"/>
                  </a:lnTo>
                  <a:lnTo>
                    <a:pt x="12192000" y="3439541"/>
                  </a:lnTo>
                  <a:close/>
                </a:path>
                <a:path w="12192000" h="5376545">
                  <a:moveTo>
                    <a:pt x="12192000" y="3011551"/>
                  </a:moveTo>
                  <a:lnTo>
                    <a:pt x="0" y="3011551"/>
                  </a:lnTo>
                  <a:lnTo>
                    <a:pt x="0" y="3024251"/>
                  </a:lnTo>
                  <a:lnTo>
                    <a:pt x="12192000" y="3024251"/>
                  </a:lnTo>
                  <a:lnTo>
                    <a:pt x="12192000" y="3011551"/>
                  </a:lnTo>
                  <a:close/>
                </a:path>
                <a:path w="12192000" h="5376545">
                  <a:moveTo>
                    <a:pt x="12192000" y="2583561"/>
                  </a:moveTo>
                  <a:lnTo>
                    <a:pt x="0" y="2583561"/>
                  </a:lnTo>
                  <a:lnTo>
                    <a:pt x="0" y="2596261"/>
                  </a:lnTo>
                  <a:lnTo>
                    <a:pt x="12192000" y="2596261"/>
                  </a:lnTo>
                  <a:lnTo>
                    <a:pt x="12192000" y="2583561"/>
                  </a:lnTo>
                  <a:close/>
                </a:path>
                <a:path w="12192000" h="5376545">
                  <a:moveTo>
                    <a:pt x="12192000" y="2155571"/>
                  </a:moveTo>
                  <a:lnTo>
                    <a:pt x="0" y="2155571"/>
                  </a:lnTo>
                  <a:lnTo>
                    <a:pt x="0" y="2168271"/>
                  </a:lnTo>
                  <a:lnTo>
                    <a:pt x="12192000" y="2168271"/>
                  </a:lnTo>
                  <a:lnTo>
                    <a:pt x="12192000" y="2155571"/>
                  </a:lnTo>
                  <a:close/>
                </a:path>
                <a:path w="12192000" h="5376545">
                  <a:moveTo>
                    <a:pt x="12192000" y="1727708"/>
                  </a:moveTo>
                  <a:lnTo>
                    <a:pt x="0" y="1727708"/>
                  </a:lnTo>
                  <a:lnTo>
                    <a:pt x="0" y="1740408"/>
                  </a:lnTo>
                  <a:lnTo>
                    <a:pt x="12192000" y="1740408"/>
                  </a:lnTo>
                  <a:lnTo>
                    <a:pt x="12192000" y="1727708"/>
                  </a:lnTo>
                  <a:close/>
                </a:path>
                <a:path w="12192000" h="5376545">
                  <a:moveTo>
                    <a:pt x="12192000" y="1084199"/>
                  </a:moveTo>
                  <a:lnTo>
                    <a:pt x="0" y="1084199"/>
                  </a:lnTo>
                  <a:lnTo>
                    <a:pt x="0" y="1096899"/>
                  </a:lnTo>
                  <a:lnTo>
                    <a:pt x="12192000" y="1096899"/>
                  </a:lnTo>
                  <a:lnTo>
                    <a:pt x="12192000" y="1084199"/>
                  </a:lnTo>
                  <a:close/>
                </a:path>
                <a:path w="12192000" h="5376545">
                  <a:moveTo>
                    <a:pt x="12192000" y="440690"/>
                  </a:moveTo>
                  <a:lnTo>
                    <a:pt x="0" y="440690"/>
                  </a:lnTo>
                  <a:lnTo>
                    <a:pt x="0" y="453390"/>
                  </a:lnTo>
                  <a:lnTo>
                    <a:pt x="12192000" y="453390"/>
                  </a:lnTo>
                  <a:lnTo>
                    <a:pt x="12192000" y="440690"/>
                  </a:lnTo>
                  <a:close/>
                </a:path>
                <a:path w="12192000" h="5376545">
                  <a:moveTo>
                    <a:pt x="12192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192000" y="38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0" y="403225"/>
              <a:ext cx="12192000" cy="6219825"/>
            </a:xfrm>
            <a:custGeom>
              <a:avLst/>
              <a:gdLst/>
              <a:ahLst/>
              <a:cxnLst/>
              <a:rect l="l" t="t" r="r" b="b"/>
              <a:pathLst>
                <a:path w="12192000" h="6219825">
                  <a:moveTo>
                    <a:pt x="0" y="0"/>
                  </a:moveTo>
                  <a:lnTo>
                    <a:pt x="0" y="6219482"/>
                  </a:lnTo>
                </a:path>
                <a:path w="12192000" h="6219825">
                  <a:moveTo>
                    <a:pt x="12192000" y="0"/>
                  </a:moveTo>
                  <a:lnTo>
                    <a:pt x="12192000" y="621948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0" y="403224"/>
              <a:ext cx="12192000" cy="6219825"/>
            </a:xfrm>
            <a:custGeom>
              <a:avLst/>
              <a:gdLst/>
              <a:ahLst/>
              <a:cxnLst/>
              <a:rect l="l" t="t" r="r" b="b"/>
              <a:pathLst>
                <a:path w="12192000" h="6219825">
                  <a:moveTo>
                    <a:pt x="12192000" y="6206782"/>
                  </a:moveTo>
                  <a:lnTo>
                    <a:pt x="0" y="6206782"/>
                  </a:lnTo>
                  <a:lnTo>
                    <a:pt x="0" y="6219482"/>
                  </a:lnTo>
                  <a:lnTo>
                    <a:pt x="12192000" y="6219482"/>
                  </a:lnTo>
                  <a:lnTo>
                    <a:pt x="12192000" y="6206782"/>
                  </a:lnTo>
                  <a:close/>
                </a:path>
                <a:path w="12192000" h="6219825">
                  <a:moveTo>
                    <a:pt x="12192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2192000" y="12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8739" y="435102"/>
            <a:ext cx="935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29308" y="435102"/>
            <a:ext cx="380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Pros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957186" y="435102"/>
            <a:ext cx="458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Cons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8739" y="863346"/>
            <a:ext cx="384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95">
                <a:latin typeface="Georgia"/>
                <a:cs typeface="Georgia"/>
              </a:rPr>
              <a:t>DFS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29308" y="863346"/>
            <a:ext cx="1787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>
                <a:latin typeface="Georgia"/>
                <a:cs typeface="Georgia"/>
              </a:rPr>
              <a:t>Simple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to</a:t>
            </a:r>
            <a:r>
              <a:rPr dirty="0" sz="1800" spc="-125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implement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329308" y="1291209"/>
            <a:ext cx="311023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0">
                <a:latin typeface="Georgia"/>
                <a:cs typeface="Georgia"/>
              </a:rPr>
              <a:t>Low</a:t>
            </a:r>
            <a:r>
              <a:rPr dirty="0" sz="1800" spc="-100">
                <a:latin typeface="Georgia"/>
                <a:cs typeface="Georgia"/>
              </a:rPr>
              <a:t> </a:t>
            </a:r>
            <a:r>
              <a:rPr dirty="0" sz="1800" spc="-204">
                <a:latin typeface="Georgia"/>
                <a:cs typeface="Georgia"/>
              </a:rPr>
              <a:t>memory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usage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800" spc="-155">
                <a:latin typeface="Georgia"/>
                <a:cs typeface="Georgia"/>
              </a:rPr>
              <a:t>Good</a:t>
            </a:r>
            <a:r>
              <a:rPr dirty="0" sz="1800" spc="-125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for</a:t>
            </a:r>
            <a:r>
              <a:rPr dirty="0" sz="1800" spc="-125">
                <a:latin typeface="Georgia"/>
                <a:cs typeface="Georgia"/>
              </a:rPr>
              <a:t> </a:t>
            </a:r>
            <a:r>
              <a:rPr dirty="0" sz="1800" spc="-135">
                <a:latin typeface="Georgia"/>
                <a:cs typeface="Georgia"/>
              </a:rPr>
              <a:t>exploring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55">
                <a:latin typeface="Georgia"/>
                <a:cs typeface="Georgia"/>
              </a:rPr>
              <a:t>all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55">
                <a:latin typeface="Georgia"/>
                <a:cs typeface="Georgia"/>
              </a:rPr>
              <a:t>possible</a:t>
            </a:r>
            <a:r>
              <a:rPr dirty="0" sz="1800" spc="-80">
                <a:latin typeface="Georgia"/>
                <a:cs typeface="Georgia"/>
              </a:rPr>
              <a:t> </a:t>
            </a:r>
            <a:r>
              <a:rPr dirty="0" sz="1800" spc="-100">
                <a:latin typeface="Georgia"/>
                <a:cs typeface="Georgia"/>
              </a:rPr>
              <a:t>paths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8739" y="2578353"/>
            <a:ext cx="819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latin typeface="Georgia"/>
                <a:cs typeface="Georgia"/>
              </a:rPr>
              <a:t>Dijkstra’s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29308" y="2578353"/>
            <a:ext cx="2468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latin typeface="Georgia"/>
                <a:cs typeface="Georgia"/>
              </a:rPr>
              <a:t>Guarantees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30">
                <a:latin typeface="Georgia"/>
                <a:cs typeface="Georgia"/>
              </a:rPr>
              <a:t>the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shortest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75">
                <a:latin typeface="Georgia"/>
                <a:cs typeface="Georgia"/>
              </a:rPr>
              <a:t>path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329308" y="2852927"/>
            <a:ext cx="2896235" cy="881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dirty="0" sz="1800" spc="-155">
                <a:latin typeface="Georgia"/>
                <a:cs typeface="Georgia"/>
              </a:rPr>
              <a:t>Works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95">
                <a:latin typeface="Georgia"/>
                <a:cs typeface="Georgia"/>
              </a:rPr>
              <a:t>well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140">
                <a:latin typeface="Georgia"/>
                <a:cs typeface="Georgia"/>
              </a:rPr>
              <a:t>with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120">
                <a:latin typeface="Georgia"/>
                <a:cs typeface="Georgia"/>
              </a:rPr>
              <a:t>weighted</a:t>
            </a:r>
            <a:r>
              <a:rPr dirty="0" sz="1800" spc="-100">
                <a:latin typeface="Georgia"/>
                <a:cs typeface="Georgia"/>
              </a:rPr>
              <a:t> </a:t>
            </a:r>
            <a:r>
              <a:rPr dirty="0" sz="1800" spc="-125">
                <a:latin typeface="Georgia"/>
                <a:cs typeface="Georgia"/>
              </a:rPr>
              <a:t>graphs </a:t>
            </a:r>
            <a:r>
              <a:rPr dirty="0" sz="1800" spc="-170">
                <a:latin typeface="Georgia"/>
                <a:cs typeface="Georgia"/>
              </a:rPr>
              <a:t>Explores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65">
                <a:latin typeface="Georgia"/>
                <a:cs typeface="Georgia"/>
              </a:rPr>
              <a:t>all</a:t>
            </a:r>
            <a:r>
              <a:rPr dirty="0" sz="1800" spc="-95">
                <a:latin typeface="Georgia"/>
                <a:cs typeface="Georgia"/>
              </a:rPr>
              <a:t> </a:t>
            </a:r>
            <a:r>
              <a:rPr dirty="0" sz="1800" spc="-155">
                <a:latin typeface="Georgia"/>
                <a:cs typeface="Georgia"/>
              </a:rPr>
              <a:t>possible</a:t>
            </a:r>
            <a:r>
              <a:rPr dirty="0" sz="1800" spc="-65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paths</a:t>
            </a:r>
            <a:r>
              <a:rPr dirty="0" sz="1800" spc="-100">
                <a:latin typeface="Georgia"/>
                <a:cs typeface="Georgia"/>
              </a:rPr>
              <a:t> </a:t>
            </a:r>
            <a:r>
              <a:rPr dirty="0" sz="1800" spc="-35">
                <a:latin typeface="Georgia"/>
                <a:cs typeface="Georgia"/>
              </a:rPr>
              <a:t>evenly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8739" y="3862273"/>
            <a:ext cx="2425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0">
                <a:latin typeface="Georgia"/>
                <a:cs typeface="Georgia"/>
              </a:rPr>
              <a:t>A*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329308" y="3862273"/>
            <a:ext cx="28238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Georgia"/>
                <a:cs typeface="Georgia"/>
              </a:rPr>
              <a:t>Efficiently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finds</a:t>
            </a:r>
            <a:r>
              <a:rPr dirty="0" sz="1800" spc="-95">
                <a:latin typeface="Georgia"/>
                <a:cs typeface="Georgia"/>
              </a:rPr>
              <a:t> </a:t>
            </a:r>
            <a:r>
              <a:rPr dirty="0" sz="1800" spc="-125">
                <a:latin typeface="Georgia"/>
                <a:cs typeface="Georgia"/>
              </a:rPr>
              <a:t>the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170">
                <a:latin typeface="Georgia"/>
                <a:cs typeface="Georgia"/>
              </a:rPr>
              <a:t>shortest</a:t>
            </a:r>
            <a:r>
              <a:rPr dirty="0" sz="1800" spc="-100">
                <a:latin typeface="Georgia"/>
                <a:cs typeface="Georgia"/>
              </a:rPr>
              <a:t> </a:t>
            </a:r>
            <a:r>
              <a:rPr dirty="0" sz="1800" spc="-65">
                <a:latin typeface="Georgia"/>
                <a:cs typeface="Georgia"/>
              </a:rPr>
              <a:t>path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957186" y="4565142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latin typeface="Georgia"/>
                <a:cs typeface="Georgia"/>
              </a:rPr>
              <a:t>algorithms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329308" y="4290821"/>
            <a:ext cx="49364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>
                <a:latin typeface="Georgia"/>
                <a:cs typeface="Georgia"/>
              </a:rPr>
              <a:t>Balances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140">
                <a:latin typeface="Georgia"/>
                <a:cs typeface="Georgia"/>
              </a:rPr>
              <a:t>exploration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and</a:t>
            </a:r>
            <a:r>
              <a:rPr dirty="0" sz="1800" spc="-80">
                <a:latin typeface="Georgia"/>
                <a:cs typeface="Georgia"/>
              </a:rPr>
              <a:t> </a:t>
            </a:r>
            <a:r>
              <a:rPr dirty="0" sz="1800" spc="-75">
                <a:latin typeface="Georgia"/>
                <a:cs typeface="Georgia"/>
              </a:rPr>
              <a:t>goal-</a:t>
            </a:r>
            <a:r>
              <a:rPr dirty="0" sz="1800" spc="-114">
                <a:latin typeface="Georgia"/>
                <a:cs typeface="Georgia"/>
              </a:rPr>
              <a:t>directed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search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65">
                <a:latin typeface="Georgia"/>
                <a:cs typeface="Georgia"/>
              </a:rPr>
              <a:t>Handles</a:t>
            </a:r>
            <a:r>
              <a:rPr dirty="0" sz="1800" spc="-80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both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20">
                <a:latin typeface="Georgia"/>
                <a:cs typeface="Georgia"/>
              </a:rPr>
              <a:t>weighted</a:t>
            </a:r>
            <a:r>
              <a:rPr dirty="0" sz="1800" spc="-95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and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135">
                <a:latin typeface="Georgia"/>
                <a:cs typeface="Georgia"/>
              </a:rPr>
              <a:t>unweighted</a:t>
            </a:r>
            <a:r>
              <a:rPr dirty="0" sz="1800" spc="-75">
                <a:latin typeface="Georgia"/>
                <a:cs typeface="Georgia"/>
              </a:rPr>
              <a:t> </a:t>
            </a:r>
            <a:r>
              <a:rPr dirty="0" sz="1800" spc="-220">
                <a:latin typeface="Georgia"/>
                <a:cs typeface="Georgia"/>
              </a:rPr>
              <a:t>mazes</a:t>
            </a:r>
            <a:r>
              <a:rPr dirty="0" sz="1800" spc="-100">
                <a:latin typeface="Georgia"/>
                <a:cs typeface="Georgia"/>
              </a:rPr>
              <a:t> </a:t>
            </a:r>
            <a:r>
              <a:rPr dirty="0" sz="1800" spc="-60">
                <a:latin typeface="Georgia"/>
                <a:cs typeface="Georgia"/>
              </a:rPr>
              <a:t>effectively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8739" y="5359095"/>
            <a:ext cx="824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5">
                <a:latin typeface="Georgia"/>
                <a:cs typeface="Georgia"/>
              </a:rPr>
              <a:t>Flood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85">
                <a:latin typeface="Georgia"/>
                <a:cs typeface="Georgia"/>
              </a:rPr>
              <a:t>Fill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329308" y="5359095"/>
            <a:ext cx="2468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>
                <a:latin typeface="Georgia"/>
                <a:cs typeface="Georgia"/>
              </a:rPr>
              <a:t>Guarantees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30">
                <a:latin typeface="Georgia"/>
                <a:cs typeface="Georgia"/>
              </a:rPr>
              <a:t>the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shortest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75">
                <a:latin typeface="Georgia"/>
                <a:cs typeface="Georgia"/>
              </a:rPr>
              <a:t>path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329308" y="5633415"/>
            <a:ext cx="3533140" cy="88138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800" spc="-155">
                <a:latin typeface="Georgia"/>
                <a:cs typeface="Georgia"/>
              </a:rPr>
              <a:t>Simple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and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20">
                <a:latin typeface="Georgia"/>
                <a:cs typeface="Georgia"/>
              </a:rPr>
              <a:t>intuitive</a:t>
            </a:r>
            <a:r>
              <a:rPr dirty="0" sz="1800" spc="-80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to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50">
                <a:latin typeface="Georgia"/>
                <a:cs typeface="Georgia"/>
              </a:rPr>
              <a:t>implement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800" spc="-95">
                <a:latin typeface="Georgia"/>
                <a:cs typeface="Georgia"/>
              </a:rPr>
              <a:t>Can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35">
                <a:latin typeface="Georgia"/>
                <a:cs typeface="Georgia"/>
              </a:rPr>
              <a:t>handle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55">
                <a:latin typeface="Georgia"/>
                <a:cs typeface="Georgia"/>
              </a:rPr>
              <a:t>dynamic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145">
                <a:latin typeface="Georgia"/>
                <a:cs typeface="Georgia"/>
              </a:rPr>
              <a:t>changes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in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30">
                <a:latin typeface="Georgia"/>
                <a:cs typeface="Georgia"/>
              </a:rPr>
              <a:t>the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40">
                <a:latin typeface="Georgia"/>
                <a:cs typeface="Georgia"/>
              </a:rPr>
              <a:t>maze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957186" y="709803"/>
            <a:ext cx="4902200" cy="580517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800" spc="-165">
                <a:latin typeface="Georgia"/>
                <a:cs typeface="Georgia"/>
              </a:rPr>
              <a:t>Not</a:t>
            </a:r>
            <a:r>
              <a:rPr dirty="0" sz="1800" spc="-125">
                <a:latin typeface="Georgia"/>
                <a:cs typeface="Georgia"/>
              </a:rPr>
              <a:t> </a:t>
            </a:r>
            <a:r>
              <a:rPr dirty="0" sz="1800" spc="-130">
                <a:latin typeface="Georgia"/>
                <a:cs typeface="Georgia"/>
              </a:rPr>
              <a:t>guaranteed</a:t>
            </a:r>
            <a:r>
              <a:rPr dirty="0" sz="1800" spc="-120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to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45">
                <a:latin typeface="Georgia"/>
                <a:cs typeface="Georgia"/>
              </a:rPr>
              <a:t>find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30">
                <a:latin typeface="Georgia"/>
                <a:cs typeface="Georgia"/>
              </a:rPr>
              <a:t>the</a:t>
            </a:r>
            <a:r>
              <a:rPr dirty="0" sz="1800" spc="-120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shortest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path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800" spc="-95">
                <a:latin typeface="Georgia"/>
                <a:cs typeface="Georgia"/>
              </a:rPr>
              <a:t>Can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90">
                <a:latin typeface="Georgia"/>
                <a:cs typeface="Georgia"/>
              </a:rPr>
              <a:t>get</a:t>
            </a:r>
            <a:r>
              <a:rPr dirty="0" sz="1800" spc="-120">
                <a:latin typeface="Georgia"/>
                <a:cs typeface="Georgia"/>
              </a:rPr>
              <a:t> </a:t>
            </a:r>
            <a:r>
              <a:rPr dirty="0" sz="1800" spc="-145">
                <a:latin typeface="Georgia"/>
                <a:cs typeface="Georgia"/>
              </a:rPr>
              <a:t>stuck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55">
                <a:latin typeface="Georgia"/>
                <a:cs typeface="Georgia"/>
              </a:rPr>
              <a:t>in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loops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45">
                <a:latin typeface="Georgia"/>
                <a:cs typeface="Georgia"/>
              </a:rPr>
              <a:t>without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proper</a:t>
            </a:r>
            <a:r>
              <a:rPr dirty="0" sz="1800" spc="-125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handling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800" spc="-135">
                <a:latin typeface="Georgia"/>
                <a:cs typeface="Georgia"/>
              </a:rPr>
              <a:t>Inefficient</a:t>
            </a:r>
            <a:r>
              <a:rPr dirty="0" sz="1800" spc="-95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for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00">
                <a:latin typeface="Georgia"/>
                <a:cs typeface="Georgia"/>
              </a:rPr>
              <a:t>large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mazes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800" spc="-145">
                <a:latin typeface="Georgia"/>
                <a:cs typeface="Georgia"/>
              </a:rPr>
              <a:t>Higher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204">
                <a:latin typeface="Georgia"/>
                <a:cs typeface="Georgia"/>
              </a:rPr>
              <a:t>memory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40">
                <a:latin typeface="Georgia"/>
                <a:cs typeface="Georgia"/>
              </a:rPr>
              <a:t>usage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45">
                <a:latin typeface="Georgia"/>
                <a:cs typeface="Georgia"/>
              </a:rPr>
              <a:t>due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to</a:t>
            </a:r>
            <a:r>
              <a:rPr dirty="0" sz="1800" spc="-120">
                <a:latin typeface="Georgia"/>
                <a:cs typeface="Georgia"/>
              </a:rPr>
              <a:t> </a:t>
            </a:r>
            <a:r>
              <a:rPr dirty="0" sz="1800" spc="-140">
                <a:latin typeface="Georgia"/>
                <a:cs typeface="Georgia"/>
              </a:rPr>
              <a:t>distance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tracking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56000"/>
              </a:lnSpc>
              <a:spcBef>
                <a:spcPts val="5"/>
              </a:spcBef>
            </a:pPr>
            <a:r>
              <a:rPr dirty="0" sz="1800" spc="-145">
                <a:latin typeface="Georgia"/>
                <a:cs typeface="Georgia"/>
              </a:rPr>
              <a:t>Slower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compared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to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algorithms</a:t>
            </a:r>
            <a:r>
              <a:rPr dirty="0" sz="1800" spc="-100">
                <a:latin typeface="Georgia"/>
                <a:cs typeface="Georgia"/>
              </a:rPr>
              <a:t> </a:t>
            </a:r>
            <a:r>
              <a:rPr dirty="0" sz="1800" spc="-135">
                <a:latin typeface="Georgia"/>
                <a:cs typeface="Georgia"/>
              </a:rPr>
              <a:t>designed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for</a:t>
            </a:r>
            <a:r>
              <a:rPr dirty="0" sz="1800" spc="-125">
                <a:latin typeface="Georgia"/>
                <a:cs typeface="Georgia"/>
              </a:rPr>
              <a:t> </a:t>
            </a:r>
            <a:r>
              <a:rPr dirty="0" sz="1800" spc="-120">
                <a:latin typeface="Georgia"/>
                <a:cs typeface="Georgia"/>
              </a:rPr>
              <a:t>specific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80">
                <a:latin typeface="Georgia"/>
                <a:cs typeface="Georgia"/>
              </a:rPr>
              <a:t>goals </a:t>
            </a:r>
            <a:r>
              <a:rPr dirty="0" sz="1800" spc="-95">
                <a:latin typeface="Georgia"/>
                <a:cs typeface="Georgia"/>
              </a:rPr>
              <a:t>Can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20">
                <a:latin typeface="Georgia"/>
                <a:cs typeface="Georgia"/>
              </a:rPr>
              <a:t>be </a:t>
            </a:r>
            <a:r>
              <a:rPr dirty="0" sz="1800" spc="-105">
                <a:latin typeface="Georgia"/>
                <a:cs typeface="Georgia"/>
              </a:rPr>
              <a:t>overkill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for</a:t>
            </a:r>
            <a:r>
              <a:rPr dirty="0" sz="1800" spc="-120">
                <a:latin typeface="Georgia"/>
                <a:cs typeface="Georgia"/>
              </a:rPr>
              <a:t> </a:t>
            </a:r>
            <a:r>
              <a:rPr dirty="0" sz="1800" spc="-180">
                <a:latin typeface="Georgia"/>
                <a:cs typeface="Georgia"/>
              </a:rPr>
              <a:t>simple,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135">
                <a:latin typeface="Georgia"/>
                <a:cs typeface="Georgia"/>
              </a:rPr>
              <a:t>unweighted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mazes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800" spc="-165">
                <a:latin typeface="Georgia"/>
                <a:cs typeface="Georgia"/>
              </a:rPr>
              <a:t>Requires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00">
                <a:latin typeface="Georgia"/>
                <a:cs typeface="Georgia"/>
              </a:rPr>
              <a:t>a</a:t>
            </a:r>
            <a:r>
              <a:rPr dirty="0" sz="1800" spc="-120">
                <a:latin typeface="Georgia"/>
                <a:cs typeface="Georgia"/>
              </a:rPr>
              <a:t> </a:t>
            </a:r>
            <a:r>
              <a:rPr dirty="0" sz="1800" spc="-155">
                <a:latin typeface="Georgia"/>
                <a:cs typeface="Georgia"/>
              </a:rPr>
              <a:t>good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35">
                <a:latin typeface="Georgia"/>
                <a:cs typeface="Georgia"/>
              </a:rPr>
              <a:t>heuristic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for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45">
                <a:latin typeface="Georgia"/>
                <a:cs typeface="Georgia"/>
              </a:rPr>
              <a:t>optimal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60">
                <a:latin typeface="Georgia"/>
                <a:cs typeface="Georgia"/>
              </a:rPr>
              <a:t>performance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800" spc="-145">
                <a:latin typeface="Georgia"/>
                <a:cs typeface="Georgia"/>
              </a:rPr>
              <a:t>Higher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computational</a:t>
            </a:r>
            <a:r>
              <a:rPr dirty="0" sz="1800" spc="-90">
                <a:latin typeface="Georgia"/>
                <a:cs typeface="Georgia"/>
              </a:rPr>
              <a:t> </a:t>
            </a:r>
            <a:r>
              <a:rPr dirty="0" sz="1800" spc="-135">
                <a:latin typeface="Georgia"/>
                <a:cs typeface="Georgia"/>
              </a:rPr>
              <a:t>complexity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compared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to</a:t>
            </a:r>
            <a:r>
              <a:rPr dirty="0" sz="1800" spc="-80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simpler</a:t>
            </a:r>
            <a:endParaRPr sz="1800">
              <a:latin typeface="Georgia"/>
              <a:cs typeface="Georgia"/>
            </a:endParaRPr>
          </a:p>
          <a:p>
            <a:pPr marL="12700" marR="1536065">
              <a:lnSpc>
                <a:spcPct val="156100"/>
              </a:lnSpc>
              <a:spcBef>
                <a:spcPts val="1670"/>
              </a:spcBef>
            </a:pPr>
            <a:r>
              <a:rPr dirty="0" sz="1800" spc="-95">
                <a:latin typeface="Georgia"/>
                <a:cs typeface="Georgia"/>
              </a:rPr>
              <a:t>Can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20">
                <a:latin typeface="Georgia"/>
                <a:cs typeface="Georgia"/>
              </a:rPr>
              <a:t>be</a:t>
            </a:r>
            <a:r>
              <a:rPr dirty="0" sz="1800" spc="-130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complex</a:t>
            </a:r>
            <a:r>
              <a:rPr dirty="0" sz="1800" spc="-125">
                <a:latin typeface="Georgia"/>
                <a:cs typeface="Georgia"/>
              </a:rPr>
              <a:t> </a:t>
            </a:r>
            <a:r>
              <a:rPr dirty="0" sz="1800" spc="-150">
                <a:latin typeface="Georgia"/>
                <a:cs typeface="Georgia"/>
              </a:rPr>
              <a:t>to</a:t>
            </a:r>
            <a:r>
              <a:rPr dirty="0" sz="1800" spc="-120">
                <a:latin typeface="Georgia"/>
                <a:cs typeface="Georgia"/>
              </a:rPr>
              <a:t> </a:t>
            </a:r>
            <a:r>
              <a:rPr dirty="0" sz="1800" spc="-170">
                <a:latin typeface="Georgia"/>
                <a:cs typeface="Georgia"/>
              </a:rPr>
              <a:t>implement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95">
                <a:latin typeface="Georgia"/>
                <a:cs typeface="Georgia"/>
              </a:rPr>
              <a:t>correctly </a:t>
            </a:r>
            <a:r>
              <a:rPr dirty="0" sz="1800" spc="-145">
                <a:latin typeface="Georgia"/>
                <a:cs typeface="Georgia"/>
              </a:rPr>
              <a:t>High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204">
                <a:latin typeface="Georgia"/>
                <a:cs typeface="Georgia"/>
              </a:rPr>
              <a:t>memory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40">
                <a:latin typeface="Georgia"/>
                <a:cs typeface="Georgia"/>
              </a:rPr>
              <a:t>usage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for</a:t>
            </a:r>
            <a:r>
              <a:rPr dirty="0" sz="1800" spc="-120">
                <a:latin typeface="Georgia"/>
                <a:cs typeface="Georgia"/>
              </a:rPr>
              <a:t> </a:t>
            </a:r>
            <a:r>
              <a:rPr dirty="0" sz="1800" spc="-100">
                <a:latin typeface="Georgia"/>
                <a:cs typeface="Georgia"/>
              </a:rPr>
              <a:t>large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grids</a:t>
            </a:r>
            <a:endParaRPr sz="1800">
              <a:latin typeface="Georgia"/>
              <a:cs typeface="Georgia"/>
            </a:endParaRPr>
          </a:p>
          <a:p>
            <a:pPr marL="12700" marR="1012825">
              <a:lnSpc>
                <a:spcPct val="156000"/>
              </a:lnSpc>
            </a:pPr>
            <a:r>
              <a:rPr dirty="0" sz="1800" spc="-125">
                <a:latin typeface="Georgia"/>
                <a:cs typeface="Georgia"/>
              </a:rPr>
              <a:t>Initial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setup</a:t>
            </a:r>
            <a:r>
              <a:rPr dirty="0" sz="1800" spc="-105">
                <a:latin typeface="Georgia"/>
                <a:cs typeface="Georgia"/>
              </a:rPr>
              <a:t> </a:t>
            </a:r>
            <a:r>
              <a:rPr dirty="0" sz="1800" spc="-140">
                <a:latin typeface="Georgia"/>
                <a:cs typeface="Georgia"/>
              </a:rPr>
              <a:t>can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20">
                <a:latin typeface="Georgia"/>
                <a:cs typeface="Georgia"/>
              </a:rPr>
              <a:t>be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35">
                <a:latin typeface="Georgia"/>
                <a:cs typeface="Georgia"/>
              </a:rPr>
              <a:t>computationally</a:t>
            </a:r>
            <a:r>
              <a:rPr dirty="0" sz="1800" spc="-100">
                <a:latin typeface="Georgia"/>
                <a:cs typeface="Georgia"/>
              </a:rPr>
              <a:t> </a:t>
            </a:r>
            <a:r>
              <a:rPr dirty="0" sz="1800" spc="-114">
                <a:latin typeface="Georgia"/>
                <a:cs typeface="Georgia"/>
              </a:rPr>
              <a:t>intensive </a:t>
            </a:r>
            <a:r>
              <a:rPr dirty="0" sz="1800" spc="-165">
                <a:latin typeface="Georgia"/>
                <a:cs typeface="Georgia"/>
              </a:rPr>
              <a:t>Not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60">
                <a:latin typeface="Georgia"/>
                <a:cs typeface="Georgia"/>
              </a:rPr>
              <a:t>optimized</a:t>
            </a:r>
            <a:r>
              <a:rPr dirty="0" sz="1800" spc="-110">
                <a:latin typeface="Georgia"/>
                <a:cs typeface="Georgia"/>
              </a:rPr>
              <a:t> </a:t>
            </a:r>
            <a:r>
              <a:rPr dirty="0" sz="1800" spc="-165">
                <a:latin typeface="Georgia"/>
                <a:cs typeface="Georgia"/>
              </a:rPr>
              <a:t>for</a:t>
            </a:r>
            <a:r>
              <a:rPr dirty="0" sz="1800" spc="-114">
                <a:latin typeface="Georgia"/>
                <a:cs typeface="Georgia"/>
              </a:rPr>
              <a:t> </a:t>
            </a:r>
            <a:r>
              <a:rPr dirty="0" sz="1800" spc="-120">
                <a:latin typeface="Georgia"/>
                <a:cs typeface="Georgia"/>
              </a:rPr>
              <a:t>weighted</a:t>
            </a:r>
            <a:r>
              <a:rPr dirty="0" sz="1800" spc="-85">
                <a:latin typeface="Georgia"/>
                <a:cs typeface="Georgia"/>
              </a:rPr>
              <a:t> </a:t>
            </a:r>
            <a:r>
              <a:rPr dirty="0" sz="1800" spc="-20">
                <a:latin typeface="Georgia"/>
                <a:cs typeface="Georgia"/>
              </a:rPr>
              <a:t>mazes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04316" y="0"/>
            <a:ext cx="10400030" cy="6858000"/>
            <a:chOff x="1004316" y="0"/>
            <a:chExt cx="1040003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7988" y="428244"/>
              <a:ext cx="9459467" cy="607771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5732" y="992124"/>
              <a:ext cx="8981694" cy="4847082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978914" y="5882132"/>
            <a:ext cx="1570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Complexity</a:t>
            </a:r>
            <a:r>
              <a:rPr dirty="0" sz="1200" spc="-2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D9D9D9"/>
                </a:solidFill>
                <a:latin typeface="Arial"/>
                <a:cs typeface="Arial"/>
              </a:rPr>
              <a:t>Program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60028" y="5882132"/>
            <a:ext cx="676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Arial"/>
                <a:cs typeface="Arial"/>
              </a:rPr>
              <a:t>Efficiency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7328" y="438912"/>
            <a:ext cx="4778502" cy="5875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33571" y="494537"/>
            <a:ext cx="4430395" cy="3492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90" b="1">
                <a:solidFill>
                  <a:srgbClr val="F1F1F1"/>
                </a:solidFill>
                <a:latin typeface="Arial"/>
                <a:cs typeface="Arial"/>
              </a:rPr>
              <a:t>Efficiency</a:t>
            </a:r>
            <a:r>
              <a:rPr dirty="0" sz="2100" spc="2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100" spc="75" b="1">
                <a:solidFill>
                  <a:srgbClr val="F1F1F1"/>
                </a:solidFill>
                <a:latin typeface="Arial"/>
                <a:cs typeface="Arial"/>
              </a:rPr>
              <a:t>based</a:t>
            </a:r>
            <a:r>
              <a:rPr dirty="0" sz="2100" spc="26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100" b="1">
                <a:solidFill>
                  <a:srgbClr val="F1F1F1"/>
                </a:solidFill>
                <a:latin typeface="Arial"/>
                <a:cs typeface="Arial"/>
              </a:rPr>
              <a:t>on</a:t>
            </a:r>
            <a:r>
              <a:rPr dirty="0" sz="2100" spc="24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100" spc="60" b="1">
                <a:solidFill>
                  <a:srgbClr val="F1F1F1"/>
                </a:solidFill>
                <a:latin typeface="Arial"/>
                <a:cs typeface="Arial"/>
              </a:rPr>
              <a:t>our</a:t>
            </a:r>
            <a:r>
              <a:rPr dirty="0" sz="2100" spc="25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100" spc="75" b="1">
                <a:solidFill>
                  <a:srgbClr val="F1F1F1"/>
                </a:solidFill>
                <a:latin typeface="Arial"/>
                <a:cs typeface="Arial"/>
              </a:rPr>
              <a:t>criteria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276344" y="6269735"/>
            <a:ext cx="672465" cy="76200"/>
            <a:chOff x="4276344" y="6269735"/>
            <a:chExt cx="672465" cy="7620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6344" y="6269735"/>
              <a:ext cx="76200" cy="762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0704" y="6269735"/>
              <a:ext cx="77724" cy="762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055745" y="5882132"/>
            <a:ext cx="1706245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Shortest</a:t>
            </a:r>
            <a:r>
              <a:rPr dirty="0" sz="1200" spc="-4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Path</a:t>
            </a:r>
            <a:r>
              <a:rPr dirty="0" sz="1200" spc="-4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D9D9D9"/>
                </a:solidFill>
                <a:latin typeface="Arial"/>
                <a:cs typeface="Arial"/>
              </a:rPr>
              <a:t>Guarantee</a:t>
            </a:r>
            <a:endParaRPr sz="1200">
              <a:latin typeface="Arial"/>
              <a:cs typeface="Arial"/>
            </a:endParaRPr>
          </a:p>
          <a:p>
            <a:pPr marL="331470">
              <a:lnSpc>
                <a:spcPct val="100000"/>
              </a:lnSpc>
              <a:spcBef>
                <a:spcPts val="990"/>
              </a:spcBef>
              <a:tabLst>
                <a:tab pos="925830" algn="l"/>
              </a:tabLst>
            </a:pPr>
            <a:r>
              <a:rPr dirty="0" sz="1200" spc="-25">
                <a:solidFill>
                  <a:srgbClr val="D9D9D9"/>
                </a:solidFill>
                <a:latin typeface="Arial"/>
                <a:cs typeface="Arial"/>
              </a:rPr>
              <a:t>DFS</a:t>
            </a: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	</a:t>
            </a:r>
            <a:r>
              <a:rPr dirty="0" sz="1200" spc="-10">
                <a:solidFill>
                  <a:srgbClr val="D9D9D9"/>
                </a:solidFill>
                <a:latin typeface="Arial"/>
                <a:cs typeface="Arial"/>
              </a:rPr>
              <a:t>Dijkstra's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774435" y="6269735"/>
            <a:ext cx="527685" cy="76200"/>
            <a:chOff x="5774435" y="6269735"/>
            <a:chExt cx="527685" cy="7620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4435" y="6269735"/>
              <a:ext cx="76200" cy="762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5539" y="6269735"/>
              <a:ext cx="76200" cy="7620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871717" y="5882132"/>
            <a:ext cx="2232025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Maze</a:t>
            </a:r>
            <a:r>
              <a:rPr dirty="0" sz="1200" spc="-4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Searching</a:t>
            </a:r>
            <a:r>
              <a:rPr dirty="0" sz="1200" spc="-4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D9D9D9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63550" algn="l"/>
              </a:tabLst>
            </a:pPr>
            <a:r>
              <a:rPr dirty="0" sz="1200" spc="-25">
                <a:solidFill>
                  <a:srgbClr val="D9D9D9"/>
                </a:solidFill>
                <a:latin typeface="Arial"/>
                <a:cs typeface="Arial"/>
              </a:rPr>
              <a:t>A*</a:t>
            </a: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	Flood</a:t>
            </a:r>
            <a:r>
              <a:rPr dirty="0" sz="1200" spc="-3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Fill</a:t>
            </a:r>
            <a:r>
              <a:rPr dirty="0" sz="1200" spc="-2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(With</a:t>
            </a:r>
            <a:r>
              <a:rPr dirty="0" sz="1200" spc="-3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9D9D9"/>
                </a:solidFill>
                <a:latin typeface="Arial"/>
                <a:cs typeface="Arial"/>
              </a:rPr>
              <a:t>return</a:t>
            </a:r>
            <a:r>
              <a:rPr dirty="0" sz="1200" spc="-3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D9D9D9"/>
                </a:solidFill>
                <a:latin typeface="Arial"/>
                <a:cs typeface="Arial"/>
              </a:rPr>
              <a:t>trip)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876" y="175387"/>
            <a:ext cx="74168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3200" spc="-200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Best</a:t>
            </a:r>
            <a:r>
              <a:rPr dirty="0" u="sng" sz="3200" spc="-20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-240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dirty="0" u="sng" sz="3200" spc="-25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-235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(According</a:t>
            </a:r>
            <a:r>
              <a:rPr dirty="0" u="sng" sz="3200" spc="-20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-100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3200" spc="5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-200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our</a:t>
            </a:r>
            <a:r>
              <a:rPr dirty="0" u="sng" sz="3200" spc="-5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200" spc="-145" b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requirements)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55293" y="519556"/>
            <a:ext cx="4859020" cy="619315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161415">
              <a:lnSpc>
                <a:spcPct val="100000"/>
              </a:lnSpc>
              <a:spcBef>
                <a:spcPts val="128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  <a:p>
            <a:pPr marL="12700" marR="109855" indent="337820">
              <a:lnSpc>
                <a:spcPct val="120000"/>
              </a:lnSpc>
              <a:spcBef>
                <a:spcPts val="75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Guaranteed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Shortest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Path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ensures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shortest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path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always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found,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unlike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DFS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which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may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not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find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shortest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path.</a:t>
            </a:r>
            <a:endParaRPr sz="1800">
              <a:latin typeface="Georgia"/>
              <a:cs typeface="Georgia"/>
            </a:endParaRPr>
          </a:p>
          <a:p>
            <a:pPr marL="12700" marR="19050" indent="337820">
              <a:lnSpc>
                <a:spcPct val="120000"/>
              </a:lnSpc>
              <a:spcBef>
                <a:spcPts val="9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Simplicity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Implementation: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straightforward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easier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implement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compared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more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complex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Georgia"/>
                <a:cs typeface="Georgia"/>
              </a:rPr>
              <a:t>A-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star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algorithm.</a:t>
            </a:r>
            <a:endParaRPr sz="1800">
              <a:latin typeface="Georgia"/>
              <a:cs typeface="Georgia"/>
            </a:endParaRPr>
          </a:p>
          <a:p>
            <a:pPr marL="12700" marR="86995" indent="337820">
              <a:lnSpc>
                <a:spcPct val="120000"/>
              </a:lnSpc>
              <a:spcBef>
                <a:spcPts val="10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Dynamic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Maze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Adaptability: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handle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dynamic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changes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Georgia"/>
                <a:cs typeface="Georgia"/>
              </a:rPr>
              <a:t>maze,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such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walls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paths,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without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complete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re-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run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Georgia"/>
                <a:cs typeface="Georgia"/>
              </a:rPr>
              <a:t>algorithm.</a:t>
            </a:r>
            <a:endParaRPr sz="1800">
              <a:latin typeface="Georgia"/>
              <a:cs typeface="Georgia"/>
            </a:endParaRPr>
          </a:p>
          <a:p>
            <a:pPr marL="12700" marR="71755" indent="337820">
              <a:lnSpc>
                <a:spcPct val="120000"/>
              </a:lnSpc>
              <a:spcBef>
                <a:spcPts val="100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Unweighted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Maze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Efficiency: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unweighted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mazes,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highly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efficient,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whereas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Dijkstra's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more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suited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weighted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graphs,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adding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unnecessary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complexity.</a:t>
            </a:r>
            <a:endParaRPr sz="1800">
              <a:latin typeface="Georgia"/>
              <a:cs typeface="Georgia"/>
            </a:endParaRPr>
          </a:p>
          <a:p>
            <a:pPr marL="12700" marR="5080" indent="337820">
              <a:lnSpc>
                <a:spcPct val="120000"/>
              </a:lnSpc>
              <a:spcBef>
                <a:spcPts val="9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Memory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Management: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While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requires </a:t>
            </a:r>
            <a:r>
              <a:rPr dirty="0" sz="1800" spc="-204">
                <a:solidFill>
                  <a:srgbClr val="FFFFFF"/>
                </a:solidFill>
                <a:latin typeface="Georgia"/>
                <a:cs typeface="Georgia"/>
              </a:rPr>
              <a:t>memory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store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distances,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avoids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deep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Georgia"/>
                <a:cs typeface="Georgia"/>
              </a:rPr>
              <a:t>recursion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stack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issues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5">
                <a:solidFill>
                  <a:srgbClr val="FFFFFF"/>
                </a:solidFill>
                <a:latin typeface="Georgia"/>
                <a:cs typeface="Georgia"/>
              </a:rPr>
              <a:t>DFS,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making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more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manageable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larger 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mazes.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94297" y="1039495"/>
            <a:ext cx="5023485" cy="5343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8750" indent="337820">
              <a:lnSpc>
                <a:spcPct val="120000"/>
              </a:lnSpc>
              <a:spcBef>
                <a:spcPts val="100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Deterministic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Behavior: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provides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consistent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predictable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results,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while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DFS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vary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greatly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depending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traversal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order.</a:t>
            </a:r>
            <a:endParaRPr sz="1800">
              <a:latin typeface="Georgia"/>
              <a:cs typeface="Georgia"/>
            </a:endParaRPr>
          </a:p>
          <a:p>
            <a:pPr marL="12700" marR="255904" indent="337820">
              <a:lnSpc>
                <a:spcPct val="120000"/>
              </a:lnSpc>
              <a:spcBef>
                <a:spcPts val="9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Uniform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Exploration: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explores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maze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uniformly,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ensuring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part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maze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ignored,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unlike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DFS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which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might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35">
                <a:solidFill>
                  <a:srgbClr val="FFFFFF"/>
                </a:solidFill>
                <a:latin typeface="Georgia"/>
                <a:cs typeface="Georgia"/>
              </a:rPr>
              <a:t>miss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paths.</a:t>
            </a:r>
            <a:endParaRPr sz="1800">
              <a:latin typeface="Georgia"/>
              <a:cs typeface="Georgia"/>
            </a:endParaRPr>
          </a:p>
          <a:p>
            <a:pPr marL="12700" marR="351155" indent="337820">
              <a:lnSpc>
                <a:spcPct val="120000"/>
              </a:lnSpc>
              <a:spcBef>
                <a:spcPts val="10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Goal-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Oriented: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directly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goal-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oriented,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spreading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outwards,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which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be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more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intuitive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than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heuristic-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Georgia"/>
                <a:cs typeface="Georgia"/>
              </a:rPr>
              <a:t>A-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star.</a:t>
            </a:r>
            <a:endParaRPr sz="1800">
              <a:latin typeface="Georgia"/>
              <a:cs typeface="Georgia"/>
            </a:endParaRPr>
          </a:p>
          <a:p>
            <a:pPr marL="12700" marR="5080" indent="337820">
              <a:lnSpc>
                <a:spcPct val="120000"/>
              </a:lnSpc>
              <a:spcBef>
                <a:spcPts val="100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Scalability: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scales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well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with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maze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size,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maintaining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performance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where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DFS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become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inefficient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Georgia"/>
                <a:cs typeface="Georgia"/>
              </a:rPr>
              <a:t>A-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star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become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computationally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heavy.</a:t>
            </a:r>
            <a:endParaRPr sz="1800">
              <a:latin typeface="Georgia"/>
              <a:cs typeface="Georgia"/>
            </a:endParaRPr>
          </a:p>
          <a:p>
            <a:pPr marL="12700" marR="50800" indent="337820">
              <a:lnSpc>
                <a:spcPct val="120000"/>
              </a:lnSpc>
              <a:spcBef>
                <a:spcPts val="9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Heuristic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Dependence: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Fill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does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not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rely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heuristics,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unlike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Georgia"/>
                <a:cs typeface="Georgia"/>
              </a:rPr>
              <a:t>A-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star,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which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requires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a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good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heuristic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function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optimally,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reducing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complexity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Georgia"/>
                <a:cs typeface="Georgia"/>
              </a:rPr>
              <a:t>parameter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tuning.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0876" y="440562"/>
            <a:ext cx="218503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200"/>
              <a:t>Bibliography</a:t>
            </a:r>
            <a:endParaRPr sz="3400"/>
          </a:p>
        </p:txBody>
      </p:sp>
      <p:sp>
        <p:nvSpPr>
          <p:cNvPr id="4" name="object 4" descr=""/>
          <p:cNvSpPr txBox="1"/>
          <p:nvPr/>
        </p:nvSpPr>
        <p:spPr>
          <a:xfrm>
            <a:off x="1237589" y="1019961"/>
            <a:ext cx="5088890" cy="5607685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205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5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2"/>
              </a:rPr>
              <a:t>https://youtu.be/ktn3C7aXVR0?feature=shared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100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1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3"/>
              </a:rPr>
              <a:t>https://github.com/mackorone/breadth-</a:t>
            </a:r>
            <a:r>
              <a:rPr dirty="0" u="sng" sz="1900" spc="-24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3"/>
              </a:rPr>
              <a:t>first-</a:t>
            </a:r>
            <a:r>
              <a:rPr dirty="0" u="sng" sz="1900" spc="-33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3"/>
              </a:rPr>
              <a:t>search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105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1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4"/>
              </a:rPr>
              <a:t>https://www.geeksforgeeks.org/dijkstras-</a:t>
            </a:r>
            <a:r>
              <a:rPr dirty="0" u="sng" sz="1900" spc="-28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4"/>
              </a:rPr>
              <a:t>shortest-</a:t>
            </a:r>
            <a:r>
              <a:rPr dirty="0" u="sng" sz="1900" spc="-31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4"/>
              </a:rPr>
              <a:t>path-</a:t>
            </a:r>
            <a:r>
              <a:rPr dirty="0" u="sng" sz="1900" spc="-32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4"/>
              </a:rPr>
              <a:t>algorithm-</a:t>
            </a:r>
            <a:r>
              <a:rPr dirty="0" u="sng" sz="1900" spc="-35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4"/>
              </a:rPr>
              <a:t>greedy-</a:t>
            </a:r>
            <a:r>
              <a:rPr dirty="0" u="sng" sz="1900" spc="-33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4"/>
              </a:rPr>
              <a:t>algo-</a:t>
            </a:r>
            <a:r>
              <a:rPr dirty="0" u="sng" sz="1900" spc="-30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4"/>
              </a:rPr>
              <a:t>7/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095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0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5"/>
              </a:rPr>
              <a:t>https://en.wikipedia.org/wiki/Dijkstra's_algorithm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105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2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6"/>
              </a:rPr>
              <a:t>https://www.geeksforgeeks.org/flood-</a:t>
            </a:r>
            <a:r>
              <a:rPr dirty="0" u="sng" sz="1900" spc="-254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6"/>
              </a:rPr>
              <a:t>fill-</a:t>
            </a:r>
            <a:r>
              <a:rPr dirty="0" u="sng" sz="1900" spc="-31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6"/>
              </a:rPr>
              <a:t>algorithm/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105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0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5"/>
              </a:rPr>
              <a:t>https://en.wikipedia.org/wiki/Dijkstra's_algorithm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090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1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7"/>
              </a:rPr>
              <a:t>https://en.wikipedia.org/wiki/Depth-</a:t>
            </a:r>
            <a:r>
              <a:rPr dirty="0" u="sng" sz="1900" spc="-16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7"/>
              </a:rPr>
              <a:t>first_search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105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2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8"/>
              </a:rPr>
              <a:t>https://www.geeksforgeeks.org/depth-</a:t>
            </a:r>
            <a:r>
              <a:rPr dirty="0" u="sng" sz="1900" spc="-24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8"/>
              </a:rPr>
              <a:t>first-</a:t>
            </a:r>
            <a:r>
              <a:rPr dirty="0" u="sng" sz="1900" spc="-32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8"/>
              </a:rPr>
              <a:t>search-</a:t>
            </a:r>
            <a:r>
              <a:rPr dirty="0" u="sng" sz="1900" spc="-33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8"/>
              </a:rPr>
              <a:t>or-dfs-</a:t>
            </a:r>
            <a:r>
              <a:rPr dirty="0" u="sng" sz="1900" spc="-31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8"/>
              </a:rPr>
              <a:t>for-a-</a:t>
            </a:r>
            <a:r>
              <a:rPr dirty="0" u="sng" sz="1900" spc="-31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8"/>
              </a:rPr>
              <a:t>graph/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105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0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9"/>
              </a:rPr>
              <a:t>https://en.wikipedia.org/wiki/Breadth-</a:t>
            </a:r>
            <a:r>
              <a:rPr dirty="0" u="sng" sz="1900" spc="-26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9"/>
              </a:rPr>
              <a:t>first_search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095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2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10"/>
              </a:rPr>
              <a:t>https://www.geeksforgeeks.org/breadth-</a:t>
            </a:r>
            <a:r>
              <a:rPr dirty="0" u="sng" sz="1900" spc="-24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10"/>
              </a:rPr>
              <a:t>first-</a:t>
            </a:r>
            <a:r>
              <a:rPr dirty="0" u="sng" sz="1900" spc="-32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10"/>
              </a:rPr>
              <a:t>search-</a:t>
            </a:r>
            <a:r>
              <a:rPr dirty="0" u="sng" sz="1900" spc="-33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10"/>
              </a:rPr>
              <a:t>or-bfs-</a:t>
            </a:r>
            <a:r>
              <a:rPr dirty="0" u="sng" sz="1900" spc="-32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10"/>
              </a:rPr>
              <a:t>for-</a:t>
            </a:r>
            <a:r>
              <a:rPr dirty="0" u="sng" sz="1900" spc="-31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10"/>
              </a:rPr>
              <a:t>a-graph/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100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1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</a:rPr>
              <a:t>https://en.wikipedia.org/wiki/A*_search_algorithm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110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320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11"/>
              </a:rPr>
              <a:t>https://www.geeksforgeeks.org/a-search-</a:t>
            </a:r>
            <a:r>
              <a:rPr dirty="0" u="sng" sz="1900" spc="-31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11"/>
              </a:rPr>
              <a:t>algorithm/</a:t>
            </a:r>
            <a:endParaRPr sz="19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1090"/>
              </a:spcBef>
              <a:buClr>
                <a:srgbClr val="A9ACED"/>
              </a:buClr>
              <a:buSzPct val="89473"/>
              <a:buFont typeface="Wingdings"/>
              <a:buChar char=""/>
              <a:tabLst>
                <a:tab pos="350520" algn="l"/>
              </a:tabLst>
            </a:pPr>
            <a:r>
              <a:rPr dirty="0" u="sng" sz="1900" spc="-455">
                <a:solidFill>
                  <a:srgbClr val="6C9CC5"/>
                </a:solidFill>
                <a:uFill>
                  <a:solidFill>
                    <a:srgbClr val="6C9CC5"/>
                  </a:solidFill>
                </a:uFill>
                <a:latin typeface="Times New Roman"/>
                <a:cs typeface="Times New Roman"/>
                <a:hlinkClick r:id="rId12"/>
              </a:rPr>
              <a:t>https://youtu.be/EPDAweXxKJ4?si=ESgo3BmEeuBTNCYC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0"/>
              <a:t>Exploring</a:t>
            </a:r>
            <a:r>
              <a:rPr dirty="0" spc="-5"/>
              <a:t> </a:t>
            </a:r>
            <a:r>
              <a:rPr dirty="0" spc="-320"/>
              <a:t>an</a:t>
            </a:r>
            <a:r>
              <a:rPr dirty="0" spc="15"/>
              <a:t> </a:t>
            </a:r>
            <a:r>
              <a:rPr dirty="0" spc="-229"/>
              <a:t>array</a:t>
            </a:r>
            <a:r>
              <a:rPr dirty="0"/>
              <a:t> </a:t>
            </a:r>
            <a:r>
              <a:rPr dirty="0" spc="-295"/>
              <a:t>of</a:t>
            </a:r>
            <a:r>
              <a:rPr dirty="0" spc="10"/>
              <a:t> </a:t>
            </a:r>
            <a:r>
              <a:rPr dirty="0" spc="-340"/>
              <a:t>algorithms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606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780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pc="-254"/>
              <a:t>Micromouse</a:t>
            </a:r>
            <a:r>
              <a:rPr dirty="0" spc="-160"/>
              <a:t> </a:t>
            </a:r>
            <a:r>
              <a:rPr dirty="0" spc="-210"/>
              <a:t>competitions</a:t>
            </a:r>
            <a:r>
              <a:rPr dirty="0" spc="-170"/>
              <a:t> </a:t>
            </a:r>
            <a:r>
              <a:rPr dirty="0" spc="-235"/>
              <a:t>demand</a:t>
            </a:r>
            <a:r>
              <a:rPr dirty="0" spc="-140"/>
              <a:t> efficient</a:t>
            </a:r>
            <a:r>
              <a:rPr dirty="0" spc="-135"/>
              <a:t> </a:t>
            </a:r>
            <a:r>
              <a:rPr dirty="0" spc="-265"/>
              <a:t>maze</a:t>
            </a:r>
            <a:r>
              <a:rPr dirty="0" spc="-155"/>
              <a:t> </a:t>
            </a:r>
            <a:r>
              <a:rPr dirty="0" spc="-65"/>
              <a:t>navigation.</a:t>
            </a:r>
          </a:p>
          <a:p>
            <a:pPr marL="350520" marR="13335" indent="-338455">
              <a:lnSpc>
                <a:spcPct val="115599"/>
              </a:lnSpc>
              <a:spcBef>
                <a:spcPts val="1235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pc="-335"/>
              <a:t>To</a:t>
            </a:r>
            <a:r>
              <a:rPr dirty="0" spc="-160"/>
              <a:t> </a:t>
            </a:r>
            <a:r>
              <a:rPr dirty="0" spc="-140"/>
              <a:t>achieve</a:t>
            </a:r>
            <a:r>
              <a:rPr dirty="0" spc="-130"/>
              <a:t> </a:t>
            </a:r>
            <a:r>
              <a:rPr dirty="0" spc="-225"/>
              <a:t>this,</a:t>
            </a:r>
            <a:r>
              <a:rPr dirty="0" spc="-155"/>
              <a:t> </a:t>
            </a:r>
            <a:r>
              <a:rPr dirty="0" spc="-204"/>
              <a:t>various</a:t>
            </a:r>
            <a:r>
              <a:rPr dirty="0" spc="-175"/>
              <a:t> </a:t>
            </a:r>
            <a:r>
              <a:rPr dirty="0" spc="-265"/>
              <a:t>maze</a:t>
            </a:r>
            <a:r>
              <a:rPr dirty="0" spc="-140"/>
              <a:t> </a:t>
            </a:r>
            <a:r>
              <a:rPr dirty="0" spc="-180"/>
              <a:t>solving</a:t>
            </a:r>
            <a:r>
              <a:rPr dirty="0" spc="-175"/>
              <a:t> </a:t>
            </a:r>
            <a:r>
              <a:rPr dirty="0" spc="-204"/>
              <a:t>algorithms</a:t>
            </a:r>
            <a:r>
              <a:rPr dirty="0" spc="-160"/>
              <a:t> </a:t>
            </a:r>
            <a:r>
              <a:rPr dirty="0" spc="-165"/>
              <a:t>are</a:t>
            </a:r>
            <a:r>
              <a:rPr dirty="0" spc="-170"/>
              <a:t> </a:t>
            </a:r>
            <a:r>
              <a:rPr dirty="0" spc="-204"/>
              <a:t>employed.</a:t>
            </a:r>
            <a:r>
              <a:rPr dirty="0" spc="-130"/>
              <a:t> </a:t>
            </a:r>
            <a:r>
              <a:rPr dirty="0" spc="-285"/>
              <a:t>Some</a:t>
            </a:r>
            <a:r>
              <a:rPr dirty="0" spc="-150"/>
              <a:t> </a:t>
            </a:r>
            <a:r>
              <a:rPr dirty="0" spc="-330"/>
              <a:t>common </a:t>
            </a:r>
            <a:r>
              <a:rPr dirty="0" spc="-204"/>
              <a:t>algorithms</a:t>
            </a:r>
            <a:r>
              <a:rPr dirty="0" spc="-145"/>
              <a:t> </a:t>
            </a:r>
            <a:r>
              <a:rPr dirty="0" spc="-200"/>
              <a:t>include:</a:t>
            </a:r>
            <a:r>
              <a:rPr dirty="0" spc="-125"/>
              <a:t> </a:t>
            </a:r>
            <a:r>
              <a:rPr dirty="0" sz="2500" spc="-25" i="1">
                <a:latin typeface="Times New Roman"/>
                <a:cs typeface="Times New Roman"/>
              </a:rPr>
              <a:t>Wall</a:t>
            </a:r>
            <a:r>
              <a:rPr dirty="0" sz="2500" spc="-175" i="1">
                <a:latin typeface="Times New Roman"/>
                <a:cs typeface="Times New Roman"/>
              </a:rPr>
              <a:t> </a:t>
            </a:r>
            <a:r>
              <a:rPr dirty="0" sz="2500" spc="-155" i="1">
                <a:latin typeface="Times New Roman"/>
                <a:cs typeface="Times New Roman"/>
              </a:rPr>
              <a:t>follower,</a:t>
            </a:r>
            <a:r>
              <a:rPr dirty="0" sz="2500" spc="-200" i="1">
                <a:latin typeface="Times New Roman"/>
                <a:cs typeface="Times New Roman"/>
              </a:rPr>
              <a:t> </a:t>
            </a:r>
            <a:r>
              <a:rPr dirty="0" sz="2500" spc="-280" i="1">
                <a:latin typeface="Times New Roman"/>
                <a:cs typeface="Times New Roman"/>
              </a:rPr>
              <a:t>DFS</a:t>
            </a:r>
            <a:r>
              <a:rPr dirty="0" sz="2500" spc="-175" i="1">
                <a:latin typeface="Times New Roman"/>
                <a:cs typeface="Times New Roman"/>
              </a:rPr>
              <a:t> </a:t>
            </a:r>
            <a:r>
              <a:rPr dirty="0" sz="2500" spc="-90" i="1">
                <a:latin typeface="Times New Roman"/>
                <a:cs typeface="Times New Roman"/>
              </a:rPr>
              <a:t>(Depth-</a:t>
            </a:r>
            <a:r>
              <a:rPr dirty="0" sz="2500" spc="-215" i="1">
                <a:latin typeface="Times New Roman"/>
                <a:cs typeface="Times New Roman"/>
              </a:rPr>
              <a:t>First</a:t>
            </a:r>
            <a:r>
              <a:rPr dirty="0" sz="2500" spc="-185" i="1">
                <a:latin typeface="Times New Roman"/>
                <a:cs typeface="Times New Roman"/>
              </a:rPr>
              <a:t> </a:t>
            </a:r>
            <a:r>
              <a:rPr dirty="0" sz="2500" spc="-190" i="1">
                <a:latin typeface="Times New Roman"/>
                <a:cs typeface="Times New Roman"/>
              </a:rPr>
              <a:t>Search),</a:t>
            </a:r>
            <a:r>
              <a:rPr dirty="0" sz="2500" spc="-185" i="1">
                <a:latin typeface="Times New Roman"/>
                <a:cs typeface="Times New Roman"/>
              </a:rPr>
              <a:t> </a:t>
            </a:r>
            <a:r>
              <a:rPr dirty="0" sz="2500" spc="-225" i="1">
                <a:latin typeface="Times New Roman"/>
                <a:cs typeface="Times New Roman"/>
              </a:rPr>
              <a:t>BFS</a:t>
            </a:r>
            <a:r>
              <a:rPr dirty="0" sz="2500" spc="-175" i="1">
                <a:latin typeface="Times New Roman"/>
                <a:cs typeface="Times New Roman"/>
              </a:rPr>
              <a:t> </a:t>
            </a:r>
            <a:r>
              <a:rPr dirty="0" sz="2500" spc="-10" i="1">
                <a:latin typeface="Times New Roman"/>
                <a:cs typeface="Times New Roman"/>
              </a:rPr>
              <a:t>(Breadth-</a:t>
            </a:r>
            <a:r>
              <a:rPr dirty="0" sz="2500" spc="-10" i="1">
                <a:latin typeface="Times New Roman"/>
                <a:cs typeface="Times New Roman"/>
              </a:rPr>
              <a:t> </a:t>
            </a:r>
            <a:r>
              <a:rPr dirty="0" sz="2500" spc="-295" i="1">
                <a:latin typeface="Georgia"/>
                <a:cs typeface="Georgia"/>
              </a:rPr>
              <a:t>First</a:t>
            </a:r>
            <a:r>
              <a:rPr dirty="0" sz="2500" spc="-215" i="1">
                <a:latin typeface="Georgia"/>
                <a:cs typeface="Georgia"/>
              </a:rPr>
              <a:t> </a:t>
            </a:r>
            <a:r>
              <a:rPr dirty="0" sz="2500" spc="-295" i="1">
                <a:latin typeface="Georgia"/>
                <a:cs typeface="Georgia"/>
              </a:rPr>
              <a:t>Search),</a:t>
            </a:r>
            <a:r>
              <a:rPr dirty="0" sz="2500" spc="-170" i="1">
                <a:latin typeface="Georgia"/>
                <a:cs typeface="Georgia"/>
              </a:rPr>
              <a:t> </a:t>
            </a:r>
            <a:r>
              <a:rPr dirty="0" sz="2500" spc="-254" i="1">
                <a:latin typeface="Georgia"/>
                <a:cs typeface="Georgia"/>
              </a:rPr>
              <a:t>Dijkstra’s</a:t>
            </a:r>
            <a:r>
              <a:rPr dirty="0" sz="2500" spc="-210" i="1">
                <a:latin typeface="Georgia"/>
                <a:cs typeface="Georgia"/>
              </a:rPr>
              <a:t> </a:t>
            </a:r>
            <a:r>
              <a:rPr dirty="0" sz="2500" spc="-285" i="1">
                <a:latin typeface="Georgia"/>
                <a:cs typeface="Georgia"/>
              </a:rPr>
              <a:t>algorithm,</a:t>
            </a:r>
            <a:r>
              <a:rPr dirty="0" sz="2500" spc="-190" i="1">
                <a:latin typeface="Georgia"/>
                <a:cs typeface="Georgia"/>
              </a:rPr>
              <a:t> </a:t>
            </a:r>
            <a:r>
              <a:rPr dirty="0" sz="2500" spc="-265" i="1">
                <a:latin typeface="Georgia"/>
                <a:cs typeface="Georgia"/>
              </a:rPr>
              <a:t>Flood</a:t>
            </a:r>
            <a:r>
              <a:rPr dirty="0" sz="2500" spc="-190" i="1">
                <a:latin typeface="Georgia"/>
                <a:cs typeface="Georgia"/>
              </a:rPr>
              <a:t> </a:t>
            </a:r>
            <a:r>
              <a:rPr dirty="0" sz="2500" spc="-185" i="1">
                <a:latin typeface="Georgia"/>
                <a:cs typeface="Georgia"/>
              </a:rPr>
              <a:t>Fill</a:t>
            </a:r>
            <a:r>
              <a:rPr dirty="0" sz="2500" spc="-190" i="1">
                <a:latin typeface="Georgia"/>
                <a:cs typeface="Georgia"/>
              </a:rPr>
              <a:t> </a:t>
            </a:r>
            <a:r>
              <a:rPr dirty="0" sz="2500" spc="-285" i="1">
                <a:latin typeface="Georgia"/>
                <a:cs typeface="Georgia"/>
              </a:rPr>
              <a:t>algorithm,</a:t>
            </a:r>
            <a:r>
              <a:rPr dirty="0" sz="2500" spc="-190" i="1">
                <a:latin typeface="Georgia"/>
                <a:cs typeface="Georgia"/>
              </a:rPr>
              <a:t> </a:t>
            </a:r>
            <a:r>
              <a:rPr dirty="0" sz="2500" spc="-345" i="1">
                <a:latin typeface="Georgia"/>
                <a:cs typeface="Georgia"/>
              </a:rPr>
              <a:t>Tremaux</a:t>
            </a:r>
            <a:r>
              <a:rPr dirty="0" sz="2500" spc="-180" i="1">
                <a:latin typeface="Georgia"/>
                <a:cs typeface="Georgia"/>
              </a:rPr>
              <a:t> </a:t>
            </a:r>
            <a:r>
              <a:rPr dirty="0" sz="2500" spc="-295" i="1">
                <a:latin typeface="Georgia"/>
                <a:cs typeface="Georgia"/>
              </a:rPr>
              <a:t>algorithm,</a:t>
            </a:r>
            <a:r>
              <a:rPr dirty="0" sz="2500" spc="625" i="1">
                <a:latin typeface="Georgia"/>
                <a:cs typeface="Georgia"/>
              </a:rPr>
              <a:t> </a:t>
            </a:r>
            <a:r>
              <a:rPr dirty="0" sz="2500" spc="-270" i="1">
                <a:latin typeface="Times New Roman"/>
                <a:cs typeface="Times New Roman"/>
              </a:rPr>
              <a:t>A*</a:t>
            </a:r>
            <a:r>
              <a:rPr dirty="0" sz="2500" spc="-215" i="1">
                <a:latin typeface="Times New Roman"/>
                <a:cs typeface="Times New Roman"/>
              </a:rPr>
              <a:t> </a:t>
            </a:r>
            <a:r>
              <a:rPr dirty="0" sz="2500" spc="-150" i="1">
                <a:latin typeface="Times New Roman"/>
                <a:cs typeface="Times New Roman"/>
              </a:rPr>
              <a:t>Search</a:t>
            </a:r>
            <a:r>
              <a:rPr dirty="0" sz="2500" spc="-195" i="1">
                <a:latin typeface="Times New Roman"/>
                <a:cs typeface="Times New Roman"/>
              </a:rPr>
              <a:t> </a:t>
            </a:r>
            <a:r>
              <a:rPr dirty="0" sz="2500" spc="-120" i="1">
                <a:latin typeface="Times New Roman"/>
                <a:cs typeface="Times New Roman"/>
              </a:rPr>
              <a:t>algorithm</a:t>
            </a:r>
            <a:r>
              <a:rPr dirty="0" sz="2500" spc="-215" i="1">
                <a:latin typeface="Times New Roman"/>
                <a:cs typeface="Times New Roman"/>
              </a:rPr>
              <a:t> </a:t>
            </a:r>
            <a:r>
              <a:rPr dirty="0" spc="-20"/>
              <a:t>etc.</a:t>
            </a:r>
            <a:endParaRPr sz="2500">
              <a:latin typeface="Times New Roman"/>
              <a:cs typeface="Times New Roman"/>
            </a:endParaRPr>
          </a:p>
          <a:p>
            <a:pPr marL="350520" marR="5080" indent="-338455">
              <a:lnSpc>
                <a:spcPct val="120000"/>
              </a:lnSpc>
              <a:spcBef>
                <a:spcPts val="1070"/>
              </a:spcBef>
              <a:buClr>
                <a:srgbClr val="A9ACED"/>
              </a:buClr>
              <a:buSzPct val="89583"/>
              <a:buFont typeface="Wingdings"/>
              <a:buChar char=""/>
              <a:tabLst>
                <a:tab pos="350520" algn="l"/>
              </a:tabLst>
            </a:pPr>
            <a:r>
              <a:rPr dirty="0" spc="110"/>
              <a:t>A</a:t>
            </a:r>
            <a:r>
              <a:rPr dirty="0" spc="-165"/>
              <a:t> </a:t>
            </a:r>
            <a:r>
              <a:rPr dirty="0" spc="-215"/>
              <a:t>thorough</a:t>
            </a:r>
            <a:r>
              <a:rPr dirty="0" spc="-160"/>
              <a:t> </a:t>
            </a:r>
            <a:r>
              <a:rPr dirty="0" spc="-175"/>
              <a:t>analysis </a:t>
            </a:r>
            <a:r>
              <a:rPr dirty="0" spc="-114"/>
              <a:t>will</a:t>
            </a:r>
            <a:r>
              <a:rPr dirty="0" spc="-160"/>
              <a:t> be</a:t>
            </a:r>
            <a:r>
              <a:rPr dirty="0" spc="-140"/>
              <a:t> </a:t>
            </a:r>
            <a:r>
              <a:rPr dirty="0" spc="-195"/>
              <a:t>conducted</a:t>
            </a:r>
            <a:r>
              <a:rPr dirty="0" spc="-175"/>
              <a:t> </a:t>
            </a:r>
            <a:r>
              <a:rPr dirty="0" spc="-190"/>
              <a:t>to</a:t>
            </a:r>
            <a:r>
              <a:rPr dirty="0" spc="-150"/>
              <a:t> </a:t>
            </a:r>
            <a:r>
              <a:rPr dirty="0" spc="-140"/>
              <a:t>identify</a:t>
            </a:r>
            <a:r>
              <a:rPr dirty="0" spc="-155"/>
              <a:t> the </a:t>
            </a:r>
            <a:r>
              <a:rPr dirty="0" spc="-295"/>
              <a:t>most</a:t>
            </a:r>
            <a:r>
              <a:rPr dirty="0" spc="-160"/>
              <a:t> suitable</a:t>
            </a:r>
            <a:r>
              <a:rPr dirty="0" spc="-175"/>
              <a:t> </a:t>
            </a:r>
            <a:r>
              <a:rPr dirty="0" spc="-114"/>
              <a:t>approach </a:t>
            </a:r>
            <a:r>
              <a:rPr dirty="0" spc="-210"/>
              <a:t>for</a:t>
            </a:r>
            <a:r>
              <a:rPr dirty="0" spc="-165"/>
              <a:t> </a:t>
            </a:r>
            <a:r>
              <a:rPr dirty="0" spc="-240"/>
              <a:t>our</a:t>
            </a:r>
            <a:r>
              <a:rPr dirty="0" spc="-155"/>
              <a:t> </a:t>
            </a:r>
            <a:r>
              <a:rPr dirty="0" spc="-254"/>
              <a:t>micromouse</a:t>
            </a:r>
            <a:r>
              <a:rPr dirty="0" spc="-155"/>
              <a:t> </a:t>
            </a:r>
            <a:r>
              <a:rPr dirty="0" spc="-220"/>
              <a:t>robot</a:t>
            </a:r>
            <a:r>
              <a:rPr dirty="0" spc="-175"/>
              <a:t> </a:t>
            </a:r>
            <a:r>
              <a:rPr dirty="0" spc="-185"/>
              <a:t>depending</a:t>
            </a:r>
            <a:r>
              <a:rPr dirty="0" spc="-155"/>
              <a:t> </a:t>
            </a:r>
            <a:r>
              <a:rPr dirty="0" spc="-275"/>
              <a:t>on</a:t>
            </a:r>
            <a:r>
              <a:rPr dirty="0" spc="-150"/>
              <a:t> </a:t>
            </a:r>
            <a:r>
              <a:rPr dirty="0" spc="-165"/>
              <a:t>the</a:t>
            </a:r>
            <a:r>
              <a:rPr dirty="0" spc="-155"/>
              <a:t> specific </a:t>
            </a:r>
            <a:r>
              <a:rPr dirty="0" spc="-265"/>
              <a:t>maze</a:t>
            </a:r>
            <a:r>
              <a:rPr dirty="0" spc="-145"/>
              <a:t> </a:t>
            </a:r>
            <a:r>
              <a:rPr dirty="0" spc="-170"/>
              <a:t>characteristics</a:t>
            </a:r>
            <a:r>
              <a:rPr dirty="0" spc="-160"/>
              <a:t> </a:t>
            </a:r>
            <a:r>
              <a:rPr dirty="0" spc="-25"/>
              <a:t>and </a:t>
            </a:r>
            <a:r>
              <a:rPr dirty="0" spc="-190"/>
              <a:t>desired</a:t>
            </a:r>
            <a:r>
              <a:rPr dirty="0" spc="-145"/>
              <a:t> </a:t>
            </a:r>
            <a:r>
              <a:rPr dirty="0" spc="-220"/>
              <a:t>robot</a:t>
            </a:r>
            <a:r>
              <a:rPr dirty="0" spc="-170"/>
              <a:t> </a:t>
            </a:r>
            <a:r>
              <a:rPr dirty="0" spc="-75"/>
              <a:t>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Micromouse</a:t>
            </a:r>
            <a:r>
              <a:rPr dirty="0" spc="25"/>
              <a:t> </a:t>
            </a:r>
            <a:r>
              <a:rPr dirty="0" spc="-595"/>
              <a:t>Maze</a:t>
            </a:r>
            <a:r>
              <a:rPr dirty="0" spc="25"/>
              <a:t> </a:t>
            </a:r>
            <a:r>
              <a:rPr dirty="0" spc="-390"/>
              <a:t>Simulator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0"/>
              <a:t>mms</a:t>
            </a:r>
            <a:r>
              <a:rPr dirty="0" spc="-120"/>
              <a:t> </a:t>
            </a:r>
            <a:r>
              <a:rPr dirty="0" spc="-160"/>
              <a:t>is</a:t>
            </a:r>
            <a:r>
              <a:rPr dirty="0" spc="-125"/>
              <a:t> </a:t>
            </a:r>
            <a:r>
              <a:rPr dirty="0" spc="-100"/>
              <a:t>a</a:t>
            </a:r>
            <a:r>
              <a:rPr dirty="0" spc="-130"/>
              <a:t> </a:t>
            </a:r>
            <a:r>
              <a:rPr dirty="0" spc="-195"/>
              <a:t>Micromouse</a:t>
            </a:r>
            <a:r>
              <a:rPr dirty="0" spc="-135"/>
              <a:t> </a:t>
            </a:r>
            <a:r>
              <a:rPr dirty="0" spc="-65"/>
              <a:t>simulator.</a:t>
            </a:r>
          </a:p>
          <a:p>
            <a:pPr marL="12700" marR="101600">
              <a:lnSpc>
                <a:spcPct val="120000"/>
              </a:lnSpc>
              <a:spcBef>
                <a:spcPts val="1105"/>
              </a:spcBef>
            </a:pPr>
            <a:r>
              <a:rPr dirty="0" spc="-175"/>
              <a:t>It</a:t>
            </a:r>
            <a:r>
              <a:rPr dirty="0" spc="-130"/>
              <a:t> </a:t>
            </a:r>
            <a:r>
              <a:rPr dirty="0" spc="-175"/>
              <a:t>makes</a:t>
            </a:r>
            <a:r>
              <a:rPr dirty="0" spc="-114"/>
              <a:t> </a:t>
            </a:r>
            <a:r>
              <a:rPr dirty="0" spc="-90"/>
              <a:t>it</a:t>
            </a:r>
            <a:r>
              <a:rPr dirty="0" spc="-120"/>
              <a:t> easy </a:t>
            </a:r>
            <a:r>
              <a:rPr dirty="0" spc="-150"/>
              <a:t>to</a:t>
            </a:r>
            <a:r>
              <a:rPr dirty="0" spc="-125"/>
              <a:t> </a:t>
            </a:r>
            <a:r>
              <a:rPr dirty="0" spc="-130"/>
              <a:t>write</a:t>
            </a:r>
            <a:r>
              <a:rPr dirty="0" spc="-110"/>
              <a:t> </a:t>
            </a:r>
            <a:r>
              <a:rPr dirty="0" spc="-160"/>
              <a:t>and</a:t>
            </a:r>
            <a:r>
              <a:rPr dirty="0" spc="-110"/>
              <a:t> </a:t>
            </a:r>
            <a:r>
              <a:rPr dirty="0" spc="-130"/>
              <a:t>test</a:t>
            </a:r>
            <a:r>
              <a:rPr dirty="0" spc="-125"/>
              <a:t> </a:t>
            </a:r>
            <a:r>
              <a:rPr dirty="0" spc="-160"/>
              <a:t>maze-</a:t>
            </a:r>
            <a:r>
              <a:rPr dirty="0" spc="-110"/>
              <a:t>solving </a:t>
            </a:r>
            <a:r>
              <a:rPr dirty="0" spc="-135"/>
              <a:t>code</a:t>
            </a:r>
            <a:r>
              <a:rPr dirty="0" spc="-114"/>
              <a:t> </a:t>
            </a:r>
            <a:r>
              <a:rPr dirty="0" spc="-145"/>
              <a:t>without</a:t>
            </a:r>
            <a:r>
              <a:rPr dirty="0" spc="-105"/>
              <a:t> </a:t>
            </a:r>
            <a:r>
              <a:rPr dirty="0" spc="-100"/>
              <a:t>a</a:t>
            </a:r>
            <a:r>
              <a:rPr dirty="0" spc="-105"/>
              <a:t> </a:t>
            </a:r>
            <a:r>
              <a:rPr dirty="0" spc="-120"/>
              <a:t>physical</a:t>
            </a:r>
            <a:r>
              <a:rPr dirty="0" spc="-80"/>
              <a:t> </a:t>
            </a:r>
            <a:r>
              <a:rPr dirty="0" spc="-10"/>
              <a:t>robot.</a:t>
            </a: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pc="-100"/>
              <a:t>With</a:t>
            </a:r>
            <a:r>
              <a:rPr dirty="0" spc="-114"/>
              <a:t> </a:t>
            </a:r>
            <a:r>
              <a:rPr dirty="0" spc="-140"/>
              <a:t>it,</a:t>
            </a:r>
            <a:r>
              <a:rPr dirty="0" spc="-125"/>
              <a:t> </a:t>
            </a:r>
            <a:r>
              <a:rPr dirty="0" spc="-135"/>
              <a:t>you</a:t>
            </a:r>
            <a:r>
              <a:rPr dirty="0" spc="-114"/>
              <a:t> </a:t>
            </a:r>
            <a:r>
              <a:rPr dirty="0" spc="-20"/>
              <a:t>can:</a:t>
            </a:r>
          </a:p>
          <a:p>
            <a:pPr marL="350520" indent="-337820">
              <a:lnSpc>
                <a:spcPct val="100000"/>
              </a:lnSpc>
              <a:spcBef>
                <a:spcPts val="153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pc="-185"/>
              <a:t>Test</a:t>
            </a:r>
            <a:r>
              <a:rPr dirty="0" spc="-125"/>
              <a:t> </a:t>
            </a:r>
            <a:r>
              <a:rPr dirty="0" spc="-190"/>
              <a:t>how</a:t>
            </a:r>
            <a:r>
              <a:rPr dirty="0" spc="-120"/>
              <a:t> </a:t>
            </a:r>
            <a:r>
              <a:rPr dirty="0" spc="-145"/>
              <a:t>your</a:t>
            </a:r>
            <a:r>
              <a:rPr dirty="0" spc="-110"/>
              <a:t> </a:t>
            </a:r>
            <a:r>
              <a:rPr dirty="0" spc="-165"/>
              <a:t>robot</a:t>
            </a:r>
            <a:r>
              <a:rPr dirty="0" spc="-140"/>
              <a:t> </a:t>
            </a:r>
            <a:r>
              <a:rPr dirty="0" spc="-150"/>
              <a:t>would</a:t>
            </a:r>
            <a:r>
              <a:rPr dirty="0" spc="-110"/>
              <a:t> </a:t>
            </a:r>
            <a:r>
              <a:rPr dirty="0" spc="-120"/>
              <a:t>behave </a:t>
            </a:r>
            <a:r>
              <a:rPr dirty="0" spc="-155"/>
              <a:t>in</a:t>
            </a:r>
            <a:r>
              <a:rPr dirty="0" spc="-120"/>
              <a:t> </a:t>
            </a:r>
            <a:r>
              <a:rPr dirty="0" spc="-100"/>
              <a:t>a</a:t>
            </a:r>
            <a:r>
              <a:rPr dirty="0" spc="-120"/>
              <a:t> </a:t>
            </a:r>
            <a:r>
              <a:rPr dirty="0" spc="-50"/>
              <a:t>real</a:t>
            </a:r>
          </a:p>
          <a:p>
            <a:pPr marL="350520">
              <a:lnSpc>
                <a:spcPct val="100000"/>
              </a:lnSpc>
              <a:spcBef>
                <a:spcPts val="434"/>
              </a:spcBef>
            </a:pPr>
            <a:r>
              <a:rPr dirty="0" spc="-20"/>
              <a:t>maze</a:t>
            </a:r>
          </a:p>
          <a:p>
            <a:pPr marL="350520" indent="-337820">
              <a:lnSpc>
                <a:spcPct val="100000"/>
              </a:lnSpc>
              <a:spcBef>
                <a:spcPts val="153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pc="-125"/>
              <a:t>Visualize</a:t>
            </a:r>
            <a:r>
              <a:rPr dirty="0" spc="-90"/>
              <a:t> </a:t>
            </a:r>
            <a:r>
              <a:rPr dirty="0" spc="-145"/>
              <a:t>what</a:t>
            </a:r>
            <a:r>
              <a:rPr dirty="0" spc="-110"/>
              <a:t> </a:t>
            </a:r>
            <a:r>
              <a:rPr dirty="0" spc="-145"/>
              <a:t>your</a:t>
            </a:r>
            <a:r>
              <a:rPr dirty="0" spc="-120"/>
              <a:t> </a:t>
            </a:r>
            <a:r>
              <a:rPr dirty="0" spc="-165"/>
              <a:t>robot</a:t>
            </a:r>
            <a:r>
              <a:rPr dirty="0" spc="-125"/>
              <a:t> </a:t>
            </a:r>
            <a:r>
              <a:rPr dirty="0" spc="-160"/>
              <a:t>is</a:t>
            </a:r>
            <a:r>
              <a:rPr dirty="0" spc="-110"/>
              <a:t> </a:t>
            </a:r>
            <a:r>
              <a:rPr dirty="0" spc="-35"/>
              <a:t>thinking:</a:t>
            </a:r>
          </a:p>
          <a:p>
            <a:pPr lvl="1" marL="1264920" indent="-338455">
              <a:lnSpc>
                <a:spcPct val="100000"/>
              </a:lnSpc>
              <a:spcBef>
                <a:spcPts val="1525"/>
              </a:spcBef>
              <a:buClr>
                <a:srgbClr val="A9ACED"/>
              </a:buClr>
              <a:buSzPct val="88888"/>
              <a:buFont typeface="Courier New"/>
              <a:buChar char="o"/>
              <a:tabLst>
                <a:tab pos="1264920" algn="l"/>
              </a:tabLst>
            </a:pP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Show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known/unknown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 walls</a:t>
            </a:r>
            <a:endParaRPr sz="1800">
              <a:latin typeface="Georgia"/>
              <a:cs typeface="Georgia"/>
            </a:endParaRPr>
          </a:p>
          <a:p>
            <a:pPr lvl="1" marL="1264920" indent="-338455">
              <a:lnSpc>
                <a:spcPct val="100000"/>
              </a:lnSpc>
              <a:spcBef>
                <a:spcPts val="1540"/>
              </a:spcBef>
              <a:buClr>
                <a:srgbClr val="A9ACED"/>
              </a:buClr>
              <a:buSzPct val="88888"/>
              <a:buFont typeface="Courier New"/>
              <a:buChar char="o"/>
              <a:tabLst>
                <a:tab pos="1264920" algn="l"/>
              </a:tabLst>
            </a:pP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color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the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cells</a:t>
            </a:r>
            <a:endParaRPr sz="1800">
              <a:latin typeface="Georgia"/>
              <a:cs typeface="Georgia"/>
            </a:endParaRPr>
          </a:p>
          <a:p>
            <a:pPr lvl="1" marL="1264920" indent="-338455">
              <a:lnSpc>
                <a:spcPct val="100000"/>
              </a:lnSpc>
              <a:spcBef>
                <a:spcPts val="1535"/>
              </a:spcBef>
              <a:buClr>
                <a:srgbClr val="A9ACED"/>
              </a:buClr>
              <a:buSzPct val="88888"/>
              <a:buFont typeface="Courier New"/>
              <a:buChar char="o"/>
              <a:tabLst>
                <a:tab pos="1264920" algn="l"/>
              </a:tabLst>
            </a:pP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Display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ASCII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text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cells</a:t>
            </a:r>
            <a:endParaRPr sz="1800">
              <a:latin typeface="Georgia"/>
              <a:cs typeface="Georgia"/>
            </a:endParaRPr>
          </a:p>
          <a:p>
            <a:pPr marL="350520" indent="-337820">
              <a:lnSpc>
                <a:spcPct val="100000"/>
              </a:lnSpc>
              <a:spcBef>
                <a:spcPts val="152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pc="-140"/>
              <a:t>Simulate</a:t>
            </a:r>
            <a:r>
              <a:rPr dirty="0" spc="-75"/>
              <a:t> </a:t>
            </a:r>
            <a:r>
              <a:rPr dirty="0" spc="-100"/>
              <a:t>a</a:t>
            </a:r>
            <a:r>
              <a:rPr dirty="0" spc="-85"/>
              <a:t> </a:t>
            </a:r>
            <a:r>
              <a:rPr dirty="0" spc="-135"/>
              <a:t>crash-</a:t>
            </a:r>
            <a:r>
              <a:rPr dirty="0" spc="-114"/>
              <a:t>and-</a:t>
            </a:r>
            <a:r>
              <a:rPr dirty="0" spc="-145"/>
              <a:t>reset</a:t>
            </a:r>
            <a:r>
              <a:rPr dirty="0" spc="-65"/>
              <a:t> </a:t>
            </a:r>
            <a:r>
              <a:rPr dirty="0" spc="-10"/>
              <a:t>scenario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289928" y="1652139"/>
            <a:ext cx="3091815" cy="148272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530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Test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your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custom</a:t>
            </a:r>
            <a:endParaRPr sz="1800">
              <a:latin typeface="Georgia"/>
              <a:cs typeface="Georgia"/>
            </a:endParaRPr>
          </a:p>
          <a:p>
            <a:pPr marL="350520">
              <a:lnSpc>
                <a:spcPct val="100000"/>
              </a:lnSpc>
              <a:spcBef>
                <a:spcPts val="430"/>
              </a:spcBef>
            </a:pPr>
            <a:r>
              <a:rPr dirty="0" sz="1800" spc="-204">
                <a:solidFill>
                  <a:srgbClr val="FFFFFF"/>
                </a:solidFill>
                <a:latin typeface="Georgia"/>
                <a:cs typeface="Georgia"/>
              </a:rPr>
              <a:t>maze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files</a:t>
            </a:r>
            <a:endParaRPr sz="1800">
              <a:latin typeface="Georgia"/>
              <a:cs typeface="Georgia"/>
            </a:endParaRPr>
          </a:p>
          <a:p>
            <a:pPr marL="350520" marR="5080" indent="-338455">
              <a:lnSpc>
                <a:spcPct val="120000"/>
              </a:lnSpc>
              <a:spcBef>
                <a:spcPts val="110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Write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code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any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language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you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want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1244" y="3503675"/>
            <a:ext cx="6003036" cy="33543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4414" y="669797"/>
            <a:ext cx="226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40">
                <a:solidFill>
                  <a:srgbClr val="A9ACED"/>
                </a:solidFill>
                <a:latin typeface="DejaVu Sans"/>
                <a:cs typeface="DejaVu Sans"/>
              </a:rPr>
              <a:t>◤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9164" y="582295"/>
            <a:ext cx="71227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Analysing</a:t>
            </a:r>
            <a:r>
              <a:rPr dirty="0" spc="45"/>
              <a:t> </a:t>
            </a:r>
            <a:r>
              <a:rPr dirty="0" spc="-380"/>
              <a:t>Different</a:t>
            </a:r>
            <a:r>
              <a:rPr dirty="0" spc="35"/>
              <a:t> </a:t>
            </a:r>
            <a:r>
              <a:rPr dirty="0" spc="-425"/>
              <a:t>Algorithms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90675" y="1365250"/>
            <a:ext cx="5084445" cy="538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76555" algn="l"/>
              </a:tabLst>
            </a:pPr>
            <a:r>
              <a:rPr dirty="0" u="sng" sz="2400" spc="-2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BFS</a:t>
            </a:r>
            <a:r>
              <a:rPr dirty="0" u="sng" sz="2400" spc="-2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2400" spc="-1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(Breadth-</a:t>
            </a:r>
            <a:r>
              <a:rPr dirty="0" u="sng" sz="2400" spc="-22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First</a:t>
            </a:r>
            <a:r>
              <a:rPr dirty="0" u="sng" sz="2400" spc="-2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2400" spc="-1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Search)</a:t>
            </a:r>
            <a:r>
              <a:rPr dirty="0" u="sng" sz="2400" spc="1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 </a:t>
            </a:r>
            <a:r>
              <a:rPr dirty="0" u="sng" sz="2400" spc="-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  <a:cs typeface="Georgia"/>
              </a:rPr>
              <a:t>Algorithm</a:t>
            </a:r>
            <a:endParaRPr sz="2400">
              <a:latin typeface="Georgia"/>
              <a:cs typeface="Georgia"/>
            </a:endParaRPr>
          </a:p>
          <a:p>
            <a:pPr lvl="1" marL="351155" indent="-338455">
              <a:lnSpc>
                <a:spcPct val="100000"/>
              </a:lnSpc>
              <a:spcBef>
                <a:spcPts val="1630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1155" algn="l"/>
              </a:tabLst>
            </a:pP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Start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Georgia"/>
                <a:cs typeface="Georgia"/>
              </a:rPr>
              <a:t>Cell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Breadth-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First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(BFS)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endParaRPr sz="1800">
              <a:latin typeface="Georgia"/>
              <a:cs typeface="Georgia"/>
            </a:endParaRPr>
          </a:p>
          <a:p>
            <a:pPr marL="351155">
              <a:lnSpc>
                <a:spcPct val="100000"/>
              </a:lnSpc>
              <a:spcBef>
                <a:spcPts val="434"/>
              </a:spcBef>
            </a:pP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begins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at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designated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starting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cell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within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maze.</a:t>
            </a:r>
            <a:endParaRPr sz="1800">
              <a:latin typeface="Georgia"/>
              <a:cs typeface="Georgia"/>
            </a:endParaRPr>
          </a:p>
          <a:p>
            <a:pPr lvl="1" marL="351155" marR="494665" indent="-339090">
              <a:lnSpc>
                <a:spcPct val="120000"/>
              </a:lnSpc>
              <a:spcBef>
                <a:spcPts val="109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1155" algn="l"/>
              </a:tabLst>
            </a:pP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Immediate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Surroundings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connected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paths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directly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next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starting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identified.</a:t>
            </a:r>
            <a:endParaRPr sz="1800">
              <a:latin typeface="Georgia"/>
              <a:cs typeface="Georgia"/>
            </a:endParaRPr>
          </a:p>
          <a:p>
            <a:pPr lvl="1" marL="351155" marR="43815" indent="-339090">
              <a:lnSpc>
                <a:spcPct val="120000"/>
              </a:lnSpc>
              <a:spcBef>
                <a:spcPts val="1100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1155" algn="l"/>
              </a:tabLst>
            </a:pP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Systematic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Exploration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25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BFS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prioritizes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exploring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these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neighboring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paths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first,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adding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them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waiting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list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order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they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discovered.</a:t>
            </a:r>
            <a:endParaRPr sz="1800">
              <a:latin typeface="Georgia"/>
              <a:cs typeface="Georgia"/>
            </a:endParaRPr>
          </a:p>
          <a:p>
            <a:pPr lvl="1" marL="351155" marR="5080" indent="-339090">
              <a:lnSpc>
                <a:spcPct val="120100"/>
              </a:lnSpc>
              <a:spcBef>
                <a:spcPts val="110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1155" algn="l"/>
              </a:tabLst>
            </a:pP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Level-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by-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Level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Check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then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systematically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removes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explores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each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path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waiting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list,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one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time.</a:t>
            </a:r>
            <a:endParaRPr sz="1800">
              <a:latin typeface="Georgia"/>
              <a:cs typeface="Georgia"/>
            </a:endParaRPr>
          </a:p>
          <a:p>
            <a:pPr lvl="1" marL="351155" marR="238760" indent="-339090">
              <a:lnSpc>
                <a:spcPct val="120000"/>
              </a:lnSpc>
              <a:spcBef>
                <a:spcPts val="1090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1155" algn="l"/>
              </a:tabLst>
            </a:pP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Neighbors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Neighbors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While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exploring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path,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any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new,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unvisited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connections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branching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out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added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waiting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list.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21348" y="1304289"/>
            <a:ext cx="5120640" cy="5523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marR="5080" indent="-338455">
              <a:lnSpc>
                <a:spcPct val="120000"/>
              </a:lnSpc>
              <a:spcBef>
                <a:spcPts val="100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Expanding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creates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widening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area,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ensuring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paths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specific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from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starting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explored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before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moving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on.</a:t>
            </a:r>
            <a:endParaRPr sz="1800">
              <a:latin typeface="Georgia"/>
              <a:cs typeface="Georgia"/>
            </a:endParaRPr>
          </a:p>
          <a:p>
            <a:pPr marL="350520" marR="73660" indent="-338455">
              <a:lnSpc>
                <a:spcPct val="120000"/>
              </a:lnSpc>
              <a:spcBef>
                <a:spcPts val="110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Check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During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exploration,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path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leads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designated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end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point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(goal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node)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Georgia"/>
                <a:cs typeface="Georgia"/>
              </a:rPr>
              <a:t>maze,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search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concludes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successfully.</a:t>
            </a:r>
            <a:endParaRPr sz="1800">
              <a:latin typeface="Georgia"/>
              <a:cs typeface="Georgia"/>
            </a:endParaRPr>
          </a:p>
          <a:p>
            <a:pPr marL="350520" marR="72390" indent="-338455">
              <a:lnSpc>
                <a:spcPct val="120000"/>
              </a:lnSpc>
              <a:spcBef>
                <a:spcPts val="109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Continuing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isn't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found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path,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removes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explores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next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path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waiting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list,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repeating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previous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steps.</a:t>
            </a:r>
            <a:endParaRPr sz="1800">
              <a:latin typeface="Georgia"/>
              <a:cs typeface="Georgia"/>
            </a:endParaRPr>
          </a:p>
          <a:p>
            <a:pPr marL="350520" indent="-337820">
              <a:lnSpc>
                <a:spcPct val="100000"/>
              </a:lnSpc>
              <a:spcBef>
                <a:spcPts val="153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Exhaustive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continues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until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Georgia"/>
                <a:cs typeface="Georgia"/>
              </a:rPr>
              <a:t>paths</a:t>
            </a:r>
            <a:endParaRPr sz="1800">
              <a:latin typeface="Georgia"/>
              <a:cs typeface="Georgia"/>
            </a:endParaRPr>
          </a:p>
          <a:p>
            <a:pPr marL="350520">
              <a:lnSpc>
                <a:spcPct val="100000"/>
              </a:lnSpc>
              <a:spcBef>
                <a:spcPts val="434"/>
              </a:spcBef>
            </a:pP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within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exploration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range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have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been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Georgia"/>
                <a:cs typeface="Georgia"/>
              </a:rPr>
              <a:t>examined.</a:t>
            </a:r>
            <a:endParaRPr sz="1800">
              <a:latin typeface="Georgia"/>
              <a:cs typeface="Georgia"/>
            </a:endParaRPr>
          </a:p>
          <a:p>
            <a:pPr marL="350520" marR="288290" indent="-338455">
              <a:lnSpc>
                <a:spcPct val="120000"/>
              </a:lnSpc>
              <a:spcBef>
                <a:spcPts val="1105"/>
              </a:spcBef>
              <a:buClr>
                <a:srgbClr val="A9ACED"/>
              </a:buClr>
              <a:buSzPct val="88888"/>
              <a:buFont typeface="Wingdings"/>
              <a:buChar char=""/>
              <a:tabLst>
                <a:tab pos="350520" algn="l"/>
              </a:tabLst>
            </a:pP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Finding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Solution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waiting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list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becomes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Georgia"/>
                <a:cs typeface="Georgia"/>
              </a:rPr>
              <a:t>empty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without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encountering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goal,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algorithm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determines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there's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accessible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path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from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starting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point.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467614"/>
            <a:ext cx="44005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/>
              <a:t>2)</a:t>
            </a:r>
            <a:r>
              <a:rPr dirty="0" sz="2400" spc="140"/>
              <a:t> </a:t>
            </a:r>
            <a:r>
              <a:rPr dirty="0" u="sng" sz="2400" spc="-275">
                <a:uFill>
                  <a:solidFill>
                    <a:srgbClr val="FFFFFF"/>
                  </a:solidFill>
                </a:uFill>
              </a:rPr>
              <a:t>DFS</a:t>
            </a:r>
            <a:r>
              <a:rPr dirty="0" u="sng" sz="2400" spc="-21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400" spc="-204">
                <a:uFill>
                  <a:solidFill>
                    <a:srgbClr val="FFFFFF"/>
                  </a:solidFill>
                </a:uFill>
              </a:rPr>
              <a:t>(Depth</a:t>
            </a:r>
            <a:r>
              <a:rPr dirty="0" u="sng" sz="2400" spc="-22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400" spc="-229">
                <a:uFill>
                  <a:solidFill>
                    <a:srgbClr val="FFFFFF"/>
                  </a:solidFill>
                </a:uFill>
              </a:rPr>
              <a:t>First</a:t>
            </a:r>
            <a:r>
              <a:rPr dirty="0" u="sng" sz="2400" spc="-24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400" spc="-204">
                <a:uFill>
                  <a:solidFill>
                    <a:srgbClr val="FFFFFF"/>
                  </a:solidFill>
                </a:uFill>
              </a:rPr>
              <a:t>Search)</a:t>
            </a:r>
            <a:r>
              <a:rPr dirty="0" u="sng" sz="2400" spc="-22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400" spc="-130">
                <a:uFill>
                  <a:solidFill>
                    <a:srgbClr val="FFFFFF"/>
                  </a:solidFill>
                </a:uFill>
              </a:rPr>
              <a:t>Algorithm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1194612" y="1109217"/>
            <a:ext cx="4953635" cy="5071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38671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Start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Georgia"/>
                <a:cs typeface="Georgia"/>
              </a:rPr>
              <a:t>Cell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DFS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begins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at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designated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"start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node"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within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maze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(graph).</a:t>
            </a:r>
            <a:endParaRPr sz="1800">
              <a:latin typeface="Georgia"/>
              <a:cs typeface="Georgia"/>
            </a:endParaRPr>
          </a:p>
          <a:p>
            <a:pPr marL="354965" marR="12890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Go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Deep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Instead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checking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neighboring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paths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first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(like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BFS),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DFS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chooses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one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path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follows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far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go.</a:t>
            </a:r>
            <a:endParaRPr sz="1800">
              <a:latin typeface="Georgia"/>
              <a:cs typeface="Georgia"/>
            </a:endParaRPr>
          </a:p>
          <a:p>
            <a:pPr algn="just" marL="354965" marR="132715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Dead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 End?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Problem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chosen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path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reaches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dead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end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(unconnected </a:t>
            </a: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node),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DFS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doesn't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backtrack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immediately.</a:t>
            </a:r>
            <a:endParaRPr sz="1800">
              <a:latin typeface="Georgia"/>
              <a:cs typeface="Georgia"/>
            </a:endParaRPr>
          </a:p>
          <a:p>
            <a:pPr algn="just" marL="354965" marR="41275" indent="-34290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Mark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Remember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simply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marks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dead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end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visited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remembers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explored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branch.</a:t>
            </a:r>
            <a:endParaRPr sz="1800">
              <a:latin typeface="Georgia"/>
              <a:cs typeface="Georgia"/>
            </a:endParaRPr>
          </a:p>
          <a:p>
            <a:pPr marL="354965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Backtrack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and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Explore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Then,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DFS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backtracks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to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225">
                <a:solidFill>
                  <a:srgbClr val="FFFFFF"/>
                </a:solidFill>
                <a:latin typeface="Georgia"/>
                <a:cs typeface="Georgia"/>
              </a:rPr>
              <a:t>most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recent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unexplored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paths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continues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following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a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unvisited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branch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there.</a:t>
            </a:r>
            <a:endParaRPr sz="1800">
              <a:latin typeface="Georgia"/>
              <a:cs typeface="Georgia"/>
            </a:endParaRPr>
          </a:p>
          <a:p>
            <a:pPr marL="354965" marR="10541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Repeat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going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deep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into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path,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hitting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dead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end,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backtracking,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exploring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branch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continues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until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found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all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possibilities</a:t>
            </a:r>
            <a:r>
              <a:rPr dirty="0" sz="1800" spc="-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exhausted.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24193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pc="-155"/>
              <a:t>Finding</a:t>
            </a:r>
            <a:r>
              <a:rPr dirty="0" spc="-165"/>
              <a:t> </a:t>
            </a:r>
            <a:r>
              <a:rPr dirty="0" spc="-120"/>
              <a:t>the</a:t>
            </a:r>
            <a:r>
              <a:rPr dirty="0" spc="-140"/>
              <a:t> </a:t>
            </a:r>
            <a:r>
              <a:rPr dirty="0" spc="-145"/>
              <a:t>Exit</a:t>
            </a:r>
            <a:r>
              <a:rPr dirty="0" spc="-155"/>
              <a:t> </a:t>
            </a:r>
            <a:r>
              <a:rPr dirty="0" spc="-325"/>
              <a:t>:</a:t>
            </a:r>
            <a:r>
              <a:rPr dirty="0" spc="-110"/>
              <a:t> </a:t>
            </a:r>
            <a:r>
              <a:rPr dirty="0" spc="-175"/>
              <a:t>If</a:t>
            </a:r>
            <a:r>
              <a:rPr dirty="0" spc="-135"/>
              <a:t> </a:t>
            </a:r>
            <a:r>
              <a:rPr dirty="0" spc="-215"/>
              <a:t>DFS</a:t>
            </a:r>
            <a:r>
              <a:rPr dirty="0" spc="-105"/>
              <a:t> </a:t>
            </a:r>
            <a:r>
              <a:rPr dirty="0" spc="-145"/>
              <a:t>follows</a:t>
            </a:r>
            <a:r>
              <a:rPr dirty="0" spc="-105"/>
              <a:t> </a:t>
            </a:r>
            <a:r>
              <a:rPr dirty="0" spc="-100"/>
              <a:t>a</a:t>
            </a:r>
            <a:r>
              <a:rPr dirty="0" spc="-135"/>
              <a:t> </a:t>
            </a:r>
            <a:r>
              <a:rPr dirty="0" spc="-130"/>
              <a:t>path</a:t>
            </a:r>
            <a:r>
              <a:rPr dirty="0" spc="-120"/>
              <a:t> that</a:t>
            </a:r>
            <a:r>
              <a:rPr dirty="0" spc="-130"/>
              <a:t> </a:t>
            </a:r>
            <a:r>
              <a:rPr dirty="0" spc="-50"/>
              <a:t>luckily </a:t>
            </a:r>
            <a:r>
              <a:rPr dirty="0" spc="-125"/>
              <a:t>leads</a:t>
            </a:r>
            <a:r>
              <a:rPr dirty="0" spc="-114"/>
              <a:t> </a:t>
            </a:r>
            <a:r>
              <a:rPr dirty="0" spc="-150"/>
              <a:t>to</a:t>
            </a:r>
            <a:r>
              <a:rPr dirty="0" spc="-125"/>
              <a:t> the</a:t>
            </a:r>
            <a:r>
              <a:rPr dirty="0" spc="-130"/>
              <a:t> designated</a:t>
            </a:r>
            <a:r>
              <a:rPr dirty="0" spc="-100"/>
              <a:t> </a:t>
            </a:r>
            <a:r>
              <a:rPr dirty="0" spc="-155"/>
              <a:t>end</a:t>
            </a:r>
            <a:r>
              <a:rPr dirty="0" spc="-110"/>
              <a:t> </a:t>
            </a:r>
            <a:r>
              <a:rPr dirty="0" spc="-155"/>
              <a:t>point</a:t>
            </a:r>
            <a:r>
              <a:rPr dirty="0" spc="-120"/>
              <a:t> </a:t>
            </a:r>
            <a:r>
              <a:rPr dirty="0" spc="-130"/>
              <a:t>(goal</a:t>
            </a:r>
            <a:r>
              <a:rPr dirty="0" spc="-120"/>
              <a:t> </a:t>
            </a:r>
            <a:r>
              <a:rPr dirty="0" spc="-200"/>
              <a:t>node),</a:t>
            </a:r>
            <a:r>
              <a:rPr dirty="0" spc="-125"/>
              <a:t> </a:t>
            </a:r>
            <a:r>
              <a:rPr dirty="0" spc="-25"/>
              <a:t>the </a:t>
            </a:r>
            <a:r>
              <a:rPr dirty="0" spc="-150"/>
              <a:t>search</a:t>
            </a:r>
            <a:r>
              <a:rPr dirty="0" spc="-95"/>
              <a:t> </a:t>
            </a:r>
            <a:r>
              <a:rPr dirty="0" spc="-150"/>
              <a:t>concludes</a:t>
            </a:r>
            <a:r>
              <a:rPr dirty="0" spc="-85"/>
              <a:t> </a:t>
            </a:r>
            <a:r>
              <a:rPr dirty="0" spc="-65"/>
              <a:t>successfully.</a:t>
            </a: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pc="-190"/>
              <a:t>No</a:t>
            </a:r>
            <a:r>
              <a:rPr dirty="0" spc="-140"/>
              <a:t> </a:t>
            </a:r>
            <a:r>
              <a:rPr dirty="0" spc="-55"/>
              <a:t>Way</a:t>
            </a:r>
            <a:r>
              <a:rPr dirty="0" spc="-145"/>
              <a:t> </a:t>
            </a:r>
            <a:r>
              <a:rPr dirty="0" spc="-80"/>
              <a:t>Out</a:t>
            </a:r>
            <a:r>
              <a:rPr dirty="0" spc="-160"/>
              <a:t> </a:t>
            </a:r>
            <a:r>
              <a:rPr dirty="0" spc="-325"/>
              <a:t>:</a:t>
            </a:r>
            <a:r>
              <a:rPr dirty="0" spc="-114"/>
              <a:t> </a:t>
            </a:r>
            <a:r>
              <a:rPr dirty="0" spc="-175"/>
              <a:t>If</a:t>
            </a:r>
            <a:r>
              <a:rPr dirty="0" spc="-140"/>
              <a:t> </a:t>
            </a:r>
            <a:r>
              <a:rPr dirty="0" spc="-55"/>
              <a:t>all</a:t>
            </a:r>
            <a:r>
              <a:rPr dirty="0" spc="-125"/>
              <a:t> </a:t>
            </a:r>
            <a:r>
              <a:rPr dirty="0" spc="-150"/>
              <a:t>paths</a:t>
            </a:r>
            <a:r>
              <a:rPr dirty="0" spc="-125"/>
              <a:t> </a:t>
            </a:r>
            <a:r>
              <a:rPr dirty="0" spc="-210"/>
              <a:t>from</a:t>
            </a:r>
            <a:r>
              <a:rPr dirty="0" spc="-130"/>
              <a:t> </a:t>
            </a:r>
            <a:r>
              <a:rPr dirty="0" spc="-125"/>
              <a:t>the</a:t>
            </a:r>
            <a:r>
              <a:rPr dirty="0" spc="-130"/>
              <a:t> </a:t>
            </a:r>
            <a:r>
              <a:rPr dirty="0" spc="-145"/>
              <a:t>starting</a:t>
            </a:r>
            <a:r>
              <a:rPr dirty="0" spc="-120"/>
              <a:t> </a:t>
            </a:r>
            <a:r>
              <a:rPr dirty="0" spc="-175"/>
              <a:t>node</a:t>
            </a:r>
            <a:r>
              <a:rPr dirty="0" spc="-120"/>
              <a:t> </a:t>
            </a:r>
            <a:r>
              <a:rPr dirty="0" spc="-55"/>
              <a:t>have </a:t>
            </a:r>
            <a:r>
              <a:rPr dirty="0" spc="-145"/>
              <a:t>been</a:t>
            </a:r>
            <a:r>
              <a:rPr dirty="0" spc="-120"/>
              <a:t> </a:t>
            </a:r>
            <a:r>
              <a:rPr dirty="0" spc="-140"/>
              <a:t>explored</a:t>
            </a:r>
            <a:r>
              <a:rPr dirty="0" spc="-125"/>
              <a:t> </a:t>
            </a:r>
            <a:r>
              <a:rPr dirty="0" spc="-155"/>
              <a:t>(dead</a:t>
            </a:r>
            <a:r>
              <a:rPr dirty="0" spc="-125"/>
              <a:t> </a:t>
            </a:r>
            <a:r>
              <a:rPr dirty="0" spc="-180"/>
              <a:t>ends</a:t>
            </a:r>
            <a:r>
              <a:rPr dirty="0" spc="-110"/>
              <a:t> </a:t>
            </a:r>
            <a:r>
              <a:rPr dirty="0" spc="-185"/>
              <a:t>or</a:t>
            </a:r>
            <a:r>
              <a:rPr dirty="0" spc="-130"/>
              <a:t> </a:t>
            </a:r>
            <a:r>
              <a:rPr dirty="0" spc="-135"/>
              <a:t>looped</a:t>
            </a:r>
            <a:r>
              <a:rPr dirty="0" spc="-110"/>
              <a:t> </a:t>
            </a:r>
            <a:r>
              <a:rPr dirty="0" spc="-114"/>
              <a:t>back</a:t>
            </a:r>
            <a:r>
              <a:rPr dirty="0" spc="-140"/>
              <a:t> </a:t>
            </a:r>
            <a:r>
              <a:rPr dirty="0" spc="-150"/>
              <a:t>to</a:t>
            </a:r>
            <a:r>
              <a:rPr dirty="0" spc="-120"/>
              <a:t> </a:t>
            </a:r>
            <a:r>
              <a:rPr dirty="0" spc="-10"/>
              <a:t>visited </a:t>
            </a:r>
            <a:r>
              <a:rPr dirty="0" spc="-204"/>
              <a:t>nodes),</a:t>
            </a:r>
            <a:r>
              <a:rPr dirty="0" spc="-105"/>
              <a:t> </a:t>
            </a:r>
            <a:r>
              <a:rPr dirty="0" spc="-215"/>
              <a:t>DFS</a:t>
            </a:r>
            <a:r>
              <a:rPr dirty="0" spc="-90"/>
              <a:t> </a:t>
            </a:r>
            <a:r>
              <a:rPr dirty="0" spc="-165"/>
              <a:t>determines</a:t>
            </a:r>
            <a:r>
              <a:rPr dirty="0" spc="-100"/>
              <a:t> </a:t>
            </a:r>
            <a:r>
              <a:rPr dirty="0" spc="-160"/>
              <a:t>there's</a:t>
            </a:r>
            <a:r>
              <a:rPr dirty="0" spc="-100"/>
              <a:t> </a:t>
            </a:r>
            <a:r>
              <a:rPr dirty="0" spc="-210"/>
              <a:t>no</a:t>
            </a:r>
            <a:r>
              <a:rPr dirty="0" spc="-105"/>
              <a:t> </a:t>
            </a:r>
            <a:r>
              <a:rPr dirty="0" spc="-125"/>
              <a:t>accessible</a:t>
            </a:r>
            <a:r>
              <a:rPr dirty="0" spc="-90"/>
              <a:t> </a:t>
            </a:r>
            <a:r>
              <a:rPr dirty="0" spc="-130"/>
              <a:t>path</a:t>
            </a:r>
            <a:r>
              <a:rPr dirty="0" spc="-114"/>
              <a:t> </a:t>
            </a:r>
            <a:r>
              <a:rPr dirty="0" spc="-25"/>
              <a:t>to </a:t>
            </a:r>
            <a:r>
              <a:rPr dirty="0" spc="-130"/>
              <a:t>the</a:t>
            </a:r>
            <a:r>
              <a:rPr dirty="0" spc="-125"/>
              <a:t> </a:t>
            </a:r>
            <a:r>
              <a:rPr dirty="0" spc="-100"/>
              <a:t>goal</a:t>
            </a:r>
            <a:r>
              <a:rPr dirty="0" spc="-120"/>
              <a:t> </a:t>
            </a:r>
            <a:r>
              <a:rPr dirty="0" spc="-210"/>
              <a:t>from</a:t>
            </a:r>
            <a:r>
              <a:rPr dirty="0" spc="-125"/>
              <a:t> </a:t>
            </a:r>
            <a:r>
              <a:rPr dirty="0" spc="-120"/>
              <a:t>that</a:t>
            </a:r>
            <a:r>
              <a:rPr dirty="0" spc="-114"/>
              <a:t> </a:t>
            </a:r>
            <a:r>
              <a:rPr dirty="0" spc="-140"/>
              <a:t>starting</a:t>
            </a:r>
            <a:r>
              <a:rPr dirty="0" spc="-110"/>
              <a:t> </a:t>
            </a:r>
            <a:r>
              <a:rPr dirty="0" spc="-10"/>
              <a:t>point.</a:t>
            </a:r>
          </a:p>
          <a:p>
            <a:pPr marL="355600" marR="15875" indent="-34290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pc="-185"/>
              <a:t>Fast,</a:t>
            </a:r>
            <a:r>
              <a:rPr dirty="0" spc="-160"/>
              <a:t> </a:t>
            </a:r>
            <a:r>
              <a:rPr dirty="0" spc="-110"/>
              <a:t>But</a:t>
            </a:r>
            <a:r>
              <a:rPr dirty="0" spc="-155"/>
              <a:t> </a:t>
            </a:r>
            <a:r>
              <a:rPr dirty="0" spc="-160"/>
              <a:t>Not</a:t>
            </a:r>
            <a:r>
              <a:rPr dirty="0" spc="-145"/>
              <a:t> </a:t>
            </a:r>
            <a:r>
              <a:rPr dirty="0" spc="-130"/>
              <a:t>Guaranteed</a:t>
            </a:r>
            <a:r>
              <a:rPr dirty="0" spc="-155"/>
              <a:t> </a:t>
            </a:r>
            <a:r>
              <a:rPr dirty="0" spc="-325"/>
              <a:t>:</a:t>
            </a:r>
            <a:r>
              <a:rPr dirty="0" spc="-95"/>
              <a:t> </a:t>
            </a:r>
            <a:r>
              <a:rPr dirty="0" spc="-215"/>
              <a:t>DFS</a:t>
            </a:r>
            <a:r>
              <a:rPr dirty="0" spc="-120"/>
              <a:t> </a:t>
            </a:r>
            <a:r>
              <a:rPr dirty="0" spc="-145"/>
              <a:t>can</a:t>
            </a:r>
            <a:r>
              <a:rPr dirty="0" spc="-120"/>
              <a:t> </a:t>
            </a:r>
            <a:r>
              <a:rPr dirty="0" spc="-130"/>
              <a:t>be</a:t>
            </a:r>
            <a:r>
              <a:rPr dirty="0" spc="-114"/>
              <a:t> </a:t>
            </a:r>
            <a:r>
              <a:rPr dirty="0" spc="-100"/>
              <a:t>very</a:t>
            </a:r>
            <a:r>
              <a:rPr dirty="0" spc="-120"/>
              <a:t> </a:t>
            </a:r>
            <a:r>
              <a:rPr dirty="0" spc="-114"/>
              <a:t>quick</a:t>
            </a:r>
            <a:r>
              <a:rPr dirty="0" spc="-135"/>
              <a:t> </a:t>
            </a:r>
            <a:r>
              <a:rPr dirty="0" spc="-25"/>
              <a:t>at </a:t>
            </a:r>
            <a:r>
              <a:rPr dirty="0" spc="-135"/>
              <a:t>finding</a:t>
            </a:r>
            <a:r>
              <a:rPr dirty="0" spc="-100"/>
              <a:t> a</a:t>
            </a:r>
            <a:r>
              <a:rPr dirty="0" spc="-120"/>
              <a:t> </a:t>
            </a:r>
            <a:r>
              <a:rPr dirty="0" spc="-165"/>
              <a:t>solution</a:t>
            </a:r>
            <a:r>
              <a:rPr dirty="0" spc="-95"/>
              <a:t> </a:t>
            </a:r>
            <a:r>
              <a:rPr dirty="0" spc="-90"/>
              <a:t>if</a:t>
            </a:r>
            <a:r>
              <a:rPr dirty="0" spc="-120"/>
              <a:t> </a:t>
            </a:r>
            <a:r>
              <a:rPr dirty="0" spc="-130"/>
              <a:t>the</a:t>
            </a:r>
            <a:r>
              <a:rPr dirty="0" spc="-125"/>
              <a:t> </a:t>
            </a:r>
            <a:r>
              <a:rPr dirty="0" spc="-100"/>
              <a:t>goal</a:t>
            </a:r>
            <a:r>
              <a:rPr dirty="0" spc="-120"/>
              <a:t> </a:t>
            </a:r>
            <a:r>
              <a:rPr dirty="0" spc="-165"/>
              <a:t>happens</a:t>
            </a:r>
            <a:r>
              <a:rPr dirty="0" spc="-114"/>
              <a:t> </a:t>
            </a:r>
            <a:r>
              <a:rPr dirty="0" spc="-150"/>
              <a:t>to</a:t>
            </a:r>
            <a:r>
              <a:rPr dirty="0" spc="-125"/>
              <a:t> </a:t>
            </a:r>
            <a:r>
              <a:rPr dirty="0" spc="-120"/>
              <a:t>be along </a:t>
            </a:r>
            <a:r>
              <a:rPr dirty="0" spc="-50"/>
              <a:t>a </a:t>
            </a:r>
            <a:r>
              <a:rPr dirty="0" spc="-114"/>
              <a:t>direct</a:t>
            </a:r>
            <a:r>
              <a:rPr dirty="0" spc="-120"/>
              <a:t> </a:t>
            </a:r>
            <a:r>
              <a:rPr dirty="0" spc="-130"/>
              <a:t>path</a:t>
            </a:r>
            <a:r>
              <a:rPr dirty="0" spc="-114"/>
              <a:t> </a:t>
            </a:r>
            <a:r>
              <a:rPr dirty="0" spc="-210"/>
              <a:t>from</a:t>
            </a:r>
            <a:r>
              <a:rPr dirty="0" spc="-120"/>
              <a:t> </a:t>
            </a:r>
            <a:r>
              <a:rPr dirty="0" spc="-130"/>
              <a:t>the</a:t>
            </a:r>
            <a:r>
              <a:rPr dirty="0" spc="-114"/>
              <a:t> </a:t>
            </a:r>
            <a:r>
              <a:rPr dirty="0" spc="-160"/>
              <a:t>start.</a:t>
            </a:r>
            <a:r>
              <a:rPr dirty="0" spc="-114"/>
              <a:t> </a:t>
            </a:r>
            <a:r>
              <a:rPr dirty="0" spc="-175"/>
              <a:t>However,</a:t>
            </a:r>
            <a:r>
              <a:rPr dirty="0" spc="-114"/>
              <a:t> </a:t>
            </a:r>
            <a:r>
              <a:rPr dirty="0" spc="-90"/>
              <a:t>it</a:t>
            </a:r>
            <a:r>
              <a:rPr dirty="0" spc="-100"/>
              <a:t> </a:t>
            </a:r>
            <a:r>
              <a:rPr dirty="0" spc="-20"/>
              <a:t>doesn't </a:t>
            </a:r>
            <a:r>
              <a:rPr dirty="0" spc="-130"/>
              <a:t>guarantee</a:t>
            </a:r>
            <a:r>
              <a:rPr dirty="0" spc="-114"/>
              <a:t> </a:t>
            </a:r>
            <a:r>
              <a:rPr dirty="0" spc="-135"/>
              <a:t>finding</a:t>
            </a:r>
            <a:r>
              <a:rPr dirty="0" spc="-80"/>
              <a:t> </a:t>
            </a:r>
            <a:r>
              <a:rPr dirty="0" spc="-130"/>
              <a:t>the</a:t>
            </a:r>
            <a:r>
              <a:rPr dirty="0" spc="-105"/>
              <a:t> </a:t>
            </a:r>
            <a:r>
              <a:rPr dirty="0" spc="-165"/>
              <a:t>shortest</a:t>
            </a:r>
            <a:r>
              <a:rPr dirty="0" spc="-105"/>
              <a:t> </a:t>
            </a:r>
            <a:r>
              <a:rPr dirty="0" spc="-135"/>
              <a:t>path</a:t>
            </a:r>
            <a:r>
              <a:rPr dirty="0" spc="-114"/>
              <a:t> </a:t>
            </a:r>
            <a:r>
              <a:rPr dirty="0" spc="-160"/>
              <a:t>and</a:t>
            </a:r>
            <a:r>
              <a:rPr dirty="0" spc="-95"/>
              <a:t> </a:t>
            </a:r>
            <a:r>
              <a:rPr dirty="0" spc="-160"/>
              <a:t>might</a:t>
            </a:r>
            <a:r>
              <a:rPr dirty="0" spc="-100"/>
              <a:t> </a:t>
            </a:r>
            <a:r>
              <a:rPr dirty="0" spc="-95"/>
              <a:t>revisit </a:t>
            </a:r>
            <a:r>
              <a:rPr dirty="0" spc="-135"/>
              <a:t>explored </a:t>
            </a:r>
            <a:r>
              <a:rPr dirty="0" spc="-145"/>
              <a:t>areas</a:t>
            </a:r>
            <a:r>
              <a:rPr dirty="0" spc="-125"/>
              <a:t> </a:t>
            </a:r>
            <a:r>
              <a:rPr dirty="0" spc="-90"/>
              <a:t>if</a:t>
            </a:r>
            <a:r>
              <a:rPr dirty="0" spc="-120"/>
              <a:t> </a:t>
            </a:r>
            <a:r>
              <a:rPr dirty="0" spc="-180"/>
              <a:t>not</a:t>
            </a:r>
            <a:r>
              <a:rPr dirty="0" spc="-120"/>
              <a:t> </a:t>
            </a:r>
            <a:r>
              <a:rPr dirty="0" spc="-10"/>
              <a:t>careful.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748" y="361899"/>
            <a:ext cx="27305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dirty="0" sz="2400" spc="-25"/>
              <a:t>3)</a:t>
            </a:r>
            <a:r>
              <a:rPr dirty="0" sz="2400"/>
              <a:t>	</a:t>
            </a:r>
            <a:r>
              <a:rPr dirty="0" u="sng" sz="2400" spc="-195">
                <a:uFill>
                  <a:solidFill>
                    <a:srgbClr val="FFFFFF"/>
                  </a:solidFill>
                </a:uFill>
              </a:rPr>
              <a:t>Dijkstra’s</a:t>
            </a:r>
            <a:r>
              <a:rPr dirty="0" u="sng" sz="2400" spc="-15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400" spc="-135">
                <a:uFill>
                  <a:solidFill>
                    <a:srgbClr val="FFFFFF"/>
                  </a:solidFill>
                </a:uFill>
              </a:rPr>
              <a:t>Algorithm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1139748" y="1278382"/>
            <a:ext cx="4705350" cy="2647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Weighted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Map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Dijkstra's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treats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maze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(graph)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like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map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where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paths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have 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"distances"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instead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just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connections.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These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distances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could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represent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time,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difficulty,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any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relevant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Georgia"/>
                <a:cs typeface="Georgia"/>
              </a:rPr>
              <a:t>measure.</a:t>
            </a:r>
            <a:endParaRPr sz="1800">
              <a:latin typeface="Georgia"/>
              <a:cs typeface="Georgia"/>
            </a:endParaRPr>
          </a:p>
          <a:p>
            <a:pPr marL="299085" marR="716915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Starting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Point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Similar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BFS,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begin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designated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"start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4">
                <a:solidFill>
                  <a:srgbClr val="FFFFFF"/>
                </a:solidFill>
                <a:latin typeface="Georgia"/>
                <a:cs typeface="Georgia"/>
              </a:rPr>
              <a:t>node"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within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maze.</a:t>
            </a:r>
            <a:endParaRPr sz="1800">
              <a:latin typeface="Georgia"/>
              <a:cs typeface="Georgia"/>
            </a:endParaRPr>
          </a:p>
          <a:p>
            <a:pPr marL="299085" marR="13081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Estimating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Distances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Dijkstra’s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estimates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most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promising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path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towards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goal.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assigns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temporary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“tentative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distance”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start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9748" y="4098417"/>
            <a:ext cx="4772660" cy="24491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700"/>
              </a:spcBef>
            </a:pP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neighboring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nodes.</a:t>
            </a:r>
            <a:endParaRPr sz="18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Keeping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Track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These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tentative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distances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corresponding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nodes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stored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data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structure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easy </a:t>
            </a:r>
            <a:r>
              <a:rPr dirty="0" sz="1800" spc="-40">
                <a:solidFill>
                  <a:srgbClr val="FFFFFF"/>
                </a:solidFill>
                <a:latin typeface="Georgia"/>
                <a:cs typeface="Georgia"/>
              </a:rPr>
              <a:t>reference.</a:t>
            </a:r>
            <a:endParaRPr sz="18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Exploring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Best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Option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constantly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seeks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unvisited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shortest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tentative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start.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becomes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“current node”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0810" y="3900296"/>
            <a:ext cx="4796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(usually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Georgia"/>
                <a:cs typeface="Georgia"/>
              </a:rPr>
              <a:t>0)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calculates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tentative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distances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its</a:t>
            </a:r>
            <a:r>
              <a:rPr dirty="0" sz="18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baseline="-33950" sz="2700" spc="-75">
                <a:solidFill>
                  <a:srgbClr val="FFFFFF"/>
                </a:solidFill>
                <a:latin typeface="Wingdings"/>
                <a:cs typeface="Wingdings"/>
              </a:rPr>
              <a:t></a:t>
            </a:r>
            <a:endParaRPr baseline="-33950" sz="2700">
              <a:latin typeface="Wingdings"/>
              <a:cs typeface="Wingding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41516" y="1415541"/>
            <a:ext cx="4869815" cy="3744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286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Update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Neighbors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Once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chosen,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Dijkstra's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considers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its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unvisited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neighbors.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compares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existing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tentative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distances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these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neighbors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took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reach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plus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connecting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Georgia"/>
                <a:cs typeface="Georgia"/>
              </a:rPr>
              <a:t>path.</a:t>
            </a:r>
            <a:endParaRPr sz="18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Re-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evaluating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Paths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calculated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shorter,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tentative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neighbor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updated.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ensures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we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prioritize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exploring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paths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seem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Georgia"/>
                <a:cs typeface="Georgia"/>
              </a:rPr>
              <a:t>most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likely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lead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quickly.</a:t>
            </a:r>
            <a:endParaRPr sz="1800">
              <a:latin typeface="Georgia"/>
              <a:cs typeface="Georgia"/>
            </a:endParaRPr>
          </a:p>
          <a:p>
            <a:pPr marL="299085" marR="107314">
              <a:lnSpc>
                <a:spcPct val="100000"/>
              </a:lnSpc>
              <a:spcBef>
                <a:spcPts val="605"/>
              </a:spcBef>
            </a:pP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Reached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happens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(the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exit),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stops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successfully,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we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have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shortest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path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chosen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measure.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334467"/>
            <a:ext cx="278892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dirty="0" sz="2400" spc="-25"/>
              <a:t>4)</a:t>
            </a:r>
            <a:r>
              <a:rPr dirty="0" sz="2400"/>
              <a:t>	</a:t>
            </a:r>
            <a:r>
              <a:rPr dirty="0" u="sng" sz="2400" spc="-254">
                <a:uFill>
                  <a:solidFill>
                    <a:srgbClr val="FFFFFF"/>
                  </a:solidFill>
                </a:uFill>
              </a:rPr>
              <a:t>A*</a:t>
            </a:r>
            <a:r>
              <a:rPr dirty="0" u="sng" sz="2400" spc="-18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400" spc="-185">
                <a:uFill>
                  <a:solidFill>
                    <a:srgbClr val="FFFFFF"/>
                  </a:solidFill>
                </a:uFill>
              </a:rPr>
              <a:t>Search </a:t>
            </a:r>
            <a:r>
              <a:rPr dirty="0" u="sng" sz="2400" spc="-140">
                <a:uFill>
                  <a:solidFill>
                    <a:srgbClr val="FFFFFF"/>
                  </a:solidFill>
                </a:uFill>
              </a:rPr>
              <a:t>Algorithm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1148892" y="1250950"/>
            <a:ext cx="4808220" cy="5193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0033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Informed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A*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builds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idea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Georgia"/>
                <a:cs typeface="Georgia"/>
              </a:rPr>
              <a:t>Dijkstra's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incorporating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extra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layer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information.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considers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both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actual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traveled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(like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Dijkstra's)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estimate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remaining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distance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goal.</a:t>
            </a:r>
            <a:endParaRPr sz="1800">
              <a:latin typeface="Georgia"/>
              <a:cs typeface="Georgia"/>
            </a:endParaRPr>
          </a:p>
          <a:p>
            <a:pPr marL="299085" marR="8255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Heuristic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Help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estimate,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called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Georgia"/>
                <a:cs typeface="Georgia"/>
              </a:rPr>
              <a:t>heuristic,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guides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towards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more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promising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paths.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heuristic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function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needs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admissible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(never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overestimate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remaining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distance).</a:t>
            </a:r>
            <a:endParaRPr sz="1800">
              <a:latin typeface="Georgia"/>
              <a:cs typeface="Georgia"/>
            </a:endParaRPr>
          </a:p>
          <a:p>
            <a:pPr marL="299085" marR="31115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Evaluation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Function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A*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combines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actual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traveled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Georgia"/>
                <a:cs typeface="Georgia"/>
              </a:rPr>
              <a:t>(g(n))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heuristic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estimate </a:t>
            </a:r>
            <a:r>
              <a:rPr dirty="0" sz="1800" spc="-240">
                <a:solidFill>
                  <a:srgbClr val="FFFFFF"/>
                </a:solidFill>
                <a:latin typeface="Georgia"/>
                <a:cs typeface="Georgia"/>
              </a:rPr>
              <a:t>(h(n))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create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total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score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Georgia"/>
                <a:cs typeface="Georgia"/>
              </a:rPr>
              <a:t>(f(n)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=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g(n)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35">
                <a:solidFill>
                  <a:srgbClr val="FFFFFF"/>
                </a:solidFill>
                <a:latin typeface="Georgia"/>
                <a:cs typeface="Georgia"/>
              </a:rPr>
              <a:t>h(n))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each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node.</a:t>
            </a:r>
            <a:endParaRPr sz="18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Prioritizing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Exploration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Similar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Dijkstra's,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A*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prioritizes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exploring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unvisited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lowest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f(n)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score.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balances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considering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past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travel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potential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remaining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goal.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45504" y="1388109"/>
            <a:ext cx="4758690" cy="437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24511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Updating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Scores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progresses,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A*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continuously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updates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4">
                <a:solidFill>
                  <a:srgbClr val="FFFFFF"/>
                </a:solidFill>
                <a:latin typeface="Georgia"/>
                <a:cs typeface="Georgia"/>
              </a:rPr>
              <a:t>g(n)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values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actual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distances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traveled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35">
                <a:solidFill>
                  <a:srgbClr val="FFFFFF"/>
                </a:solidFill>
                <a:latin typeface="Georgia"/>
                <a:cs typeface="Georgia"/>
              </a:rPr>
              <a:t>h(n)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estimates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node's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position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relative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goal.</a:t>
            </a:r>
            <a:endParaRPr sz="18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Achieved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the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node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lowest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f(n)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happens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be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node,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stops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successfully,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we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likely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have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a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near-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optimal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path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(depending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heuristic).</a:t>
            </a:r>
            <a:endParaRPr sz="1800">
              <a:latin typeface="Georgia"/>
              <a:cs typeface="Georgia"/>
            </a:endParaRPr>
          </a:p>
          <a:p>
            <a:pPr marL="299085" marR="471805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Continuing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Search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(Optional)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A*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keep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exploring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even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after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finding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path,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ensuring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discovers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good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paths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reachable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nodes.</a:t>
            </a:r>
            <a:endParaRPr sz="1800">
              <a:latin typeface="Georgia"/>
              <a:cs typeface="Georgia"/>
            </a:endParaRPr>
          </a:p>
          <a:p>
            <a:pPr marL="299085" marR="3810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Trade-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Offs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A*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prioritizes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finding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solution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quickly,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sacrificing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optimality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compared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Dijkstra's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some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cases.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However,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complex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Georgia"/>
                <a:cs typeface="Georgia"/>
              </a:rPr>
              <a:t>mazes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good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heuristics,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often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finds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very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close-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to-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optimal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paths.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900" y="316179"/>
            <a:ext cx="26314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/>
              <a:t>5)</a:t>
            </a:r>
            <a:r>
              <a:rPr dirty="0" sz="2400" spc="-170"/>
              <a:t> </a:t>
            </a:r>
            <a:r>
              <a:rPr dirty="0" u="sng" sz="2400" spc="-225">
                <a:uFill>
                  <a:solidFill>
                    <a:srgbClr val="FFFFFF"/>
                  </a:solidFill>
                </a:uFill>
              </a:rPr>
              <a:t>Flood</a:t>
            </a:r>
            <a:r>
              <a:rPr dirty="0" u="sng" sz="2400" spc="-204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400" spc="-135">
                <a:uFill>
                  <a:solidFill>
                    <a:srgbClr val="FFFFFF"/>
                  </a:solidFill>
                </a:uFill>
              </a:rPr>
              <a:t>Fill</a:t>
            </a:r>
            <a:r>
              <a:rPr dirty="0" u="sng" sz="2400" spc="-18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2400" spc="-140">
                <a:uFill>
                  <a:solidFill>
                    <a:srgbClr val="FFFFFF"/>
                  </a:solidFill>
                </a:uFill>
              </a:rPr>
              <a:t>Algorithm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1212900" y="958341"/>
            <a:ext cx="4852035" cy="5345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3098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Grid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Representation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Represent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maze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grid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where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each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cell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be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either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open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(accessible)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blocked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(wall),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creating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matrix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structure.</a:t>
            </a:r>
            <a:endParaRPr sz="1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Initialization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Set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endParaRPr sz="18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cell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0,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indicating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target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location.</a:t>
            </a:r>
            <a:endParaRPr sz="1800">
              <a:latin typeface="Georgia"/>
              <a:cs typeface="Georgia"/>
            </a:endParaRPr>
          </a:p>
          <a:p>
            <a:pPr algn="just" marL="297815" marR="146685" indent="-28575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Other</a:t>
            </a:r>
            <a:r>
              <a:rPr dirty="0" sz="1800" spc="-1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Cells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Initialization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Assign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initial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value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infinity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(or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large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number)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other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cells,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signifying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they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initially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unreachable.</a:t>
            </a:r>
            <a:endParaRPr sz="1800">
              <a:latin typeface="Georgia"/>
              <a:cs typeface="Georgia"/>
            </a:endParaRPr>
          </a:p>
          <a:p>
            <a:pPr marL="299085" marR="3429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Propagation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Start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Begin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from the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goal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cell,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spreading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outwards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cover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entire grid.</a:t>
            </a:r>
            <a:endParaRPr sz="1800">
              <a:latin typeface="Georgia"/>
              <a:cs typeface="Georgia"/>
            </a:endParaRPr>
          </a:p>
          <a:p>
            <a:pPr algn="just" marL="297815" marR="59690" indent="-28575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Update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Rule</a:t>
            </a:r>
            <a:r>
              <a:rPr dirty="0" sz="1800" spc="-1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each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cell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being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processed,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calculate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update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distances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its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neighboring</a:t>
            </a:r>
            <a:r>
              <a:rPr dirty="0" sz="1800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cells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(up,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down,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left,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right).</a:t>
            </a:r>
            <a:endParaRPr sz="18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Neighbor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Check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neighboring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cell's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greater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than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cell's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plus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one,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update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neighboring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cell's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cell's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plus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one.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69533" y="668782"/>
            <a:ext cx="4977765" cy="581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0033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Iterative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Update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4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Repeat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updating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cells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until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more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updates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needed,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ensuring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reachable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cells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have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correct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minimum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values.</a:t>
            </a:r>
            <a:endParaRPr sz="1800">
              <a:latin typeface="Georgia"/>
              <a:cs typeface="Georgia"/>
            </a:endParaRPr>
          </a:p>
          <a:p>
            <a:pPr marL="299085" marR="136525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Pathfinding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Start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Starting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Georgia"/>
                <a:cs typeface="Georgia"/>
              </a:rPr>
              <a:t>mouse's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initial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position,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always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0">
                <a:solidFill>
                  <a:srgbClr val="FFFFFF"/>
                </a:solidFill>
                <a:latin typeface="Georgia"/>
                <a:cs typeface="Georgia"/>
              </a:rPr>
              <a:t>move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neighboring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cell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smallest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value,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Georgia"/>
                <a:cs typeface="Georgia"/>
              </a:rPr>
              <a:t>effectively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following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shortest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path.</a:t>
            </a:r>
            <a:endParaRPr sz="1800">
              <a:latin typeface="Georgia"/>
              <a:cs typeface="Georgia"/>
            </a:endParaRPr>
          </a:p>
          <a:p>
            <a:pPr marL="299085" marR="30734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Dynamic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Adaptability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can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adapt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changes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20">
                <a:solidFill>
                  <a:srgbClr val="FFFFFF"/>
                </a:solidFill>
                <a:latin typeface="Georgia"/>
                <a:cs typeface="Georgia"/>
              </a:rPr>
              <a:t>maze,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such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walls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opened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paths,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recalculating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distances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needed.</a:t>
            </a:r>
            <a:endParaRPr sz="18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Efficiency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While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flood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Georgia"/>
                <a:cs typeface="Georgia"/>
              </a:rPr>
              <a:t>fill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computationally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efficient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finding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shortest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path,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requires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sufficient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4">
                <a:solidFill>
                  <a:srgbClr val="FFFFFF"/>
                </a:solidFill>
                <a:latin typeface="Georgia"/>
                <a:cs typeface="Georgia"/>
              </a:rPr>
              <a:t>memory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store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distance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values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each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cell,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making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suitable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grids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manageable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size.</a:t>
            </a:r>
            <a:endParaRPr sz="1800">
              <a:latin typeface="Georgia"/>
              <a:cs typeface="Georgia"/>
            </a:endParaRPr>
          </a:p>
          <a:p>
            <a:pPr marL="299085" marR="146050" indent="-28702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99085" algn="l"/>
              </a:tabLst>
            </a:pP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Return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Trip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325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While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does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not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guarantee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finding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shortest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0">
                <a:solidFill>
                  <a:srgbClr val="FFFFFF"/>
                </a:solidFill>
                <a:latin typeface="Georgia"/>
                <a:cs typeface="Georgia"/>
              </a:rPr>
              <a:t>path,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takes</a:t>
            </a:r>
            <a:r>
              <a:rPr dirty="0" sz="180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 different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path</a:t>
            </a:r>
            <a:r>
              <a:rPr dirty="0" sz="1800" spc="-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Georgia"/>
                <a:cs typeface="Georgia"/>
              </a:rPr>
              <a:t>reach</a:t>
            </a:r>
            <a:r>
              <a:rPr dirty="0" sz="180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initial</a:t>
            </a:r>
            <a:r>
              <a:rPr dirty="0" sz="180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position.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0">
                <a:solidFill>
                  <a:srgbClr val="FFFFFF"/>
                </a:solidFill>
                <a:latin typeface="Georgia"/>
                <a:cs typeface="Georgia"/>
              </a:rPr>
              <a:t>almost</a:t>
            </a:r>
            <a:r>
              <a:rPr dirty="0" sz="1800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Georgia"/>
                <a:cs typeface="Georgia"/>
              </a:rPr>
              <a:t>certainly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would</a:t>
            </a:r>
            <a:r>
              <a:rPr dirty="0" sz="1800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95">
                <a:solidFill>
                  <a:srgbClr val="FFFFFF"/>
                </a:solidFill>
                <a:latin typeface="Georgia"/>
                <a:cs typeface="Georgia"/>
              </a:rPr>
              <a:t>mean</a:t>
            </a:r>
            <a:r>
              <a:rPr dirty="0" sz="1800" spc="-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dirty="0" sz="1800" spc="-6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215">
                <a:solidFill>
                  <a:srgbClr val="FFFFFF"/>
                </a:solidFill>
                <a:latin typeface="Georgia"/>
                <a:cs typeface="Georgia"/>
              </a:rPr>
              <a:t>mouse</a:t>
            </a:r>
            <a:r>
              <a:rPr dirty="0" sz="1800" spc="-1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had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75">
                <a:solidFill>
                  <a:srgbClr val="FFFFFF"/>
                </a:solidFill>
                <a:latin typeface="Georgia"/>
                <a:cs typeface="Georgia"/>
              </a:rPr>
              <a:t>found</a:t>
            </a:r>
            <a:r>
              <a:rPr dirty="0" sz="1800" spc="-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3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-1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65">
                <a:solidFill>
                  <a:srgbClr val="FFFFFF"/>
                </a:solidFill>
                <a:latin typeface="Georgia"/>
                <a:cs typeface="Georgia"/>
              </a:rPr>
              <a:t>shortest</a:t>
            </a:r>
            <a:r>
              <a:rPr dirty="0" sz="180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path.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C9CC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2024-07-27T16:46:50Z</dcterms:created>
  <dcterms:modified xsi:type="dcterms:W3CDTF">2024-07-27T16:46:50Z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2024-07-27T00:00:00Z</vt:filetime>
  </property>
  <property fmtid="{D5CDD505-2E9C-101B-9397-08002B2CF9AE}" pid="3" name="Producer">
    <vt:lpwstr>3-Heights(TM) PDF Security Shell 4.8.25.2 (http://www.pdf-tools.com)</vt:lpwstr>
  </property>
</Properties>
</file>