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Source Code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Kaustab P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6-06T17:00:49.795">
    <p:pos x="196" y="725"/>
    <p:text>The task of the motion planner is to translate the decisions of the Decision Maker into trajectories that are feasible for the vehicle.</p:text>
  </p:cm>
  <p:cm authorId="0" idx="2" dt="2020-06-06T17:00:41.740">
    <p:pos x="196" y="825"/>
    <p:text>The job of the vehicle control is to execute the trajectories generated by the motion planning system. We won't be covering this part.</p:text>
  </p:cm>
  <p:cm authorId="0" idx="3" dt="2020-06-06T15:49:07.786">
    <p:pos x="196" y="925"/>
    <p:text>Takes destination as input and outputs the route from the source to the destination.</p:text>
  </p:cm>
  <p:cm authorId="0" idx="4" dt="2020-06-06T15:59:21.948">
    <p:pos x="196" y="1025"/>
    <p:text>After the route planner selects the route, the AV needs to navigate through the route. This is where behaviorial planner comes in.  It makes decisions that enables the vehicle to navigate through the route at any given point of time based on the behaviour of othe traffic, road conditions and signals.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98b5514c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98b5514c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967b27d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967b27d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67b27d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67b27d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967b27d2e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967b27d2e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99732584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99732584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99732584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99732584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9732584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99732584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9973258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9973258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99732584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99732584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3b833e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3b833e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98b5514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98b5514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98b5514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98b5514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98b5514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98b5514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98b5514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98b5514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98b5514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98b5514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98b5514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8b5514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98b5514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98b5514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cHrRfy5o0Pp0eQ2TrRLA4ly_gBkkxUFe/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arxiv.org/pdf/1604.07446.pdf"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zLQ_ko0vNNeWO8Soz_topNT4Ag3XxKRz/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Motion Planning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Kaustab Pal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Search Algorithm</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It is a directed search algorithm, meaning instead of searching in all directions we search in the direction of the goal thus reducing the search time.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Here for every node, we calculate g(n) and h(n). If h(n) &gt; h*(n), we might not end up with the optimal path to the goal.</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priority queue is sorted in increasing order of the f-values of the nodes.</a:t>
            </a:r>
            <a:endParaRPr>
              <a:solidFill>
                <a:srgbClr val="000000"/>
              </a:solidFill>
              <a:latin typeface="Times New Roman"/>
              <a:ea typeface="Times New Roman"/>
              <a:cs typeface="Times New Roman"/>
              <a:sym typeface="Times New Roman"/>
            </a:endParaRPr>
          </a:p>
          <a:p>
            <a:pPr indent="-342900" lvl="0" marL="457200" marR="139700" rtl="0" algn="l">
              <a:spcBef>
                <a:spcPts val="0"/>
              </a:spcBef>
              <a:spcAft>
                <a:spcPts val="0"/>
              </a:spcAft>
              <a:buClr>
                <a:srgbClr val="000000"/>
              </a:buClr>
              <a:buSzPts val="1800"/>
              <a:buFont typeface="Times New Roman"/>
              <a:buChar char="●"/>
            </a:pPr>
            <a:r>
              <a:rPr lang="en">
                <a:solidFill>
                  <a:srgbClr val="000000"/>
                </a:solidFill>
                <a:highlight>
                  <a:srgbClr val="F8F9FA"/>
                </a:highlight>
                <a:latin typeface="Times New Roman"/>
                <a:ea typeface="Times New Roman"/>
                <a:cs typeface="Times New Roman"/>
                <a:sym typeface="Times New Roman"/>
              </a:rPr>
              <a:t>This gives us the most optimal path to the goal in a short time.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Rapidly Exploring Random Trees (RRT)</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we are not provided with the graph but just the start and goal location and we have to find a path between these two. Example: Navigating between two points in a parking lot.</a:t>
            </a:r>
            <a:endParaRPr/>
          </a:p>
          <a:p>
            <a:pPr indent="0" lvl="0" marL="0" rtl="0" algn="l">
              <a:spcBef>
                <a:spcPts val="1600"/>
              </a:spcBef>
              <a:spcAft>
                <a:spcPts val="0"/>
              </a:spcAft>
              <a:buNone/>
            </a:pPr>
            <a:r>
              <a:rPr lang="en"/>
              <a:t>To solve this problem we will need to create a graph in the configuration space provided to us and then find the path using that graph.</a:t>
            </a:r>
            <a:endParaRPr/>
          </a:p>
          <a:p>
            <a:pPr indent="0" lvl="0" marL="0" rtl="0" algn="l">
              <a:spcBef>
                <a:spcPts val="1600"/>
              </a:spcBef>
              <a:spcAft>
                <a:spcPts val="0"/>
              </a:spcAft>
              <a:buNone/>
            </a:pPr>
            <a:r>
              <a:rPr lang="en"/>
              <a:t>The problem of creating the graph and navigating the graph aren’t necessarily solved using the same algorithm.</a:t>
            </a:r>
            <a:endParaRPr/>
          </a:p>
          <a:p>
            <a:pPr indent="0" lvl="0" marL="0" rtl="0" algn="l">
              <a:spcBef>
                <a:spcPts val="1600"/>
              </a:spcBef>
              <a:spcAft>
                <a:spcPts val="1600"/>
              </a:spcAft>
              <a:buNone/>
            </a:pPr>
            <a:r>
              <a:rPr lang="en" u="sng"/>
              <a:t>RRT is an algorithm that solves both these problem.</a:t>
            </a:r>
            <a:endParaRPr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is simple. We start with a graph consisting of only the start node.</a:t>
            </a:r>
            <a:endParaRPr/>
          </a:p>
          <a:p>
            <a:pPr indent="0" lvl="0" marL="0" rtl="0" algn="l">
              <a:spcBef>
                <a:spcPts val="1600"/>
              </a:spcBef>
              <a:spcAft>
                <a:spcPts val="0"/>
              </a:spcAft>
              <a:buNone/>
            </a:pPr>
            <a:r>
              <a:rPr lang="en"/>
              <a:t>We create a node at a random point in the configuration space. If the random node does not lie inside any obstacle. we find a node in the graph which is closest to this node. If the distance between them is &lt;= delta we connect them with an edge. If &gt; delta we create another node along the line connecting the two nodes at a distance delta from the nearest node on the graph. We connect these two nodes with an edge and finally push this node inside the graph.</a:t>
            </a:r>
            <a:endParaRPr/>
          </a:p>
          <a:p>
            <a:pPr indent="0" lvl="0" marL="0" rtl="0" algn="l">
              <a:spcBef>
                <a:spcPts val="1600"/>
              </a:spcBef>
              <a:spcAft>
                <a:spcPts val="1600"/>
              </a:spcAft>
              <a:buNone/>
            </a:pPr>
            <a:r>
              <a:rPr lang="en"/>
              <a:t>This is repeated until we reach the goal location.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grpSp>
        <p:nvGrpSpPr>
          <p:cNvPr id="125" name="Google Shape;125;p25"/>
          <p:cNvGrpSpPr/>
          <p:nvPr/>
        </p:nvGrpSpPr>
        <p:grpSpPr>
          <a:xfrm>
            <a:off x="1034375" y="316450"/>
            <a:ext cx="3622825" cy="4190200"/>
            <a:chOff x="1034375" y="316450"/>
            <a:chExt cx="3622825" cy="4190200"/>
          </a:xfrm>
        </p:grpSpPr>
        <p:grpSp>
          <p:nvGrpSpPr>
            <p:cNvPr id="126" name="Google Shape;126;p25"/>
            <p:cNvGrpSpPr/>
            <p:nvPr/>
          </p:nvGrpSpPr>
          <p:grpSpPr>
            <a:xfrm>
              <a:off x="1034375" y="316450"/>
              <a:ext cx="3622825" cy="4190200"/>
              <a:chOff x="1034375" y="316450"/>
              <a:chExt cx="3622825" cy="4190200"/>
            </a:xfrm>
          </p:grpSpPr>
          <p:sp>
            <p:nvSpPr>
              <p:cNvPr id="127" name="Google Shape;127;p25"/>
              <p:cNvSpPr/>
              <p:nvPr/>
            </p:nvSpPr>
            <p:spPr>
              <a:xfrm>
                <a:off x="2044325" y="21413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28" name="Google Shape;128;p25"/>
              <p:cNvSpPr/>
              <p:nvPr/>
            </p:nvSpPr>
            <p:spPr>
              <a:xfrm>
                <a:off x="2842500" y="16696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29" name="Google Shape;129;p25"/>
              <p:cNvSpPr/>
              <p:nvPr/>
            </p:nvSpPr>
            <p:spPr>
              <a:xfrm>
                <a:off x="2659500" y="31240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30" name="Google Shape;130;p25"/>
              <p:cNvSpPr/>
              <p:nvPr/>
            </p:nvSpPr>
            <p:spPr>
              <a:xfrm>
                <a:off x="3717450" y="35669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31" name="Google Shape;131;p25"/>
              <p:cNvSpPr/>
              <p:nvPr/>
            </p:nvSpPr>
            <p:spPr>
              <a:xfrm>
                <a:off x="4474200" y="43344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32" name="Google Shape;132;p25"/>
              <p:cNvSpPr/>
              <p:nvPr/>
            </p:nvSpPr>
            <p:spPr>
              <a:xfrm>
                <a:off x="1661100" y="31240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33" name="Google Shape;133;p25"/>
              <p:cNvSpPr/>
              <p:nvPr/>
            </p:nvSpPr>
            <p:spPr>
              <a:xfrm>
                <a:off x="1034375" y="37391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34" name="Google Shape;134;p25"/>
              <p:cNvSpPr/>
              <p:nvPr/>
            </p:nvSpPr>
            <p:spPr>
              <a:xfrm>
                <a:off x="2044325" y="39113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35" name="Google Shape;135;p25"/>
              <p:cNvSpPr/>
              <p:nvPr/>
            </p:nvSpPr>
            <p:spPr>
              <a:xfrm>
                <a:off x="3900450" y="12317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36" name="Google Shape;136;p25"/>
              <p:cNvSpPr/>
              <p:nvPr/>
            </p:nvSpPr>
            <p:spPr>
              <a:xfrm>
                <a:off x="3025500" y="3164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37" name="Google Shape;137;p25"/>
              <p:cNvSpPr/>
              <p:nvPr/>
            </p:nvSpPr>
            <p:spPr>
              <a:xfrm>
                <a:off x="1217375" y="14974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cxnSp>
            <p:nvCxnSpPr>
              <p:cNvPr id="138" name="Google Shape;138;p25"/>
              <p:cNvCxnSpPr>
                <a:stCxn id="128" idx="2"/>
                <a:endCxn id="127" idx="7"/>
              </p:cNvCxnSpPr>
              <p:nvPr/>
            </p:nvCxnSpPr>
            <p:spPr>
              <a:xfrm flipH="1">
                <a:off x="2200500" y="1755725"/>
                <a:ext cx="642000" cy="4107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5"/>
              <p:cNvCxnSpPr>
                <a:stCxn id="127" idx="5"/>
                <a:endCxn id="129" idx="1"/>
              </p:cNvCxnSpPr>
              <p:nvPr/>
            </p:nvCxnSpPr>
            <p:spPr>
              <a:xfrm>
                <a:off x="2200525" y="2288307"/>
                <a:ext cx="485700" cy="8610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25"/>
              <p:cNvCxnSpPr>
                <a:stCxn id="129" idx="5"/>
                <a:endCxn id="130" idx="2"/>
              </p:cNvCxnSpPr>
              <p:nvPr/>
            </p:nvCxnSpPr>
            <p:spPr>
              <a:xfrm>
                <a:off x="2815700" y="3271032"/>
                <a:ext cx="901800" cy="3819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5"/>
              <p:cNvCxnSpPr>
                <a:stCxn id="130" idx="5"/>
                <a:endCxn id="131" idx="1"/>
              </p:cNvCxnSpPr>
              <p:nvPr/>
            </p:nvCxnSpPr>
            <p:spPr>
              <a:xfrm>
                <a:off x="3873650" y="3713957"/>
                <a:ext cx="627300" cy="6456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5"/>
              <p:cNvCxnSpPr>
                <a:stCxn id="128" idx="7"/>
                <a:endCxn id="135" idx="3"/>
              </p:cNvCxnSpPr>
              <p:nvPr/>
            </p:nvCxnSpPr>
            <p:spPr>
              <a:xfrm flipH="1" rot="10800000">
                <a:off x="2998700" y="1378643"/>
                <a:ext cx="928500" cy="3162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5"/>
              <p:cNvCxnSpPr>
                <a:stCxn id="135" idx="1"/>
                <a:endCxn id="136" idx="5"/>
              </p:cNvCxnSpPr>
              <p:nvPr/>
            </p:nvCxnSpPr>
            <p:spPr>
              <a:xfrm rot="10800000">
                <a:off x="3181750" y="463443"/>
                <a:ext cx="745500" cy="7935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5"/>
              <p:cNvCxnSpPr>
                <a:stCxn id="137" idx="5"/>
                <a:endCxn id="127" idx="1"/>
              </p:cNvCxnSpPr>
              <p:nvPr/>
            </p:nvCxnSpPr>
            <p:spPr>
              <a:xfrm>
                <a:off x="1373575" y="1644407"/>
                <a:ext cx="697500" cy="5220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5"/>
              <p:cNvCxnSpPr>
                <a:stCxn id="127" idx="3"/>
                <a:endCxn id="132" idx="0"/>
              </p:cNvCxnSpPr>
              <p:nvPr/>
            </p:nvCxnSpPr>
            <p:spPr>
              <a:xfrm flipH="1">
                <a:off x="1752525" y="2288307"/>
                <a:ext cx="318600" cy="8358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5"/>
              <p:cNvCxnSpPr>
                <a:stCxn id="132" idx="3"/>
                <a:endCxn id="133" idx="7"/>
              </p:cNvCxnSpPr>
              <p:nvPr/>
            </p:nvCxnSpPr>
            <p:spPr>
              <a:xfrm flipH="1">
                <a:off x="1190500" y="3271032"/>
                <a:ext cx="497400" cy="4935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5"/>
              <p:cNvCxnSpPr>
                <a:stCxn id="132" idx="4"/>
                <a:endCxn id="134" idx="4"/>
              </p:cNvCxnSpPr>
              <p:nvPr/>
            </p:nvCxnSpPr>
            <p:spPr>
              <a:xfrm>
                <a:off x="1752600" y="3296250"/>
                <a:ext cx="383100" cy="787200"/>
              </a:xfrm>
              <a:prstGeom prst="straightConnector1">
                <a:avLst/>
              </a:prstGeom>
              <a:noFill/>
              <a:ln cap="flat" cmpd="sng" w="9525">
                <a:solidFill>
                  <a:schemeClr val="dk2"/>
                </a:solidFill>
                <a:prstDash val="solid"/>
                <a:round/>
                <a:headEnd len="med" w="med" type="none"/>
                <a:tailEnd len="med" w="med" type="none"/>
              </a:ln>
            </p:spPr>
          </p:cxnSp>
        </p:grpSp>
        <p:sp>
          <p:nvSpPr>
            <p:cNvPr id="148" name="Google Shape;148;p25"/>
            <p:cNvSpPr txBox="1"/>
            <p:nvPr/>
          </p:nvSpPr>
          <p:spPr>
            <a:xfrm>
              <a:off x="2324250" y="2141325"/>
              <a:ext cx="9039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Root Node</a:t>
              </a:r>
              <a:endParaRPr sz="10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grpSp>
        <p:nvGrpSpPr>
          <p:cNvPr id="153" name="Google Shape;153;p26"/>
          <p:cNvGrpSpPr/>
          <p:nvPr/>
        </p:nvGrpSpPr>
        <p:grpSpPr>
          <a:xfrm>
            <a:off x="1034375" y="316450"/>
            <a:ext cx="5906175" cy="4190200"/>
            <a:chOff x="1034375" y="316450"/>
            <a:chExt cx="5906175" cy="4190200"/>
          </a:xfrm>
        </p:grpSpPr>
        <p:grpSp>
          <p:nvGrpSpPr>
            <p:cNvPr id="154" name="Google Shape;154;p26"/>
            <p:cNvGrpSpPr/>
            <p:nvPr/>
          </p:nvGrpSpPr>
          <p:grpSpPr>
            <a:xfrm>
              <a:off x="1034375" y="316450"/>
              <a:ext cx="3622825" cy="4190200"/>
              <a:chOff x="1034375" y="316450"/>
              <a:chExt cx="3622825" cy="4190200"/>
            </a:xfrm>
          </p:grpSpPr>
          <p:sp>
            <p:nvSpPr>
              <p:cNvPr id="155" name="Google Shape;155;p26"/>
              <p:cNvSpPr/>
              <p:nvPr/>
            </p:nvSpPr>
            <p:spPr>
              <a:xfrm>
                <a:off x="2044325" y="21413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56" name="Google Shape;156;p26"/>
              <p:cNvSpPr/>
              <p:nvPr/>
            </p:nvSpPr>
            <p:spPr>
              <a:xfrm>
                <a:off x="2842500" y="16696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57" name="Google Shape;157;p26"/>
              <p:cNvSpPr/>
              <p:nvPr/>
            </p:nvSpPr>
            <p:spPr>
              <a:xfrm>
                <a:off x="2659500" y="31240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58" name="Google Shape;158;p26"/>
              <p:cNvSpPr/>
              <p:nvPr/>
            </p:nvSpPr>
            <p:spPr>
              <a:xfrm>
                <a:off x="3717450" y="35669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59" name="Google Shape;159;p26"/>
              <p:cNvSpPr/>
              <p:nvPr/>
            </p:nvSpPr>
            <p:spPr>
              <a:xfrm>
                <a:off x="4474200" y="43344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60" name="Google Shape;160;p26"/>
              <p:cNvSpPr/>
              <p:nvPr/>
            </p:nvSpPr>
            <p:spPr>
              <a:xfrm>
                <a:off x="1661100" y="31240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61" name="Google Shape;161;p26"/>
              <p:cNvSpPr/>
              <p:nvPr/>
            </p:nvSpPr>
            <p:spPr>
              <a:xfrm>
                <a:off x="1034375" y="37391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62" name="Google Shape;162;p26"/>
              <p:cNvSpPr/>
              <p:nvPr/>
            </p:nvSpPr>
            <p:spPr>
              <a:xfrm>
                <a:off x="2044325" y="39113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63" name="Google Shape;163;p26"/>
              <p:cNvSpPr/>
              <p:nvPr/>
            </p:nvSpPr>
            <p:spPr>
              <a:xfrm>
                <a:off x="3900450" y="12317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64" name="Google Shape;164;p26"/>
              <p:cNvSpPr/>
              <p:nvPr/>
            </p:nvSpPr>
            <p:spPr>
              <a:xfrm>
                <a:off x="3025500" y="3164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65" name="Google Shape;165;p26"/>
              <p:cNvSpPr/>
              <p:nvPr/>
            </p:nvSpPr>
            <p:spPr>
              <a:xfrm>
                <a:off x="1217375" y="14974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cxnSp>
            <p:nvCxnSpPr>
              <p:cNvPr id="166" name="Google Shape;166;p26"/>
              <p:cNvCxnSpPr>
                <a:stCxn id="156" idx="2"/>
                <a:endCxn id="155" idx="7"/>
              </p:cNvCxnSpPr>
              <p:nvPr/>
            </p:nvCxnSpPr>
            <p:spPr>
              <a:xfrm flipH="1">
                <a:off x="2200500" y="1755725"/>
                <a:ext cx="642000" cy="4107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6"/>
              <p:cNvCxnSpPr>
                <a:stCxn id="155" idx="5"/>
                <a:endCxn id="157" idx="1"/>
              </p:cNvCxnSpPr>
              <p:nvPr/>
            </p:nvCxnSpPr>
            <p:spPr>
              <a:xfrm>
                <a:off x="2200525" y="2288307"/>
                <a:ext cx="485700" cy="8610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6"/>
              <p:cNvCxnSpPr>
                <a:stCxn id="157" idx="5"/>
                <a:endCxn id="158" idx="2"/>
              </p:cNvCxnSpPr>
              <p:nvPr/>
            </p:nvCxnSpPr>
            <p:spPr>
              <a:xfrm>
                <a:off x="2815700" y="3271032"/>
                <a:ext cx="901800" cy="3819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6"/>
              <p:cNvCxnSpPr>
                <a:stCxn id="158" idx="5"/>
                <a:endCxn id="159" idx="1"/>
              </p:cNvCxnSpPr>
              <p:nvPr/>
            </p:nvCxnSpPr>
            <p:spPr>
              <a:xfrm>
                <a:off x="3873650" y="3713957"/>
                <a:ext cx="627300" cy="6456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6"/>
              <p:cNvCxnSpPr>
                <a:stCxn id="156" idx="7"/>
                <a:endCxn id="163" idx="3"/>
              </p:cNvCxnSpPr>
              <p:nvPr/>
            </p:nvCxnSpPr>
            <p:spPr>
              <a:xfrm flipH="1" rot="10800000">
                <a:off x="2998700" y="1378643"/>
                <a:ext cx="928500" cy="3162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6"/>
              <p:cNvCxnSpPr>
                <a:stCxn id="163" idx="1"/>
                <a:endCxn id="164" idx="5"/>
              </p:cNvCxnSpPr>
              <p:nvPr/>
            </p:nvCxnSpPr>
            <p:spPr>
              <a:xfrm rot="10800000">
                <a:off x="3181750" y="463443"/>
                <a:ext cx="745500" cy="7935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6"/>
              <p:cNvCxnSpPr>
                <a:stCxn id="165" idx="5"/>
                <a:endCxn id="155" idx="1"/>
              </p:cNvCxnSpPr>
              <p:nvPr/>
            </p:nvCxnSpPr>
            <p:spPr>
              <a:xfrm>
                <a:off x="1373575" y="1644407"/>
                <a:ext cx="697500" cy="5220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6"/>
              <p:cNvCxnSpPr>
                <a:stCxn id="155" idx="3"/>
                <a:endCxn id="160" idx="0"/>
              </p:cNvCxnSpPr>
              <p:nvPr/>
            </p:nvCxnSpPr>
            <p:spPr>
              <a:xfrm flipH="1">
                <a:off x="1752525" y="2288307"/>
                <a:ext cx="318600" cy="8358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6"/>
              <p:cNvCxnSpPr>
                <a:stCxn id="160" idx="3"/>
                <a:endCxn id="161" idx="7"/>
              </p:cNvCxnSpPr>
              <p:nvPr/>
            </p:nvCxnSpPr>
            <p:spPr>
              <a:xfrm flipH="1">
                <a:off x="1190500" y="3271032"/>
                <a:ext cx="497400" cy="493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6"/>
              <p:cNvCxnSpPr>
                <a:stCxn id="160" idx="4"/>
                <a:endCxn id="162" idx="4"/>
              </p:cNvCxnSpPr>
              <p:nvPr/>
            </p:nvCxnSpPr>
            <p:spPr>
              <a:xfrm>
                <a:off x="1752600" y="3296250"/>
                <a:ext cx="383100" cy="787200"/>
              </a:xfrm>
              <a:prstGeom prst="straightConnector1">
                <a:avLst/>
              </a:prstGeom>
              <a:noFill/>
              <a:ln cap="flat" cmpd="sng" w="9525">
                <a:solidFill>
                  <a:schemeClr val="dk2"/>
                </a:solidFill>
                <a:prstDash val="solid"/>
                <a:round/>
                <a:headEnd len="med" w="med" type="none"/>
                <a:tailEnd len="med" w="med" type="none"/>
              </a:ln>
            </p:spPr>
          </p:cxnSp>
        </p:grpSp>
        <p:sp>
          <p:nvSpPr>
            <p:cNvPr id="176" name="Google Shape;176;p26"/>
            <p:cNvSpPr/>
            <p:nvPr/>
          </p:nvSpPr>
          <p:spPr>
            <a:xfrm>
              <a:off x="6032775" y="2571750"/>
              <a:ext cx="183000" cy="172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77" name="Google Shape;177;p26"/>
            <p:cNvSpPr txBox="1"/>
            <p:nvPr/>
          </p:nvSpPr>
          <p:spPr>
            <a:xfrm>
              <a:off x="5530850" y="2743950"/>
              <a:ext cx="14097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New Random Node</a:t>
              </a:r>
              <a:endParaRPr sz="1100"/>
            </a:p>
          </p:txBody>
        </p:sp>
        <p:sp>
          <p:nvSpPr>
            <p:cNvPr id="178" name="Google Shape;178;p26"/>
            <p:cNvSpPr txBox="1"/>
            <p:nvPr/>
          </p:nvSpPr>
          <p:spPr>
            <a:xfrm>
              <a:off x="4067475" y="1033000"/>
              <a:ext cx="17862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Closest Node</a:t>
              </a:r>
              <a:endParaRPr/>
            </a:p>
          </p:txBody>
        </p:sp>
        <p:sp>
          <p:nvSpPr>
            <p:cNvPr id="179" name="Google Shape;179;p26"/>
            <p:cNvSpPr txBox="1"/>
            <p:nvPr/>
          </p:nvSpPr>
          <p:spPr>
            <a:xfrm>
              <a:off x="2324250" y="2141325"/>
              <a:ext cx="9039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Root Node</a:t>
              </a:r>
              <a:endParaRPr sz="1000"/>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grpSp>
        <p:nvGrpSpPr>
          <p:cNvPr id="184" name="Google Shape;184;p27"/>
          <p:cNvGrpSpPr/>
          <p:nvPr/>
        </p:nvGrpSpPr>
        <p:grpSpPr>
          <a:xfrm>
            <a:off x="1034375" y="316450"/>
            <a:ext cx="5906175" cy="4190200"/>
            <a:chOff x="1034375" y="316450"/>
            <a:chExt cx="5906175" cy="4190200"/>
          </a:xfrm>
        </p:grpSpPr>
        <p:grpSp>
          <p:nvGrpSpPr>
            <p:cNvPr id="185" name="Google Shape;185;p27"/>
            <p:cNvGrpSpPr/>
            <p:nvPr/>
          </p:nvGrpSpPr>
          <p:grpSpPr>
            <a:xfrm>
              <a:off x="1034375" y="316450"/>
              <a:ext cx="3622825" cy="4190200"/>
              <a:chOff x="1034375" y="316450"/>
              <a:chExt cx="3622825" cy="4190200"/>
            </a:xfrm>
          </p:grpSpPr>
          <p:sp>
            <p:nvSpPr>
              <p:cNvPr id="186" name="Google Shape;186;p27"/>
              <p:cNvSpPr/>
              <p:nvPr/>
            </p:nvSpPr>
            <p:spPr>
              <a:xfrm>
                <a:off x="2044325" y="21413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87" name="Google Shape;187;p27"/>
              <p:cNvSpPr/>
              <p:nvPr/>
            </p:nvSpPr>
            <p:spPr>
              <a:xfrm>
                <a:off x="2842500" y="16696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88" name="Google Shape;188;p27"/>
              <p:cNvSpPr/>
              <p:nvPr/>
            </p:nvSpPr>
            <p:spPr>
              <a:xfrm>
                <a:off x="2659500" y="31240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89" name="Google Shape;189;p27"/>
              <p:cNvSpPr/>
              <p:nvPr/>
            </p:nvSpPr>
            <p:spPr>
              <a:xfrm>
                <a:off x="3717450" y="35669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90" name="Google Shape;190;p27"/>
              <p:cNvSpPr/>
              <p:nvPr/>
            </p:nvSpPr>
            <p:spPr>
              <a:xfrm>
                <a:off x="4474200" y="43344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91" name="Google Shape;191;p27"/>
              <p:cNvSpPr/>
              <p:nvPr/>
            </p:nvSpPr>
            <p:spPr>
              <a:xfrm>
                <a:off x="1661100" y="31240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92" name="Google Shape;192;p27"/>
              <p:cNvSpPr/>
              <p:nvPr/>
            </p:nvSpPr>
            <p:spPr>
              <a:xfrm>
                <a:off x="1034375" y="37391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93" name="Google Shape;193;p27"/>
              <p:cNvSpPr/>
              <p:nvPr/>
            </p:nvSpPr>
            <p:spPr>
              <a:xfrm>
                <a:off x="2044325" y="39113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94" name="Google Shape;194;p27"/>
              <p:cNvSpPr/>
              <p:nvPr/>
            </p:nvSpPr>
            <p:spPr>
              <a:xfrm>
                <a:off x="3900450" y="12317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95" name="Google Shape;195;p27"/>
              <p:cNvSpPr/>
              <p:nvPr/>
            </p:nvSpPr>
            <p:spPr>
              <a:xfrm>
                <a:off x="3025500" y="3164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96" name="Google Shape;196;p27"/>
              <p:cNvSpPr/>
              <p:nvPr/>
            </p:nvSpPr>
            <p:spPr>
              <a:xfrm>
                <a:off x="1217375" y="14974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cxnSp>
            <p:nvCxnSpPr>
              <p:cNvPr id="197" name="Google Shape;197;p27"/>
              <p:cNvCxnSpPr>
                <a:stCxn id="187" idx="2"/>
                <a:endCxn id="186" idx="7"/>
              </p:cNvCxnSpPr>
              <p:nvPr/>
            </p:nvCxnSpPr>
            <p:spPr>
              <a:xfrm flipH="1">
                <a:off x="2200500" y="1755725"/>
                <a:ext cx="642000" cy="4107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7"/>
              <p:cNvCxnSpPr>
                <a:stCxn id="186" idx="5"/>
                <a:endCxn id="188" idx="1"/>
              </p:cNvCxnSpPr>
              <p:nvPr/>
            </p:nvCxnSpPr>
            <p:spPr>
              <a:xfrm>
                <a:off x="2200525" y="2288307"/>
                <a:ext cx="485700" cy="8610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7"/>
              <p:cNvCxnSpPr>
                <a:stCxn id="188" idx="5"/>
                <a:endCxn id="189" idx="2"/>
              </p:cNvCxnSpPr>
              <p:nvPr/>
            </p:nvCxnSpPr>
            <p:spPr>
              <a:xfrm>
                <a:off x="2815700" y="3271032"/>
                <a:ext cx="901800" cy="3819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7"/>
              <p:cNvCxnSpPr>
                <a:stCxn id="189" idx="5"/>
                <a:endCxn id="190" idx="1"/>
              </p:cNvCxnSpPr>
              <p:nvPr/>
            </p:nvCxnSpPr>
            <p:spPr>
              <a:xfrm>
                <a:off x="3873650" y="3713957"/>
                <a:ext cx="627300" cy="6456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27"/>
              <p:cNvCxnSpPr>
                <a:stCxn id="187" idx="7"/>
                <a:endCxn id="194" idx="3"/>
              </p:cNvCxnSpPr>
              <p:nvPr/>
            </p:nvCxnSpPr>
            <p:spPr>
              <a:xfrm flipH="1" rot="10800000">
                <a:off x="2998700" y="1378643"/>
                <a:ext cx="928500" cy="3162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27"/>
              <p:cNvCxnSpPr>
                <a:stCxn id="194" idx="1"/>
                <a:endCxn id="195" idx="5"/>
              </p:cNvCxnSpPr>
              <p:nvPr/>
            </p:nvCxnSpPr>
            <p:spPr>
              <a:xfrm rot="10800000">
                <a:off x="3181750" y="463443"/>
                <a:ext cx="745500" cy="7935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27"/>
              <p:cNvCxnSpPr>
                <a:stCxn id="196" idx="5"/>
                <a:endCxn id="186" idx="1"/>
              </p:cNvCxnSpPr>
              <p:nvPr/>
            </p:nvCxnSpPr>
            <p:spPr>
              <a:xfrm>
                <a:off x="1373575" y="1644407"/>
                <a:ext cx="697500" cy="5220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27"/>
              <p:cNvCxnSpPr>
                <a:stCxn id="186" idx="3"/>
                <a:endCxn id="191" idx="0"/>
              </p:cNvCxnSpPr>
              <p:nvPr/>
            </p:nvCxnSpPr>
            <p:spPr>
              <a:xfrm flipH="1">
                <a:off x="1752525" y="2288307"/>
                <a:ext cx="318600" cy="8358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27"/>
              <p:cNvCxnSpPr>
                <a:stCxn id="191" idx="3"/>
                <a:endCxn id="192" idx="7"/>
              </p:cNvCxnSpPr>
              <p:nvPr/>
            </p:nvCxnSpPr>
            <p:spPr>
              <a:xfrm flipH="1">
                <a:off x="1190500" y="3271032"/>
                <a:ext cx="497400" cy="4935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27"/>
              <p:cNvCxnSpPr>
                <a:stCxn id="191" idx="4"/>
                <a:endCxn id="193" idx="4"/>
              </p:cNvCxnSpPr>
              <p:nvPr/>
            </p:nvCxnSpPr>
            <p:spPr>
              <a:xfrm>
                <a:off x="1752600" y="3296250"/>
                <a:ext cx="383100" cy="787200"/>
              </a:xfrm>
              <a:prstGeom prst="straightConnector1">
                <a:avLst/>
              </a:prstGeom>
              <a:noFill/>
              <a:ln cap="flat" cmpd="sng" w="9525">
                <a:solidFill>
                  <a:schemeClr val="dk2"/>
                </a:solidFill>
                <a:prstDash val="solid"/>
                <a:round/>
                <a:headEnd len="med" w="med" type="none"/>
                <a:tailEnd len="med" w="med" type="none"/>
              </a:ln>
            </p:spPr>
          </p:cxnSp>
        </p:grpSp>
        <p:sp>
          <p:nvSpPr>
            <p:cNvPr id="207" name="Google Shape;207;p27"/>
            <p:cNvSpPr/>
            <p:nvPr/>
          </p:nvSpPr>
          <p:spPr>
            <a:xfrm>
              <a:off x="6032775" y="2571750"/>
              <a:ext cx="183000" cy="172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08" name="Google Shape;208;p27"/>
            <p:cNvSpPr txBox="1"/>
            <p:nvPr/>
          </p:nvSpPr>
          <p:spPr>
            <a:xfrm>
              <a:off x="5530850" y="2743950"/>
              <a:ext cx="14097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New Random Node</a:t>
              </a:r>
              <a:endParaRPr sz="1100"/>
            </a:p>
          </p:txBody>
        </p:sp>
        <p:sp>
          <p:nvSpPr>
            <p:cNvPr id="209" name="Google Shape;209;p27"/>
            <p:cNvSpPr txBox="1"/>
            <p:nvPr/>
          </p:nvSpPr>
          <p:spPr>
            <a:xfrm>
              <a:off x="4067475" y="1033000"/>
              <a:ext cx="17862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Closest Node</a:t>
              </a:r>
              <a:endParaRPr/>
            </a:p>
          </p:txBody>
        </p:sp>
        <p:cxnSp>
          <p:nvCxnSpPr>
            <p:cNvPr id="210" name="Google Shape;210;p27"/>
            <p:cNvCxnSpPr>
              <a:endCxn id="207" idx="1"/>
            </p:cNvCxnSpPr>
            <p:nvPr/>
          </p:nvCxnSpPr>
          <p:spPr>
            <a:xfrm>
              <a:off x="4056775" y="1378668"/>
              <a:ext cx="2002800" cy="1218300"/>
            </a:xfrm>
            <a:prstGeom prst="straightConnector1">
              <a:avLst/>
            </a:prstGeom>
            <a:noFill/>
            <a:ln cap="flat" cmpd="sng" w="9525">
              <a:solidFill>
                <a:srgbClr val="FF0000"/>
              </a:solidFill>
              <a:prstDash val="dash"/>
              <a:round/>
              <a:headEnd len="med" w="med" type="none"/>
              <a:tailEnd len="med" w="med" type="none"/>
            </a:ln>
          </p:spPr>
        </p:cxnSp>
        <p:sp>
          <p:nvSpPr>
            <p:cNvPr id="211" name="Google Shape;211;p27"/>
            <p:cNvSpPr/>
            <p:nvPr/>
          </p:nvSpPr>
          <p:spPr>
            <a:xfrm>
              <a:off x="4969175" y="1902394"/>
              <a:ext cx="183000" cy="172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12" name="Google Shape;212;p27"/>
            <p:cNvSpPr txBox="1"/>
            <p:nvPr/>
          </p:nvSpPr>
          <p:spPr>
            <a:xfrm>
              <a:off x="2324250" y="2141325"/>
              <a:ext cx="9039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Root Node</a:t>
              </a:r>
              <a:endParaRPr sz="10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grpSp>
        <p:nvGrpSpPr>
          <p:cNvPr id="217" name="Google Shape;217;p28"/>
          <p:cNvGrpSpPr/>
          <p:nvPr/>
        </p:nvGrpSpPr>
        <p:grpSpPr>
          <a:xfrm>
            <a:off x="1034375" y="316450"/>
            <a:ext cx="4117800" cy="4190200"/>
            <a:chOff x="1034375" y="316450"/>
            <a:chExt cx="4117800" cy="4190200"/>
          </a:xfrm>
        </p:grpSpPr>
        <p:grpSp>
          <p:nvGrpSpPr>
            <p:cNvPr id="218" name="Google Shape;218;p28"/>
            <p:cNvGrpSpPr/>
            <p:nvPr/>
          </p:nvGrpSpPr>
          <p:grpSpPr>
            <a:xfrm>
              <a:off x="1034375" y="316450"/>
              <a:ext cx="3622825" cy="4190200"/>
              <a:chOff x="1034375" y="316450"/>
              <a:chExt cx="3622825" cy="4190200"/>
            </a:xfrm>
          </p:grpSpPr>
          <p:sp>
            <p:nvSpPr>
              <p:cNvPr id="219" name="Google Shape;219;p28"/>
              <p:cNvSpPr/>
              <p:nvPr/>
            </p:nvSpPr>
            <p:spPr>
              <a:xfrm>
                <a:off x="2044325" y="21413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0" name="Google Shape;220;p28"/>
              <p:cNvSpPr/>
              <p:nvPr/>
            </p:nvSpPr>
            <p:spPr>
              <a:xfrm>
                <a:off x="2842500" y="16696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1" name="Google Shape;221;p28"/>
              <p:cNvSpPr/>
              <p:nvPr/>
            </p:nvSpPr>
            <p:spPr>
              <a:xfrm>
                <a:off x="2659500" y="31240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2" name="Google Shape;222;p28"/>
              <p:cNvSpPr/>
              <p:nvPr/>
            </p:nvSpPr>
            <p:spPr>
              <a:xfrm>
                <a:off x="3717450" y="35669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3" name="Google Shape;223;p28"/>
              <p:cNvSpPr/>
              <p:nvPr/>
            </p:nvSpPr>
            <p:spPr>
              <a:xfrm>
                <a:off x="4474200" y="43344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4" name="Google Shape;224;p28"/>
              <p:cNvSpPr/>
              <p:nvPr/>
            </p:nvSpPr>
            <p:spPr>
              <a:xfrm>
                <a:off x="1661100" y="31240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5" name="Google Shape;225;p28"/>
              <p:cNvSpPr/>
              <p:nvPr/>
            </p:nvSpPr>
            <p:spPr>
              <a:xfrm>
                <a:off x="1034375" y="37391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6" name="Google Shape;226;p28"/>
              <p:cNvSpPr/>
              <p:nvPr/>
            </p:nvSpPr>
            <p:spPr>
              <a:xfrm>
                <a:off x="2044325" y="391137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7" name="Google Shape;227;p28"/>
              <p:cNvSpPr/>
              <p:nvPr/>
            </p:nvSpPr>
            <p:spPr>
              <a:xfrm>
                <a:off x="3900450" y="12317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8" name="Google Shape;228;p28"/>
              <p:cNvSpPr/>
              <p:nvPr/>
            </p:nvSpPr>
            <p:spPr>
              <a:xfrm>
                <a:off x="3025500" y="316450"/>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29" name="Google Shape;229;p28"/>
              <p:cNvSpPr/>
              <p:nvPr/>
            </p:nvSpPr>
            <p:spPr>
              <a:xfrm>
                <a:off x="1217375" y="1497425"/>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cxnSp>
            <p:nvCxnSpPr>
              <p:cNvPr id="230" name="Google Shape;230;p28"/>
              <p:cNvCxnSpPr>
                <a:stCxn id="220" idx="2"/>
                <a:endCxn id="219" idx="7"/>
              </p:cNvCxnSpPr>
              <p:nvPr/>
            </p:nvCxnSpPr>
            <p:spPr>
              <a:xfrm flipH="1">
                <a:off x="2200500" y="1755725"/>
                <a:ext cx="642000" cy="4107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28"/>
              <p:cNvCxnSpPr>
                <a:stCxn id="219" idx="5"/>
                <a:endCxn id="221" idx="1"/>
              </p:cNvCxnSpPr>
              <p:nvPr/>
            </p:nvCxnSpPr>
            <p:spPr>
              <a:xfrm>
                <a:off x="2200525" y="2288307"/>
                <a:ext cx="485700" cy="8610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28"/>
              <p:cNvCxnSpPr>
                <a:stCxn id="221" idx="5"/>
                <a:endCxn id="222" idx="2"/>
              </p:cNvCxnSpPr>
              <p:nvPr/>
            </p:nvCxnSpPr>
            <p:spPr>
              <a:xfrm>
                <a:off x="2815700" y="3271032"/>
                <a:ext cx="901800" cy="3819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28"/>
              <p:cNvCxnSpPr>
                <a:stCxn id="222" idx="5"/>
                <a:endCxn id="223" idx="1"/>
              </p:cNvCxnSpPr>
              <p:nvPr/>
            </p:nvCxnSpPr>
            <p:spPr>
              <a:xfrm>
                <a:off x="3873650" y="3713957"/>
                <a:ext cx="627300" cy="6456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28"/>
              <p:cNvCxnSpPr>
                <a:stCxn id="220" idx="7"/>
                <a:endCxn id="227" idx="3"/>
              </p:cNvCxnSpPr>
              <p:nvPr/>
            </p:nvCxnSpPr>
            <p:spPr>
              <a:xfrm flipH="1" rot="10800000">
                <a:off x="2998700" y="1378643"/>
                <a:ext cx="928500" cy="3162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28"/>
              <p:cNvCxnSpPr>
                <a:stCxn id="227" idx="1"/>
                <a:endCxn id="228" idx="5"/>
              </p:cNvCxnSpPr>
              <p:nvPr/>
            </p:nvCxnSpPr>
            <p:spPr>
              <a:xfrm rot="10800000">
                <a:off x="3181750" y="463443"/>
                <a:ext cx="745500" cy="7935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28"/>
              <p:cNvCxnSpPr>
                <a:stCxn id="229" idx="5"/>
                <a:endCxn id="219" idx="1"/>
              </p:cNvCxnSpPr>
              <p:nvPr/>
            </p:nvCxnSpPr>
            <p:spPr>
              <a:xfrm>
                <a:off x="1373575" y="1644407"/>
                <a:ext cx="697500" cy="5220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28"/>
              <p:cNvCxnSpPr>
                <a:stCxn id="219" idx="3"/>
                <a:endCxn id="224" idx="0"/>
              </p:cNvCxnSpPr>
              <p:nvPr/>
            </p:nvCxnSpPr>
            <p:spPr>
              <a:xfrm flipH="1">
                <a:off x="1752525" y="2288307"/>
                <a:ext cx="318600" cy="8358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28"/>
              <p:cNvCxnSpPr>
                <a:stCxn id="224" idx="3"/>
                <a:endCxn id="225" idx="7"/>
              </p:cNvCxnSpPr>
              <p:nvPr/>
            </p:nvCxnSpPr>
            <p:spPr>
              <a:xfrm flipH="1">
                <a:off x="1190500" y="3271032"/>
                <a:ext cx="497400" cy="4935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28"/>
              <p:cNvCxnSpPr>
                <a:stCxn id="224" idx="4"/>
                <a:endCxn id="226" idx="4"/>
              </p:cNvCxnSpPr>
              <p:nvPr/>
            </p:nvCxnSpPr>
            <p:spPr>
              <a:xfrm>
                <a:off x="1752600" y="3296250"/>
                <a:ext cx="383100" cy="787200"/>
              </a:xfrm>
              <a:prstGeom prst="straightConnector1">
                <a:avLst/>
              </a:prstGeom>
              <a:noFill/>
              <a:ln cap="flat" cmpd="sng" w="9525">
                <a:solidFill>
                  <a:schemeClr val="dk2"/>
                </a:solidFill>
                <a:prstDash val="solid"/>
                <a:round/>
                <a:headEnd len="med" w="med" type="none"/>
                <a:tailEnd len="med" w="med" type="none"/>
              </a:ln>
            </p:spPr>
          </p:cxnSp>
        </p:grpSp>
        <p:cxnSp>
          <p:nvCxnSpPr>
            <p:cNvPr id="240" name="Google Shape;240;p28"/>
            <p:cNvCxnSpPr>
              <a:endCxn id="241" idx="1"/>
            </p:cNvCxnSpPr>
            <p:nvPr/>
          </p:nvCxnSpPr>
          <p:spPr>
            <a:xfrm>
              <a:off x="4056675" y="1378612"/>
              <a:ext cx="939300" cy="549000"/>
            </a:xfrm>
            <a:prstGeom prst="straightConnector1">
              <a:avLst/>
            </a:prstGeom>
            <a:noFill/>
            <a:ln cap="flat" cmpd="sng" w="9525">
              <a:solidFill>
                <a:srgbClr val="000000"/>
              </a:solidFill>
              <a:prstDash val="solid"/>
              <a:round/>
              <a:headEnd len="med" w="med" type="none"/>
              <a:tailEnd len="med" w="med" type="none"/>
            </a:ln>
          </p:spPr>
        </p:cxnSp>
        <p:sp>
          <p:nvSpPr>
            <p:cNvPr id="241" name="Google Shape;241;p28"/>
            <p:cNvSpPr/>
            <p:nvPr/>
          </p:nvSpPr>
          <p:spPr>
            <a:xfrm>
              <a:off x="4969175" y="1902394"/>
              <a:ext cx="183000" cy="172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grpSp>
      <p:sp>
        <p:nvSpPr>
          <p:cNvPr id="242" name="Google Shape;242;p28"/>
          <p:cNvSpPr txBox="1"/>
          <p:nvPr/>
        </p:nvSpPr>
        <p:spPr>
          <a:xfrm>
            <a:off x="2324250" y="2141325"/>
            <a:ext cx="9039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Root Node</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nodes are sampled uniformly in RRT, the tree will grow in all directions. </a:t>
            </a:r>
            <a:endParaRPr/>
          </a:p>
          <a:p>
            <a:pPr indent="0" lvl="0" marL="0" rtl="0" algn="l">
              <a:spcBef>
                <a:spcPts val="1600"/>
              </a:spcBef>
              <a:spcAft>
                <a:spcPts val="1600"/>
              </a:spcAft>
              <a:buNone/>
            </a:pPr>
            <a:r>
              <a:rPr lang="en"/>
              <a:t>However if we increase the probability of sampling the nodes near the goal state the tree will grow faster towards the goal state.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30" title="rrt.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DECISION-MAKING HIERARCHY</a:t>
            </a:r>
            <a:endParaRPr sz="22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Route Planning</a:t>
            </a:r>
            <a:endParaRPr/>
          </a:p>
          <a:p>
            <a:pPr indent="-342900" lvl="0" marL="457200" rtl="0" algn="l">
              <a:spcBef>
                <a:spcPts val="0"/>
              </a:spcBef>
              <a:spcAft>
                <a:spcPts val="0"/>
              </a:spcAft>
              <a:buSzPts val="1800"/>
              <a:buAutoNum type="arabicPeriod"/>
            </a:pPr>
            <a:r>
              <a:rPr lang="en"/>
              <a:t>Behavioral Decision Making</a:t>
            </a:r>
            <a:endParaRPr/>
          </a:p>
          <a:p>
            <a:pPr indent="-342900" lvl="0" marL="457200" rtl="0" algn="l">
              <a:spcBef>
                <a:spcPts val="0"/>
              </a:spcBef>
              <a:spcAft>
                <a:spcPts val="0"/>
              </a:spcAft>
              <a:buSzPts val="1800"/>
              <a:buAutoNum type="arabicPeriod"/>
            </a:pPr>
            <a:r>
              <a:rPr lang="en"/>
              <a:t>Motion Planning</a:t>
            </a:r>
            <a:endParaRPr/>
          </a:p>
          <a:p>
            <a:pPr indent="-342900" lvl="0" marL="457200" rtl="0" algn="l">
              <a:spcBef>
                <a:spcPts val="0"/>
              </a:spcBef>
              <a:spcAft>
                <a:spcPts val="0"/>
              </a:spcAft>
              <a:buSzPts val="1800"/>
              <a:buAutoNum type="arabicPeriod"/>
            </a:pPr>
            <a:r>
              <a:rPr lang="en"/>
              <a:t>Vehicle Control</a:t>
            </a:r>
            <a:endParaRPr/>
          </a:p>
        </p:txBody>
      </p:sp>
      <p:pic>
        <p:nvPicPr>
          <p:cNvPr id="62" name="Google Shape;62;p14">
            <a:hlinkClick r:id="rId4"/>
          </p:cNvPr>
          <p:cNvPicPr preferRelativeResize="0"/>
          <p:nvPr/>
        </p:nvPicPr>
        <p:blipFill>
          <a:blip r:embed="rId5">
            <a:alphaModFix/>
          </a:blip>
          <a:stretch>
            <a:fillRect/>
          </a:stretch>
        </p:blipFill>
        <p:spPr>
          <a:xfrm>
            <a:off x="5559700" y="228600"/>
            <a:ext cx="2070825" cy="468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search algorithms for finding shortest paths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Shortest path algorithms take a graph a starting vertex and a goal vertex as input and returns the shortest way to reach the goal vertex from the start vertex on the graph. </a:t>
            </a:r>
            <a:endParaRPr/>
          </a:p>
          <a:p>
            <a:pPr indent="0" lvl="0" marL="0" rtl="0" algn="l">
              <a:spcBef>
                <a:spcPts val="1600"/>
              </a:spcBef>
              <a:spcAft>
                <a:spcPts val="0"/>
              </a:spcAft>
              <a:buClr>
                <a:schemeClr val="dk1"/>
              </a:buClr>
              <a:buSzPts val="1100"/>
              <a:buFont typeface="Arial"/>
              <a:buNone/>
            </a:pPr>
            <a:r>
              <a:rPr lang="en"/>
              <a:t>In the real world setting, we can treat different locations as vertices and the roads connecting them as edges between those vertices.</a:t>
            </a:r>
            <a:endParaRPr/>
          </a:p>
          <a:p>
            <a:pPr indent="0" lvl="0" marL="0" rtl="0" algn="l">
              <a:spcBef>
                <a:spcPts val="1600"/>
              </a:spcBef>
              <a:spcAft>
                <a:spcPts val="0"/>
              </a:spcAft>
              <a:buNone/>
            </a:pPr>
            <a:r>
              <a:rPr b="1" lang="en" u="sng"/>
              <a:t>Input:</a:t>
            </a:r>
            <a:r>
              <a:rPr lang="en"/>
              <a:t> Graph, Start node, End node</a:t>
            </a:r>
            <a:endParaRPr/>
          </a:p>
          <a:p>
            <a:pPr indent="0" lvl="0" marL="0" rtl="0" algn="l">
              <a:spcBef>
                <a:spcPts val="1600"/>
              </a:spcBef>
              <a:spcAft>
                <a:spcPts val="1600"/>
              </a:spcAft>
              <a:buNone/>
            </a:pPr>
            <a:r>
              <a:rPr b="1" lang="en" u="sng"/>
              <a:t>Output:</a:t>
            </a:r>
            <a:r>
              <a:rPr lang="en"/>
              <a:t> Shortest path from start node to end node if path exists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important functions used in graph search algos: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g(n) = It is the cost of reaching the current node n from the start node</a:t>
            </a:r>
            <a:endParaRPr/>
          </a:p>
          <a:p>
            <a:pPr indent="0" lvl="0" marL="0" rtl="0" algn="l">
              <a:spcBef>
                <a:spcPts val="1600"/>
              </a:spcBef>
              <a:spcAft>
                <a:spcPts val="0"/>
              </a:spcAft>
              <a:buNone/>
            </a:pPr>
            <a:r>
              <a:rPr lang="en"/>
              <a:t>h(n) = It is a heuristic function that gives us an estimate of the cost of reaching the end node from the current node n.</a:t>
            </a:r>
            <a:endParaRPr/>
          </a:p>
          <a:p>
            <a:pPr indent="0" lvl="0" marL="0" rtl="0" algn="l">
              <a:spcBef>
                <a:spcPts val="1600"/>
              </a:spcBef>
              <a:spcAft>
                <a:spcPts val="0"/>
              </a:spcAft>
              <a:buNone/>
            </a:pPr>
            <a:r>
              <a:rPr lang="en"/>
              <a:t>h(n) &lt;= h*(n), </a:t>
            </a:r>
            <a:endParaRPr/>
          </a:p>
          <a:p>
            <a:pPr indent="0" lvl="0" marL="0" rtl="0" algn="l">
              <a:spcBef>
                <a:spcPts val="1600"/>
              </a:spcBef>
              <a:spcAft>
                <a:spcPts val="1600"/>
              </a:spcAft>
              <a:buNone/>
            </a:pPr>
            <a:r>
              <a:rPr lang="en"/>
              <a:t>Here, h*(n) is the actual cost of reaching the end node from the current node 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all search functions we will be storing the nodes in a priority queue Q which will be sorted in the increasing order of f(n) for each node.</a:t>
            </a:r>
            <a:endParaRPr/>
          </a:p>
          <a:p>
            <a:pPr indent="0" lvl="0" marL="0" rtl="0" algn="l">
              <a:spcBef>
                <a:spcPts val="1600"/>
              </a:spcBef>
              <a:spcAft>
                <a:spcPts val="1600"/>
              </a:spcAft>
              <a:buNone/>
            </a:pPr>
            <a:r>
              <a:rPr lang="en"/>
              <a:t>f(n) = g(n) + h(n)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algo for a search method</a:t>
            </a:r>
            <a:endParaRPr/>
          </a:p>
        </p:txBody>
      </p:sp>
      <p:sp>
        <p:nvSpPr>
          <p:cNvPr id="85" name="Google Shape;85;p18"/>
          <p:cNvSpPr txBox="1"/>
          <p:nvPr>
            <p:ph idx="1" type="body"/>
          </p:nvPr>
        </p:nvSpPr>
        <p:spPr>
          <a:xfrm>
            <a:off x="311700" y="1152475"/>
            <a:ext cx="8520600" cy="38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latin typeface="Source Code Pro"/>
                <a:ea typeface="Source Code Pro"/>
                <a:cs typeface="Source Code Pro"/>
                <a:sym typeface="Source Code Pro"/>
              </a:rPr>
              <a:t>Step 1</a:t>
            </a:r>
            <a:r>
              <a:rPr lang="en" sz="1400">
                <a:latin typeface="Source Code Pro"/>
                <a:ea typeface="Source Code Pro"/>
                <a:cs typeface="Source Code Pro"/>
                <a:sym typeface="Source Code Pro"/>
              </a:rPr>
              <a:t>: Initialize empty priority queue.</a:t>
            </a:r>
            <a:endParaRPr sz="1400">
              <a:latin typeface="Source Code Pro"/>
              <a:ea typeface="Source Code Pro"/>
              <a:cs typeface="Source Code Pro"/>
              <a:sym typeface="Source Code Pro"/>
            </a:endParaRPr>
          </a:p>
          <a:p>
            <a:pPr indent="0" lvl="0" marL="0" rtl="0" algn="l">
              <a:spcBef>
                <a:spcPts val="1600"/>
              </a:spcBef>
              <a:spcAft>
                <a:spcPts val="0"/>
              </a:spcAft>
              <a:buNone/>
            </a:pPr>
            <a:r>
              <a:rPr lang="en" sz="1400" u="sng">
                <a:latin typeface="Source Code Pro"/>
                <a:ea typeface="Source Code Pro"/>
                <a:cs typeface="Source Code Pro"/>
                <a:sym typeface="Source Code Pro"/>
              </a:rPr>
              <a:t>Step 2</a:t>
            </a:r>
            <a:r>
              <a:rPr lang="en" sz="1400">
                <a:latin typeface="Source Code Pro"/>
                <a:ea typeface="Source Code Pro"/>
                <a:cs typeface="Source Code Pro"/>
                <a:sym typeface="Source Code Pro"/>
              </a:rPr>
              <a:t>: Current node = start node</a:t>
            </a:r>
            <a:endParaRPr sz="1400">
              <a:latin typeface="Source Code Pro"/>
              <a:ea typeface="Source Code Pro"/>
              <a:cs typeface="Source Code Pro"/>
              <a:sym typeface="Source Code Pro"/>
            </a:endParaRPr>
          </a:p>
          <a:p>
            <a:pPr indent="0" lvl="0" marL="0" rtl="0" algn="l">
              <a:spcBef>
                <a:spcPts val="1600"/>
              </a:spcBef>
              <a:spcAft>
                <a:spcPts val="0"/>
              </a:spcAft>
              <a:buNone/>
            </a:pPr>
            <a:r>
              <a:rPr lang="en" sz="1400" u="sng">
                <a:latin typeface="Source Code Pro"/>
                <a:ea typeface="Source Code Pro"/>
                <a:cs typeface="Source Code Pro"/>
                <a:sym typeface="Source Code Pro"/>
              </a:rPr>
              <a:t>Step 3</a:t>
            </a:r>
            <a:r>
              <a:rPr lang="en" sz="1400">
                <a:latin typeface="Source Code Pro"/>
                <a:ea typeface="Source Code Pro"/>
                <a:cs typeface="Source Code Pro"/>
                <a:sym typeface="Source Code Pro"/>
              </a:rPr>
              <a:t>: For every adjacent nodes from the start node calculate their respective f values and insert them in the queue.</a:t>
            </a:r>
            <a:endParaRPr sz="1400">
              <a:latin typeface="Source Code Pro"/>
              <a:ea typeface="Source Code Pro"/>
              <a:cs typeface="Source Code Pro"/>
              <a:sym typeface="Source Code Pro"/>
            </a:endParaRPr>
          </a:p>
          <a:p>
            <a:pPr indent="0" lvl="0" marL="0" rtl="0" algn="l">
              <a:spcBef>
                <a:spcPts val="1600"/>
              </a:spcBef>
              <a:spcAft>
                <a:spcPts val="0"/>
              </a:spcAft>
              <a:buNone/>
            </a:pPr>
            <a:r>
              <a:rPr lang="en" sz="1400" u="sng">
                <a:latin typeface="Source Code Pro"/>
                <a:ea typeface="Source Code Pro"/>
                <a:cs typeface="Source Code Pro"/>
                <a:sym typeface="Source Code Pro"/>
              </a:rPr>
              <a:t>Step 4</a:t>
            </a:r>
            <a:r>
              <a:rPr lang="en" sz="1400">
                <a:latin typeface="Source Code Pro"/>
                <a:ea typeface="Source Code Pro"/>
                <a:cs typeface="Source Code Pro"/>
                <a:sym typeface="Source Code Pro"/>
              </a:rPr>
              <a:t>: After all the adjacent nodes from the current node is visited, mark the current node as visited. </a:t>
            </a:r>
            <a:endParaRPr sz="1400">
              <a:latin typeface="Source Code Pro"/>
              <a:ea typeface="Source Code Pro"/>
              <a:cs typeface="Source Code Pro"/>
              <a:sym typeface="Source Code Pro"/>
            </a:endParaRPr>
          </a:p>
          <a:p>
            <a:pPr indent="0" lvl="0" marL="0" rtl="0" algn="l">
              <a:spcBef>
                <a:spcPts val="1600"/>
              </a:spcBef>
              <a:spcAft>
                <a:spcPts val="0"/>
              </a:spcAft>
              <a:buNone/>
            </a:pPr>
            <a:r>
              <a:rPr lang="en" sz="1400" u="sng">
                <a:latin typeface="Source Code Pro"/>
                <a:ea typeface="Source Code Pro"/>
                <a:cs typeface="Source Code Pro"/>
                <a:sym typeface="Source Code Pro"/>
              </a:rPr>
              <a:t>Step 5</a:t>
            </a:r>
            <a:r>
              <a:rPr lang="en" sz="1400">
                <a:latin typeface="Source Code Pro"/>
                <a:ea typeface="Source Code Pro"/>
                <a:cs typeface="Source Code Pro"/>
                <a:sym typeface="Source Code Pro"/>
              </a:rPr>
              <a:t>: From the Queue pick the node with the minimum f value and set it as the current node.</a:t>
            </a:r>
            <a:endParaRPr sz="1400">
              <a:latin typeface="Source Code Pro"/>
              <a:ea typeface="Source Code Pro"/>
              <a:cs typeface="Source Code Pro"/>
              <a:sym typeface="Source Code Pro"/>
            </a:endParaRPr>
          </a:p>
          <a:p>
            <a:pPr indent="0" lvl="0" marL="0" rtl="0" algn="l">
              <a:spcBef>
                <a:spcPts val="1600"/>
              </a:spcBef>
              <a:spcAft>
                <a:spcPts val="0"/>
              </a:spcAft>
              <a:buNone/>
            </a:pPr>
            <a:r>
              <a:rPr lang="en" sz="1400" u="sng">
                <a:latin typeface="Source Code Pro"/>
                <a:ea typeface="Source Code Pro"/>
                <a:cs typeface="Source Code Pro"/>
                <a:sym typeface="Source Code Pro"/>
              </a:rPr>
              <a:t>Step 6</a:t>
            </a:r>
            <a:r>
              <a:rPr lang="en" sz="1400">
                <a:latin typeface="Source Code Pro"/>
                <a:ea typeface="Source Code Pro"/>
                <a:cs typeface="Source Code Pro"/>
                <a:sym typeface="Source Code Pro"/>
              </a:rPr>
              <a:t>: If (current nod != goal node): goto </a:t>
            </a:r>
            <a:r>
              <a:rPr lang="en" sz="1400" u="sng">
                <a:latin typeface="Source Code Pro"/>
                <a:ea typeface="Source Code Pro"/>
                <a:cs typeface="Source Code Pro"/>
                <a:sym typeface="Source Code Pro"/>
              </a:rPr>
              <a:t>step 3</a:t>
            </a:r>
            <a:endParaRPr sz="1400" u="sng">
              <a:latin typeface="Source Code Pro"/>
              <a:ea typeface="Source Code Pro"/>
              <a:cs typeface="Source Code Pro"/>
              <a:sym typeface="Source Code Pro"/>
            </a:endParaRPr>
          </a:p>
          <a:p>
            <a:pPr indent="0" lvl="0" marL="0" rtl="0" algn="l">
              <a:spcBef>
                <a:spcPts val="1600"/>
              </a:spcBef>
              <a:spcAft>
                <a:spcPts val="1600"/>
              </a:spcAft>
              <a:buNone/>
            </a:pPr>
            <a:r>
              <a:rPr lang="en" sz="1400" u="sng">
                <a:latin typeface="Source Code Pro"/>
                <a:ea typeface="Source Code Pro"/>
                <a:cs typeface="Source Code Pro"/>
                <a:sym typeface="Source Code Pro"/>
              </a:rPr>
              <a:t>Step 7</a:t>
            </a:r>
            <a:r>
              <a:rPr lang="en" sz="1400">
                <a:latin typeface="Source Code Pro"/>
                <a:ea typeface="Source Code Pro"/>
                <a:cs typeface="Source Code Pro"/>
                <a:sym typeface="Source Code Pro"/>
              </a:rPr>
              <a:t>: End</a:t>
            </a:r>
            <a:endParaRPr sz="14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 First Search</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most basic graph search method.</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Here for every node, g(n) is the same and h(n) = 0.</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Since every node has same g(n) their f values are also the same and therefore the priority queue acts as a normal queue, i.e. follows first in first out.</a:t>
            </a:r>
            <a:endParaRPr>
              <a:solidFill>
                <a:srgbClr val="000000"/>
              </a:solidFill>
              <a:latin typeface="Times New Roman"/>
              <a:ea typeface="Times New Roman"/>
              <a:cs typeface="Times New Roman"/>
              <a:sym typeface="Times New Roman"/>
            </a:endParaRPr>
          </a:p>
          <a:p>
            <a:pPr indent="-342900" lvl="0" marL="457200" marR="139700" rtl="0" algn="l">
              <a:spcBef>
                <a:spcPts val="0"/>
              </a:spcBef>
              <a:spcAft>
                <a:spcPts val="0"/>
              </a:spcAft>
              <a:buClr>
                <a:srgbClr val="000000"/>
              </a:buClr>
              <a:buSzPts val="1800"/>
              <a:buFont typeface="Times New Roman"/>
              <a:buChar char="●"/>
            </a:pPr>
            <a:r>
              <a:rPr lang="en">
                <a:solidFill>
                  <a:srgbClr val="000000"/>
                </a:solidFill>
                <a:highlight>
                  <a:srgbClr val="F8F9FA"/>
                </a:highlight>
                <a:latin typeface="Times New Roman"/>
                <a:ea typeface="Times New Roman"/>
                <a:cs typeface="Times New Roman"/>
                <a:sym typeface="Times New Roman"/>
              </a:rPr>
              <a:t>While Breadth First Search will give us the shortest path between the start node and the goal node, sometimes the shortest path might not be the best path. For example, the shortest path between two locations might be through a road which is in very bad condition and might damage your car.</a:t>
            </a:r>
            <a:endParaRPr>
              <a:solidFill>
                <a:srgbClr val="000000"/>
              </a:solidFill>
              <a:highlight>
                <a:srgbClr val="F8F9FA"/>
              </a:highlight>
              <a:latin typeface="Times New Roman"/>
              <a:ea typeface="Times New Roman"/>
              <a:cs typeface="Times New Roman"/>
              <a:sym typeface="Times New Roman"/>
            </a:endParaRPr>
          </a:p>
          <a:p>
            <a:pPr indent="-342900" lvl="0" marL="457200" marR="139700" rtl="0" algn="l">
              <a:spcBef>
                <a:spcPts val="0"/>
              </a:spcBef>
              <a:spcAft>
                <a:spcPts val="0"/>
              </a:spcAft>
              <a:buClr>
                <a:srgbClr val="000000"/>
              </a:buClr>
              <a:buSzPts val="1800"/>
              <a:buFont typeface="Times New Roman"/>
              <a:buChar char="●"/>
            </a:pPr>
            <a:r>
              <a:rPr lang="en">
                <a:solidFill>
                  <a:srgbClr val="000000"/>
                </a:solidFill>
                <a:highlight>
                  <a:srgbClr val="F8F9FA"/>
                </a:highlight>
                <a:latin typeface="Times New Roman"/>
                <a:ea typeface="Times New Roman"/>
                <a:cs typeface="Times New Roman"/>
                <a:sym typeface="Times New Roman"/>
              </a:rPr>
              <a:t>To take this into account, we introduce cost on the edges between two vertices g(n) and the optimal path will have the minimum cost.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algorithm</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Here for every node, g(n) changes but h(n) = 0.</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Every node now has varying g(n), therefore their f values are also varying.  The priority queue is sorted in increasing order of the f-values of the node.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Dijkstra’s algorithm gives us the path with the least cost.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190500"/>
            <a:ext cx="8520600" cy="437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Breadth First Search or Dijkstra’s Algorithm, the search space expands in all direction. Once we have searched the entire state space, we can easily find the shortest path from the start node to any node. However often times we need to find the shortest path to only one node. In that case Breadth First search and Dijkstra’s algorithm wastes time by searching in all directions.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03" name="Google Shape;103;p21" title="BFS.mp4">
            <a:hlinkClick r:id="rId3"/>
          </p:cNvPr>
          <p:cNvPicPr preferRelativeResize="0"/>
          <p:nvPr/>
        </p:nvPicPr>
        <p:blipFill>
          <a:blip r:embed="rId4">
            <a:alphaModFix/>
          </a:blip>
          <a:stretch>
            <a:fillRect/>
          </a:stretch>
        </p:blipFill>
        <p:spPr>
          <a:xfrm>
            <a:off x="4379500" y="1975175"/>
            <a:ext cx="3890200" cy="291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