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3.jpg" ContentType="image/pn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7.jpg" ContentType="image/png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0620" autoAdjust="0"/>
  </p:normalViewPr>
  <p:slideViewPr>
    <p:cSldViewPr snapToGrid="0" snapToObjects="1">
      <p:cViewPr varScale="1">
        <p:scale>
          <a:sx n="71" d="100"/>
          <a:sy n="71" d="100"/>
        </p:scale>
        <p:origin x="-208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4BB0E-DDBE-1049-9F19-5956443A0F7A}" type="datetimeFigureOut">
              <a:rPr lang="es-ES" smtClean="0"/>
              <a:t>13/6/17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7ADF8-B573-9643-9E52-27C076749DE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2988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baseline="0" dirty="0" smtClean="0"/>
              <a:t>Presentación</a:t>
            </a:r>
          </a:p>
          <a:p>
            <a:pPr marL="171450" indent="-171450">
              <a:buFontTx/>
              <a:buChar char="-"/>
            </a:pPr>
            <a:r>
              <a:rPr lang="es-ES" baseline="0" dirty="0" smtClean="0"/>
              <a:t>Exposición del tema y objetivo general -&gt; Diseñar y programar una aplicación para que el </a:t>
            </a:r>
            <a:r>
              <a:rPr lang="es-ES" baseline="0" dirty="0" err="1" smtClean="0"/>
              <a:t>drone</a:t>
            </a:r>
            <a:r>
              <a:rPr lang="es-ES" baseline="0" dirty="0" smtClean="0"/>
              <a:t> pueda perseguir objetos complejos por una superficie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7ADF8-B573-9643-9E52-27C076749DE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348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-</a:t>
            </a:r>
            <a:r>
              <a:rPr lang="es-ES" dirty="0" err="1" smtClean="0"/>
              <a:t>Vision</a:t>
            </a:r>
            <a:r>
              <a:rPr lang="es-ES" baseline="0" dirty="0" smtClean="0"/>
              <a:t> artificial</a:t>
            </a:r>
          </a:p>
          <a:p>
            <a:r>
              <a:rPr lang="es-ES" baseline="0" dirty="0" smtClean="0"/>
              <a:t>	- DISCIPLINA CIENTIFICA</a:t>
            </a:r>
          </a:p>
          <a:p>
            <a:r>
              <a:rPr lang="es-ES" baseline="0" dirty="0" smtClean="0"/>
              <a:t>	- Adquirir, procesar analizar y comprender</a:t>
            </a:r>
          </a:p>
          <a:p>
            <a:r>
              <a:rPr lang="es-ES" baseline="0" dirty="0" smtClean="0"/>
              <a:t>	- Diferenciar y detectar objetos</a:t>
            </a:r>
          </a:p>
          <a:p>
            <a:r>
              <a:rPr lang="es-ES" baseline="0" dirty="0" smtClean="0"/>
              <a:t>	- </a:t>
            </a:r>
            <a:r>
              <a:rPr lang="es-ES" baseline="0" dirty="0" err="1" smtClean="0"/>
              <a:t>Caracteristicas</a:t>
            </a:r>
            <a:r>
              <a:rPr lang="es-ES" baseline="0" dirty="0" smtClean="0"/>
              <a:t> y descriptores</a:t>
            </a:r>
          </a:p>
          <a:p>
            <a:r>
              <a:rPr lang="es-ES" baseline="0" dirty="0" smtClean="0"/>
              <a:t>	- Aplicaciones, OCR, medicina</a:t>
            </a:r>
          </a:p>
          <a:p>
            <a:pPr marL="171450" indent="-171450">
              <a:buFontTx/>
              <a:buChar char="-"/>
            </a:pPr>
            <a:r>
              <a:rPr lang="es-ES" baseline="0" dirty="0" err="1" smtClean="0"/>
              <a:t>Drones</a:t>
            </a:r>
            <a:endParaRPr lang="es-ES" baseline="0" dirty="0" smtClean="0"/>
          </a:p>
          <a:p>
            <a:pPr marL="0" indent="0">
              <a:buFontTx/>
              <a:buNone/>
            </a:pPr>
            <a:r>
              <a:rPr lang="es-ES" baseline="0" dirty="0" smtClean="0"/>
              <a:t>	- </a:t>
            </a:r>
            <a:r>
              <a:rPr lang="es-ES" baseline="0" dirty="0" err="1" smtClean="0"/>
              <a:t>Vehiculo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aereo</a:t>
            </a:r>
            <a:r>
              <a:rPr lang="es-ES" baseline="0" dirty="0" smtClean="0"/>
              <a:t> no tripulado</a:t>
            </a:r>
          </a:p>
          <a:p>
            <a:pPr marL="0" indent="0">
              <a:buFontTx/>
              <a:buNone/>
            </a:pPr>
            <a:r>
              <a:rPr lang="es-ES" baseline="0" dirty="0" smtClean="0"/>
              <a:t>	- Militares</a:t>
            </a:r>
          </a:p>
          <a:p>
            <a:pPr marL="0" indent="0">
              <a:buFontTx/>
              <a:buNone/>
            </a:pPr>
            <a:r>
              <a:rPr lang="es-ES" baseline="0" dirty="0" smtClean="0"/>
              <a:t>	- Desarrollos comerciales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7ADF8-B573-9643-9E52-27C076749DE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887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-Percepción visual</a:t>
            </a:r>
          </a:p>
          <a:p>
            <a:r>
              <a:rPr lang="es-ES" dirty="0" smtClean="0"/>
              <a:t>	- Capaz de detectar un objeto</a:t>
            </a:r>
          </a:p>
          <a:p>
            <a:r>
              <a:rPr lang="es-ES" dirty="0" smtClean="0"/>
              <a:t>	-</a:t>
            </a:r>
            <a:r>
              <a:rPr lang="es-ES" baseline="0" dirty="0" smtClean="0"/>
              <a:t> Después de detectarlo seguirlo en la imagen</a:t>
            </a:r>
          </a:p>
          <a:p>
            <a:r>
              <a:rPr lang="es-ES" baseline="0" dirty="0" smtClean="0"/>
              <a:t>-Control</a:t>
            </a:r>
          </a:p>
          <a:p>
            <a:r>
              <a:rPr lang="es-ES" baseline="0" dirty="0" smtClean="0"/>
              <a:t>	-El </a:t>
            </a:r>
            <a:r>
              <a:rPr lang="es-ES" baseline="0" dirty="0" err="1" smtClean="0"/>
              <a:t>drone</a:t>
            </a:r>
            <a:r>
              <a:rPr lang="es-ES" baseline="0" dirty="0" smtClean="0"/>
              <a:t> se mueve para tratar de encontrar el objeto</a:t>
            </a:r>
          </a:p>
          <a:p>
            <a:r>
              <a:rPr lang="es-ES" baseline="0" dirty="0" smtClean="0"/>
              <a:t>	-Perseguir al objeto</a:t>
            </a:r>
          </a:p>
          <a:p>
            <a:r>
              <a:rPr lang="es-ES" baseline="0" dirty="0" smtClean="0"/>
              <a:t>-Pruebas para </a:t>
            </a:r>
            <a:r>
              <a:rPr lang="es-ES" baseline="0" dirty="0" smtClean="0"/>
              <a:t>validar</a:t>
            </a:r>
          </a:p>
          <a:p>
            <a:endParaRPr lang="es-ES" baseline="0" dirty="0" smtClean="0"/>
          </a:p>
          <a:p>
            <a:r>
              <a:rPr lang="es-ES" baseline="0" dirty="0" smtClean="0"/>
              <a:t>- Empleado </a:t>
            </a:r>
            <a:r>
              <a:rPr lang="es-ES" baseline="0" dirty="0" err="1" smtClean="0"/>
              <a:t>JdeRobot</a:t>
            </a:r>
            <a:endParaRPr lang="es-ES" baseline="0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7ADF8-B573-9643-9E52-27C076749DE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3300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-</a:t>
            </a:r>
            <a:r>
              <a:rPr lang="es-ES" baseline="0" dirty="0" smtClean="0"/>
              <a:t> Modo detección</a:t>
            </a:r>
            <a:endParaRPr lang="es-ES" dirty="0" smtClean="0"/>
          </a:p>
          <a:p>
            <a:r>
              <a:rPr lang="es-ES" dirty="0" smtClean="0"/>
              <a:t>-Explicar en que</a:t>
            </a:r>
            <a:r>
              <a:rPr lang="es-ES" baseline="0" dirty="0" smtClean="0"/>
              <a:t> consiste la función de cálculo de esquinas</a:t>
            </a:r>
          </a:p>
          <a:p>
            <a:r>
              <a:rPr lang="es-ES" baseline="0" dirty="0" smtClean="0"/>
              <a:t>	- Uso de puntos en flujo óptico</a:t>
            </a:r>
          </a:p>
          <a:p>
            <a:r>
              <a:rPr lang="es-ES" baseline="0" dirty="0" smtClean="0"/>
              <a:t>-Explicar como hace el seguimiento de puntos</a:t>
            </a:r>
          </a:p>
          <a:p>
            <a:r>
              <a:rPr lang="es-ES" baseline="0" dirty="0" smtClean="0"/>
              <a:t>	- Fotograma siguiente</a:t>
            </a:r>
          </a:p>
          <a:p>
            <a:r>
              <a:rPr lang="es-ES" baseline="0" dirty="0" smtClean="0"/>
              <a:t>	- Fotograma anterior</a:t>
            </a:r>
          </a:p>
          <a:p>
            <a:r>
              <a:rPr lang="es-ES" baseline="0" dirty="0" smtClean="0"/>
              <a:t>	- Puntos anteriores</a:t>
            </a:r>
          </a:p>
          <a:p>
            <a:r>
              <a:rPr lang="es-ES" baseline="0" dirty="0" smtClean="0"/>
              <a:t>	- Salida posición puntos desplazados y estado si emparejado</a:t>
            </a:r>
          </a:p>
          <a:p>
            <a:r>
              <a:rPr lang="es-ES" baseline="0" dirty="0" smtClean="0"/>
              <a:t>-</a:t>
            </a:r>
            <a:r>
              <a:rPr lang="es-ES" baseline="0" dirty="0" err="1" smtClean="0"/>
              <a:t>Caida</a:t>
            </a:r>
            <a:r>
              <a:rPr lang="es-ES" baseline="0" dirty="0" smtClean="0"/>
              <a:t> puntos soporte -&gt; Retoma detección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7ADF8-B573-9643-9E52-27C076749DE7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4052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-Estados</a:t>
            </a:r>
          </a:p>
          <a:p>
            <a:r>
              <a:rPr lang="es-ES" dirty="0" smtClean="0"/>
              <a:t>-Búsqueda</a:t>
            </a:r>
          </a:p>
          <a:p>
            <a:r>
              <a:rPr lang="es-ES" dirty="0" smtClean="0"/>
              <a:t>	- Cambio</a:t>
            </a:r>
            <a:r>
              <a:rPr lang="es-ES" baseline="0" dirty="0" smtClean="0"/>
              <a:t> </a:t>
            </a:r>
            <a:r>
              <a:rPr lang="es-ES" baseline="0" dirty="0" smtClean="0"/>
              <a:t>de dirección cada X segundos</a:t>
            </a:r>
          </a:p>
          <a:p>
            <a:r>
              <a:rPr lang="es-ES" baseline="0" dirty="0" smtClean="0"/>
              <a:t>	- </a:t>
            </a:r>
            <a:r>
              <a:rPr lang="es-ES" baseline="0" dirty="0" smtClean="0"/>
              <a:t>Aumenta 1 segundo por </a:t>
            </a:r>
            <a:r>
              <a:rPr lang="es-ES" baseline="0" dirty="0" smtClean="0"/>
              <a:t>intervalo</a:t>
            </a:r>
          </a:p>
          <a:p>
            <a:r>
              <a:rPr lang="es-ES" baseline="0" dirty="0" smtClean="0"/>
              <a:t>	- Mantiene altura y no gira entorno a eje z</a:t>
            </a:r>
          </a:p>
          <a:p>
            <a:r>
              <a:rPr lang="es-ES" baseline="0" dirty="0" smtClean="0"/>
              <a:t>-Seguimiento</a:t>
            </a:r>
          </a:p>
          <a:p>
            <a:r>
              <a:rPr lang="es-ES" baseline="0" dirty="0" smtClean="0"/>
              <a:t>	- Calcula el error con el centro de la imagen</a:t>
            </a:r>
            <a:endParaRPr lang="es-ES" baseline="0" dirty="0"/>
          </a:p>
          <a:p>
            <a:r>
              <a:rPr lang="es-ES" baseline="0" dirty="0" smtClean="0"/>
              <a:t>- Todo gobernado con la </a:t>
            </a:r>
            <a:r>
              <a:rPr lang="es-ES" baseline="0" dirty="0" err="1" smtClean="0"/>
              <a:t>funcion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cmdvel</a:t>
            </a:r>
            <a:r>
              <a:rPr lang="es-ES" baseline="0" dirty="0" smtClean="0"/>
              <a:t> del interfaz ICE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7ADF8-B573-9643-9E52-27C076749DE7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7026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-Ejecución</a:t>
            </a:r>
            <a:r>
              <a:rPr lang="es-ES" baseline="0" dirty="0" smtClean="0"/>
              <a:t> habitual</a:t>
            </a:r>
          </a:p>
          <a:p>
            <a:r>
              <a:rPr lang="es-ES" baseline="0" dirty="0" smtClean="0"/>
              <a:t>	- Despegue con el </a:t>
            </a:r>
            <a:r>
              <a:rPr lang="es-ES" baseline="0" dirty="0" err="1" smtClean="0"/>
              <a:t>boton</a:t>
            </a:r>
            <a:r>
              <a:rPr lang="es-ES" baseline="0" dirty="0" smtClean="0"/>
              <a:t> del interfaz</a:t>
            </a:r>
          </a:p>
          <a:p>
            <a:r>
              <a:rPr lang="es-ES" baseline="0" dirty="0" smtClean="0"/>
              <a:t>	- Play</a:t>
            </a:r>
          </a:p>
          <a:p>
            <a:r>
              <a:rPr lang="es-ES" baseline="0" dirty="0" smtClean="0"/>
              <a:t>	- </a:t>
            </a:r>
            <a:r>
              <a:rPr lang="es-ES" baseline="0" dirty="0" err="1" smtClean="0"/>
              <a:t>Busqueda</a:t>
            </a:r>
            <a:r>
              <a:rPr lang="es-ES" baseline="0" dirty="0" smtClean="0"/>
              <a:t> en espiral </a:t>
            </a:r>
          </a:p>
          <a:p>
            <a:r>
              <a:rPr lang="es-ES" baseline="0" dirty="0" smtClean="0"/>
              <a:t>	- </a:t>
            </a:r>
            <a:r>
              <a:rPr lang="es-ES" baseline="0" dirty="0" err="1" smtClean="0"/>
              <a:t>Deteccion</a:t>
            </a:r>
            <a:r>
              <a:rPr lang="es-ES" baseline="0" dirty="0" smtClean="0"/>
              <a:t> de objeto</a:t>
            </a:r>
          </a:p>
          <a:p>
            <a:r>
              <a:rPr lang="es-ES" baseline="0" dirty="0" smtClean="0"/>
              <a:t>	- Seguimiento</a:t>
            </a:r>
          </a:p>
          <a:p>
            <a:pPr marL="171450" indent="-171450">
              <a:buFontTx/>
              <a:buChar char="-"/>
            </a:pPr>
            <a:r>
              <a:rPr lang="es-ES" baseline="0" dirty="0" err="1" smtClean="0"/>
              <a:t>Deteccion</a:t>
            </a:r>
            <a:r>
              <a:rPr lang="es-ES" baseline="0" dirty="0" smtClean="0"/>
              <a:t> de puntos con </a:t>
            </a:r>
            <a:r>
              <a:rPr lang="es-ES" baseline="0" dirty="0" err="1" smtClean="0"/>
              <a:t>good</a:t>
            </a:r>
            <a:r>
              <a:rPr lang="es-ES" baseline="0" dirty="0" smtClean="0"/>
              <a:t> </a:t>
            </a:r>
            <a:r>
              <a:rPr lang="es-ES" baseline="0" dirty="0" err="1" smtClean="0"/>
              <a:t>features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to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track</a:t>
            </a:r>
            <a:endParaRPr lang="es-ES" baseline="0" dirty="0" smtClean="0"/>
          </a:p>
          <a:p>
            <a:pPr marL="171450" indent="-171450">
              <a:buFontTx/>
              <a:buChar char="-"/>
            </a:pPr>
            <a:r>
              <a:rPr lang="es-ES" baseline="0" dirty="0" smtClean="0"/>
              <a:t>Seguimiento de puntos mediante flujo </a:t>
            </a:r>
            <a:r>
              <a:rPr lang="es-ES" baseline="0" dirty="0" err="1" smtClean="0"/>
              <a:t>optico</a:t>
            </a:r>
            <a:endParaRPr lang="es-ES" baseline="0" dirty="0" smtClean="0"/>
          </a:p>
          <a:p>
            <a:pPr marL="171450" indent="-171450">
              <a:buFontTx/>
              <a:buChar char="-"/>
            </a:pPr>
            <a:r>
              <a:rPr lang="es-ES" baseline="0" dirty="0" err="1" smtClean="0"/>
              <a:t>Definicion</a:t>
            </a:r>
            <a:r>
              <a:rPr lang="es-ES" baseline="0" dirty="0" smtClean="0"/>
              <a:t> de </a:t>
            </a:r>
            <a:r>
              <a:rPr lang="es-ES" baseline="0" dirty="0" err="1" smtClean="0"/>
              <a:t>roi</a:t>
            </a:r>
            <a:endParaRPr lang="es-ES" baseline="0" dirty="0" smtClean="0"/>
          </a:p>
          <a:p>
            <a:pPr marL="171450" indent="-171450">
              <a:buFontTx/>
              <a:buChar char="-"/>
            </a:pPr>
            <a:r>
              <a:rPr lang="es-ES" baseline="0" dirty="0" err="1" smtClean="0"/>
              <a:t>Definicion</a:t>
            </a:r>
            <a:r>
              <a:rPr lang="es-ES" baseline="0" dirty="0" smtClean="0"/>
              <a:t> de </a:t>
            </a:r>
            <a:r>
              <a:rPr lang="es-ES" baseline="0" dirty="0" err="1" smtClean="0"/>
              <a:t>roi</a:t>
            </a:r>
            <a:r>
              <a:rPr lang="es-ES" baseline="0" dirty="0" smtClean="0"/>
              <a:t> manual para </a:t>
            </a:r>
            <a:r>
              <a:rPr lang="es-ES" baseline="0" dirty="0" err="1" smtClean="0"/>
              <a:t>deteccion</a:t>
            </a:r>
            <a:endParaRPr lang="es-ES" baseline="0" dirty="0" smtClean="0"/>
          </a:p>
          <a:p>
            <a:pPr marL="171450" indent="-171450">
              <a:buFontTx/>
              <a:buChar char="-"/>
            </a:pPr>
            <a:r>
              <a:rPr lang="es-ES" baseline="0" dirty="0" smtClean="0"/>
              <a:t>Experimento con filtros de color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7ADF8-B573-9643-9E52-27C076749DE7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6047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smtClean="0"/>
              <a:t>Llevar el proyecto a un </a:t>
            </a:r>
            <a:r>
              <a:rPr lang="es-ES" dirty="0" err="1" smtClean="0"/>
              <a:t>drone</a:t>
            </a:r>
            <a:r>
              <a:rPr lang="es-ES" dirty="0" smtClean="0"/>
              <a:t> real</a:t>
            </a:r>
          </a:p>
          <a:p>
            <a:pPr marL="171450" indent="-171450">
              <a:buFontTx/>
              <a:buChar char="-"/>
            </a:pPr>
            <a:r>
              <a:rPr lang="es-ES" dirty="0" smtClean="0"/>
              <a:t>Despliegue</a:t>
            </a:r>
            <a:r>
              <a:rPr lang="es-ES" baseline="0" dirty="0" smtClean="0"/>
              <a:t> de la aplicaci</a:t>
            </a:r>
            <a:r>
              <a:rPr lang="es-ES" baseline="0" dirty="0" smtClean="0"/>
              <a:t>ón </a:t>
            </a:r>
          </a:p>
          <a:p>
            <a:pPr marL="171450" indent="-171450">
              <a:buFontTx/>
              <a:buChar char="-"/>
            </a:pPr>
            <a:r>
              <a:rPr lang="es-ES" baseline="0" dirty="0" smtClean="0"/>
              <a:t>Elaborar algoritmos con redes neuronales para </a:t>
            </a:r>
            <a:r>
              <a:rPr lang="es-ES" baseline="0" dirty="0" err="1" smtClean="0"/>
              <a:t>deteccion</a:t>
            </a:r>
            <a:r>
              <a:rPr lang="es-ES" baseline="0" dirty="0" smtClean="0"/>
              <a:t> de patrones</a:t>
            </a:r>
          </a:p>
          <a:p>
            <a:pPr marL="171450" indent="-171450">
              <a:buFontTx/>
              <a:buChar char="-"/>
            </a:pPr>
            <a:r>
              <a:rPr lang="es-ES" baseline="0" dirty="0" smtClean="0"/>
              <a:t>Aplicaciones visuales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7ADF8-B573-9643-9E52-27C076749DE7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5426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22921" y="2386432"/>
            <a:ext cx="6498158" cy="1724867"/>
          </a:xfrm>
        </p:spPr>
        <p:txBody>
          <a:bodyPr/>
          <a:lstStyle/>
          <a:p>
            <a:r>
              <a:rPr lang="es-ES" dirty="0" err="1" smtClean="0"/>
              <a:t>Drone</a:t>
            </a:r>
            <a:r>
              <a:rPr lang="es-ES" dirty="0" smtClean="0"/>
              <a:t> persiguiendo a un objeto con textura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22920" y="4679601"/>
            <a:ext cx="6498159" cy="916641"/>
          </a:xfrm>
        </p:spPr>
        <p:txBody>
          <a:bodyPr/>
          <a:lstStyle/>
          <a:p>
            <a:r>
              <a:rPr lang="es-ES" dirty="0" smtClean="0"/>
              <a:t>Arturo Vélez Duque</a:t>
            </a:r>
          </a:p>
          <a:p>
            <a:endParaRPr lang="es-ES" dirty="0"/>
          </a:p>
        </p:txBody>
      </p:sp>
      <p:pic>
        <p:nvPicPr>
          <p:cNvPr id="4" name="Imagen 3" descr="logo_urj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544" y="1390713"/>
            <a:ext cx="2971814" cy="119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62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</a:t>
            </a:r>
            <a:r>
              <a:rPr lang="es-ES" dirty="0" smtClean="0"/>
              <a:t>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9275" y="1803808"/>
            <a:ext cx="8042276" cy="4343400"/>
          </a:xfrm>
        </p:spPr>
        <p:txBody>
          <a:bodyPr/>
          <a:lstStyle/>
          <a:p>
            <a:r>
              <a:rPr lang="es-ES" dirty="0" smtClean="0"/>
              <a:t>Visi</a:t>
            </a:r>
            <a:r>
              <a:rPr lang="es-ES" dirty="0" smtClean="0"/>
              <a:t>ón Artificial</a:t>
            </a:r>
          </a:p>
          <a:p>
            <a:pPr lvl="1">
              <a:buFont typeface="Wingdings" charset="2"/>
              <a:buChar char="§"/>
            </a:pPr>
            <a:r>
              <a:rPr lang="es-ES" dirty="0" smtClean="0"/>
              <a:t>¿Qué es?</a:t>
            </a:r>
          </a:p>
          <a:p>
            <a:pPr lvl="1">
              <a:buFont typeface="Wingdings" charset="2"/>
              <a:buChar char="§"/>
            </a:pPr>
            <a:r>
              <a:rPr lang="es-ES" dirty="0" smtClean="0"/>
              <a:t>¿Para qué sirve?</a:t>
            </a:r>
          </a:p>
          <a:p>
            <a:r>
              <a:rPr lang="es-ES" dirty="0" err="1" smtClean="0"/>
              <a:t>Drones</a:t>
            </a:r>
            <a:endParaRPr lang="es-ES" dirty="0" smtClean="0"/>
          </a:p>
          <a:p>
            <a:pPr lvl="1">
              <a:buFont typeface="Wingdings" charset="2"/>
              <a:buChar char="§"/>
            </a:pPr>
            <a:r>
              <a:rPr lang="es-ES" dirty="0" smtClean="0"/>
              <a:t>As </a:t>
            </a:r>
            <a:r>
              <a:rPr lang="es-ES" dirty="0" err="1" smtClean="0"/>
              <a:t>known</a:t>
            </a:r>
            <a:r>
              <a:rPr lang="es-ES" dirty="0" smtClean="0"/>
              <a:t> as: UAV</a:t>
            </a:r>
            <a:endParaRPr lang="es-ES" dirty="0"/>
          </a:p>
        </p:txBody>
      </p:sp>
      <p:pic>
        <p:nvPicPr>
          <p:cNvPr id="4" name="Imagen 3" descr="dj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295" y="1950081"/>
            <a:ext cx="4074780" cy="290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05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4931" y="1600201"/>
            <a:ext cx="4644726" cy="4343400"/>
          </a:xfrm>
        </p:spPr>
        <p:txBody>
          <a:bodyPr>
            <a:normAutofit/>
          </a:bodyPr>
          <a:lstStyle/>
          <a:p>
            <a:r>
              <a:rPr lang="es-ES" sz="2800" dirty="0" smtClean="0"/>
              <a:t>Percepción visual.</a:t>
            </a:r>
          </a:p>
          <a:p>
            <a:pPr lvl="1">
              <a:buFont typeface="Wingdings" charset="2"/>
              <a:buChar char="§"/>
            </a:pPr>
            <a:r>
              <a:rPr lang="es-ES" sz="2400" dirty="0" smtClean="0"/>
              <a:t>Detección</a:t>
            </a:r>
          </a:p>
          <a:p>
            <a:pPr lvl="1">
              <a:buFont typeface="Wingdings" charset="2"/>
              <a:buChar char="§"/>
            </a:pPr>
            <a:r>
              <a:rPr lang="es-ES" sz="2400" dirty="0" smtClean="0"/>
              <a:t>Seguimiento.</a:t>
            </a:r>
          </a:p>
          <a:p>
            <a:r>
              <a:rPr lang="es-ES" sz="2800" dirty="0" smtClean="0"/>
              <a:t>Algoritmos de control</a:t>
            </a:r>
          </a:p>
          <a:p>
            <a:pPr lvl="1">
              <a:buFont typeface="Wingdings" charset="2"/>
              <a:buChar char="§"/>
            </a:pPr>
            <a:r>
              <a:rPr lang="es-ES" sz="2400" dirty="0" smtClean="0"/>
              <a:t>Búsqueda</a:t>
            </a:r>
          </a:p>
          <a:p>
            <a:pPr lvl="1">
              <a:buFont typeface="Wingdings" charset="2"/>
              <a:buChar char="§"/>
            </a:pPr>
            <a:r>
              <a:rPr lang="es-ES" sz="2400" dirty="0" smtClean="0"/>
              <a:t>Persecución</a:t>
            </a:r>
          </a:p>
          <a:p>
            <a:r>
              <a:rPr lang="es-ES" sz="2800" dirty="0" smtClean="0"/>
              <a:t>Validación</a:t>
            </a:r>
            <a:endParaRPr lang="es-ES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657" y="1989854"/>
            <a:ext cx="3681894" cy="279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4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Percepción visual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2286157"/>
          </a:xfrm>
        </p:spPr>
        <p:txBody>
          <a:bodyPr/>
          <a:lstStyle/>
          <a:p>
            <a:r>
              <a:rPr lang="es-ES" dirty="0" smtClean="0"/>
              <a:t>Detección de puntos de interés</a:t>
            </a:r>
          </a:p>
          <a:p>
            <a:pPr lvl="1">
              <a:buFont typeface="Wingdings" charset="2"/>
              <a:buChar char="§"/>
            </a:pPr>
            <a:r>
              <a:rPr lang="es-ES" dirty="0" err="1" smtClean="0"/>
              <a:t>goodFeaturestoTrack</a:t>
            </a:r>
            <a:endParaRPr lang="es-ES" dirty="0" smtClean="0"/>
          </a:p>
          <a:p>
            <a:pPr marL="355600" indent="-342900"/>
            <a:r>
              <a:rPr lang="es-ES" dirty="0" smtClean="0"/>
              <a:t>Seguimiento de puntos</a:t>
            </a:r>
          </a:p>
          <a:p>
            <a:pPr lvl="1">
              <a:buFont typeface="Wingdings" charset="2"/>
              <a:buChar char="§"/>
            </a:pPr>
            <a:r>
              <a:rPr lang="es-ES" dirty="0" smtClean="0"/>
              <a:t>Flujo óptico: </a:t>
            </a:r>
            <a:r>
              <a:rPr lang="es-ES" dirty="0" err="1"/>
              <a:t>calcOpticalFlowPyrLK</a:t>
            </a:r>
            <a:r>
              <a:rPr lang="es-ES" dirty="0"/>
              <a:t> </a:t>
            </a:r>
          </a:p>
          <a:p>
            <a:pPr lvl="1">
              <a:buFont typeface="Wingdings" charset="2"/>
              <a:buChar char="§"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89" y="3886358"/>
            <a:ext cx="4890985" cy="226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14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Algoritmos de control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9275" y="2048395"/>
            <a:ext cx="8042276" cy="4343400"/>
          </a:xfrm>
        </p:spPr>
        <p:txBody>
          <a:bodyPr/>
          <a:lstStyle/>
          <a:p>
            <a:r>
              <a:rPr lang="es-ES" dirty="0" smtClean="0"/>
              <a:t>Búsqueda del objeto</a:t>
            </a:r>
          </a:p>
          <a:p>
            <a:pPr lvl="1">
              <a:buFont typeface="Wingdings" charset="2"/>
              <a:buChar char="§"/>
            </a:pPr>
            <a:r>
              <a:rPr lang="es-ES" dirty="0" smtClean="0"/>
              <a:t>Espiral basada en </a:t>
            </a:r>
            <a:r>
              <a:rPr lang="es-ES" dirty="0" smtClean="0"/>
              <a:t>tiempo</a:t>
            </a:r>
            <a:endParaRPr lang="es-ES" dirty="0" smtClean="0"/>
          </a:p>
          <a:p>
            <a:r>
              <a:rPr lang="es-ES" dirty="0" smtClean="0"/>
              <a:t>Seguimiento</a:t>
            </a:r>
          </a:p>
          <a:p>
            <a:pPr lvl="1">
              <a:buFont typeface="Wingdings" charset="2"/>
              <a:buChar char="§"/>
            </a:pPr>
            <a:r>
              <a:rPr lang="es-ES" dirty="0" smtClean="0"/>
              <a:t>Cálculo de error</a:t>
            </a:r>
          </a:p>
          <a:p>
            <a:pPr lvl="1">
              <a:buFont typeface="Wingdings" charset="2"/>
              <a:buChar char="§"/>
            </a:pPr>
            <a:r>
              <a:rPr lang="es-ES" dirty="0" smtClean="0"/>
              <a:t>Envío de velocidad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54729" t="12386" r="1736" b="3342"/>
          <a:stretch/>
        </p:blipFill>
        <p:spPr>
          <a:xfrm>
            <a:off x="4947572" y="1857870"/>
            <a:ext cx="3884661" cy="399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47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Experimentos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9275" y="2125025"/>
            <a:ext cx="4072337" cy="4732975"/>
          </a:xfrm>
        </p:spPr>
        <p:txBody>
          <a:bodyPr/>
          <a:lstStyle/>
          <a:p>
            <a:r>
              <a:rPr lang="es-ES" dirty="0" smtClean="0"/>
              <a:t>Ejecuci</a:t>
            </a:r>
            <a:r>
              <a:rPr lang="es-ES" dirty="0" smtClean="0"/>
              <a:t>ón habitual</a:t>
            </a:r>
          </a:p>
          <a:p>
            <a:r>
              <a:rPr lang="es-ES" dirty="0" smtClean="0"/>
              <a:t>Diferentes configuraciones</a:t>
            </a:r>
          </a:p>
          <a:p>
            <a:pPr lvl="1">
              <a:buFont typeface="Wingdings" charset="2"/>
              <a:buChar char="§"/>
            </a:pPr>
            <a:r>
              <a:rPr lang="es-ES" dirty="0" smtClean="0"/>
              <a:t>C</a:t>
            </a:r>
            <a:r>
              <a:rPr lang="es-ES" dirty="0" smtClean="0"/>
              <a:t>ámara real</a:t>
            </a:r>
          </a:p>
          <a:p>
            <a:pPr lvl="1">
              <a:buFont typeface="Wingdings" charset="2"/>
              <a:buChar char="§"/>
            </a:pPr>
            <a:r>
              <a:rPr lang="es-ES" dirty="0" smtClean="0"/>
              <a:t>Detección manual</a:t>
            </a:r>
          </a:p>
          <a:p>
            <a:pPr lvl="1">
              <a:buFont typeface="Wingdings" charset="2"/>
              <a:buChar char="§"/>
            </a:pPr>
            <a:r>
              <a:rPr lang="es-ES" dirty="0" smtClean="0"/>
              <a:t>Colores</a:t>
            </a:r>
            <a:endParaRPr lang="es-ES" dirty="0"/>
          </a:p>
        </p:txBody>
      </p:sp>
      <p:pic>
        <p:nvPicPr>
          <p:cNvPr id="4" name="Imagen 3" descr="turtlebo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905" y="2125025"/>
            <a:ext cx="4007646" cy="349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70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Detección y seguimiento del objeto</a:t>
            </a:r>
          </a:p>
          <a:p>
            <a:r>
              <a:rPr lang="es-ES" dirty="0" smtClean="0"/>
              <a:t>Minimización de errores</a:t>
            </a:r>
          </a:p>
          <a:p>
            <a:r>
              <a:rPr lang="es-ES" dirty="0" smtClean="0"/>
              <a:t>Válido para diferentes objetos</a:t>
            </a:r>
          </a:p>
          <a:p>
            <a:endParaRPr lang="es-ES" dirty="0"/>
          </a:p>
          <a:p>
            <a:r>
              <a:rPr lang="es-ES" dirty="0" smtClean="0"/>
              <a:t>Trabajos futuros</a:t>
            </a:r>
          </a:p>
        </p:txBody>
      </p:sp>
    </p:spTree>
    <p:extLst>
      <p:ext uri="{BB962C8B-B14F-4D97-AF65-F5344CB8AC3E}">
        <p14:creationId xmlns:p14="http://schemas.microsoft.com/office/powerpoint/2010/main" val="2208778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Gracias por su atenci</a:t>
            </a:r>
            <a:r>
              <a:rPr lang="es-ES" dirty="0" smtClean="0"/>
              <a:t>ón</a:t>
            </a:r>
            <a:endParaRPr lang="es-E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¿Preguntas?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589391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sa">
  <a:themeElements>
    <a:clrScheme name="Brisa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Brisa.thmx</Template>
  <TotalTime>5603</TotalTime>
  <Words>186</Words>
  <Application>Microsoft Macintosh PowerPoint</Application>
  <PresentationFormat>Presentación en pantalla (4:3)</PresentationFormat>
  <Paragraphs>101</Paragraphs>
  <Slides>8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Brisa</vt:lpstr>
      <vt:lpstr>Drone persiguiendo a un objeto con textura</vt:lpstr>
      <vt:lpstr>Introducción</vt:lpstr>
      <vt:lpstr>Objetivos</vt:lpstr>
      <vt:lpstr>Percepción visual</vt:lpstr>
      <vt:lpstr>Algoritmos de control</vt:lpstr>
      <vt:lpstr>Experimentos</vt:lpstr>
      <vt:lpstr>Conclusiones</vt:lpstr>
      <vt:lpstr>Gracias por su atención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 persiguiendo a un objeto con textura</dc:title>
  <dc:creator>Arturo</dc:creator>
  <cp:lastModifiedBy>Arturo</cp:lastModifiedBy>
  <cp:revision>9</cp:revision>
  <cp:lastPrinted>2017-06-15T17:23:53Z</cp:lastPrinted>
  <dcterms:created xsi:type="dcterms:W3CDTF">2017-06-12T16:19:14Z</dcterms:created>
  <dcterms:modified xsi:type="dcterms:W3CDTF">2017-06-16T14:57:03Z</dcterms:modified>
</cp:coreProperties>
</file>