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9" r:id="rId3"/>
    <p:sldId id="282" r:id="rId4"/>
    <p:sldId id="284" r:id="rId5"/>
    <p:sldId id="265" r:id="rId6"/>
    <p:sldId id="280" r:id="rId7"/>
    <p:sldId id="266" r:id="rId8"/>
    <p:sldId id="281" r:id="rId9"/>
    <p:sldId id="260" r:id="rId10"/>
    <p:sldId id="261" r:id="rId11"/>
    <p:sldId id="262" r:id="rId12"/>
    <p:sldId id="264" r:id="rId13"/>
    <p:sldId id="267" r:id="rId14"/>
    <p:sldId id="283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E2EE7CE-3936-9D41-9115-B16BEACF1C5C}">
          <p14:sldIdLst>
            <p14:sldId id="256"/>
            <p14:sldId id="279"/>
            <p14:sldId id="282"/>
            <p14:sldId id="284"/>
            <p14:sldId id="265"/>
            <p14:sldId id="280"/>
            <p14:sldId id="266"/>
            <p14:sldId id="281"/>
            <p14:sldId id="260"/>
            <p14:sldId id="261"/>
            <p14:sldId id="262"/>
            <p14:sldId id="264"/>
            <p14:sldId id="267"/>
            <p14:sldId id="283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A1DC-DAFF-574B-813A-10CB05C01F2C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Detección de objetos en imágenes con Caffe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A21AD-EEF4-6F48-97A0-C11B3C76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57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BF1C-C94C-CA45-93E9-C8B5236D232E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Detección de objetos en imágenes con Caffe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DC5DB-D719-DE4F-BA5B-164DCE86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720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DC5DB-D719-DE4F-BA5B-164DCE861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DC5DB-D719-DE4F-BA5B-164DCE86109A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DC5DB-D719-DE4F-BA5B-164DCE8610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DC5DB-D719-DE4F-BA5B-164DCE86109A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5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FCCA-14A0-8147-AA2A-728F333FEE6F}" type="datetime1">
              <a:rPr lang="es-ES_tradnl" smtClean="0"/>
              <a:t>14/7/19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18A8-967C-7E42-98F1-BDD9A93417C6}" type="datetime1">
              <a:rPr lang="es-ES_tradnl" smtClean="0"/>
              <a:t>14/7/19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4C1-745C-8646-98EF-26C4522F412B}" type="datetime1">
              <a:rPr lang="es-ES_tradnl" smtClean="0"/>
              <a:t>14/7/19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A90A-8628-7547-A663-66201CA9DEC4}" type="datetime1">
              <a:rPr lang="es-ES_tradnl" smtClean="0"/>
              <a:t>14/7/19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06BF-540A-384B-AA81-591790B660F2}" type="datetime1">
              <a:rPr lang="es-ES_tradnl" smtClean="0"/>
              <a:t>14/7/19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A4F2-216E-DB41-96E1-72FC38713AC9}" type="datetime1">
              <a:rPr lang="es-ES_tradnl" smtClean="0"/>
              <a:t>14/7/19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F3CE-FBE3-9643-B0A4-07E3FD694424}" type="datetime1">
              <a:rPr lang="es-ES_tradnl" smtClean="0"/>
              <a:t>14/7/19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5CDA-64FF-C444-AA1A-BF3CE55F89B3}" type="datetime1">
              <a:rPr lang="es-ES_tradnl" smtClean="0"/>
              <a:t>14/7/19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BD7B-E138-564E-9A4F-DF9329C7EC90}" type="datetime1">
              <a:rPr lang="es-ES_tradnl" smtClean="0"/>
              <a:t>14/7/19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08EDDA-76D0-274E-8251-8B29FB2D0138}" type="datetime1">
              <a:rPr lang="es-ES_tradnl" smtClean="0"/>
              <a:t>14/7/19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7216-14E8-AB49-9D28-6227159F72C8}" type="datetime1">
              <a:rPr lang="es-ES_tradnl" smtClean="0"/>
              <a:t>14/7/19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2B1270-8C70-034B-9DD1-EF548DD756C4}" type="datetime1">
              <a:rPr lang="es-ES_tradnl" smtClean="0"/>
              <a:t>14/7/19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93110" y="1841156"/>
            <a:ext cx="10058400" cy="39788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 smtClean="0"/>
              <a:t>ESCUELA </a:t>
            </a:r>
            <a:r>
              <a:rPr lang="en-US" sz="3100" dirty="0" smtClean="0"/>
              <a:t>T</a:t>
            </a:r>
            <a:r>
              <a:rPr lang="es-ES" sz="3100" dirty="0" smtClean="0"/>
              <a:t>É</a:t>
            </a:r>
            <a:r>
              <a:rPr lang="en-US" sz="3100" dirty="0" smtClean="0"/>
              <a:t>CNICA </a:t>
            </a:r>
            <a:r>
              <a:rPr lang="en-US" sz="3100" dirty="0"/>
              <a:t>SUPERIOR DE </a:t>
            </a:r>
            <a:r>
              <a:rPr lang="en-US" sz="3100" dirty="0" smtClean="0"/>
              <a:t>INGENIER</a:t>
            </a:r>
            <a:r>
              <a:rPr lang="es-ES" sz="3100" dirty="0" smtClean="0"/>
              <a:t>Í</a:t>
            </a:r>
            <a:r>
              <a:rPr lang="en-US" sz="3100" dirty="0" smtClean="0"/>
              <a:t>A </a:t>
            </a:r>
            <a:r>
              <a:rPr lang="en-US" sz="3100" dirty="0"/>
              <a:t>DE </a:t>
            </a:r>
            <a:r>
              <a:rPr lang="en-US" sz="3100" dirty="0" smtClean="0"/>
              <a:t>TELECOMUNICACI</a:t>
            </a:r>
            <a:r>
              <a:rPr lang="es-ES" sz="3100" dirty="0" err="1" smtClean="0"/>
              <a:t>Ó</a:t>
            </a:r>
            <a:r>
              <a:rPr lang="en-US" sz="3100" dirty="0" smtClean="0"/>
              <a:t>N</a:t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GRADO EN INGENIER</a:t>
            </a:r>
            <a:r>
              <a:rPr lang="es-ES" sz="3100" dirty="0" smtClean="0"/>
              <a:t>ÍA EN SISTEMAS AUDIOVISUALES Y MULTIMEDIA</a:t>
            </a: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/>
              <a:t/>
            </a:r>
            <a:br>
              <a:rPr lang="es-ES" sz="4000" dirty="0"/>
            </a:br>
            <a:r>
              <a:rPr lang="es-ES" sz="4000" dirty="0"/>
              <a:t> </a:t>
            </a:r>
            <a:r>
              <a:rPr lang="es-ES" sz="4000" b="1" dirty="0"/>
              <a:t>Detección de objetos en imágenes con </a:t>
            </a:r>
            <a:r>
              <a:rPr lang="es-ES" sz="4000" b="1" dirty="0" err="1" smtClean="0"/>
              <a:t>Caffe</a:t>
            </a:r>
            <a:r>
              <a:rPr lang="es-ES" sz="4000" b="1" dirty="0" smtClean="0"/>
              <a:t/>
            </a:r>
            <a:br>
              <a:rPr lang="es-ES" sz="4000" b="1" dirty="0" smtClean="0"/>
            </a:br>
            <a:r>
              <a:rPr lang="es-ES" sz="4000" b="1" dirty="0"/>
              <a:t/>
            </a:r>
            <a:br>
              <a:rPr lang="es-ES" sz="4000" b="1" dirty="0"/>
            </a:br>
            <a:r>
              <a:rPr lang="es-ES" sz="2400" b="1" dirty="0" smtClean="0"/>
              <a:t>Autor: David Butragueño Palomar</a:t>
            </a:r>
            <a:br>
              <a:rPr lang="es-ES" sz="2400" b="1" dirty="0" smtClean="0"/>
            </a:br>
            <a:r>
              <a:rPr lang="es-ES" sz="2400" b="1" dirty="0" smtClean="0"/>
              <a:t>Tutor: José María Cañas Plaza</a:t>
            </a:r>
            <a:br>
              <a:rPr lang="es-ES" sz="2400" b="1" dirty="0" smtClean="0"/>
            </a:br>
            <a:r>
              <a:rPr lang="es-ES" sz="2400" b="1" dirty="0" smtClean="0"/>
              <a:t>Cotutor: Inmaculada Mora Jiménez</a:t>
            </a:r>
            <a:br>
              <a:rPr lang="es-ES" sz="2400" b="1" dirty="0" smtClean="0"/>
            </a:br>
            <a:r>
              <a:rPr lang="es-ES" sz="2400" b="1" dirty="0" smtClean="0"/>
              <a:t> </a:t>
            </a:r>
            <a:endParaRPr lang="en-US" sz="4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68" y="250911"/>
            <a:ext cx="2756484" cy="13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 </a:t>
            </a:r>
            <a:r>
              <a:rPr lang="en-US" dirty="0" err="1" smtClean="0"/>
              <a:t>Artificiales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Courier New" charset="0"/>
              <a:buChar char="o"/>
            </a:pPr>
            <a:endParaRPr lang="es-ES" dirty="0" smtClean="0"/>
          </a:p>
          <a:p>
            <a:pPr lvl="1">
              <a:buFont typeface="Courier New" charset="0"/>
              <a:buChar char="o"/>
            </a:pPr>
            <a:r>
              <a:rPr lang="es-ES" dirty="0" smtClean="0"/>
              <a:t>Especificar </a:t>
            </a:r>
            <a:r>
              <a:rPr lang="es-ES" dirty="0"/>
              <a:t>el conexionado existentes entre cada una de las neuronas que lo </a:t>
            </a:r>
            <a:r>
              <a:rPr lang="es-ES" dirty="0" smtClean="0"/>
              <a:t>forman.</a:t>
            </a:r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r>
              <a:rPr lang="es-ES" dirty="0" smtClean="0"/>
              <a:t>Las redes neuronales se dividen en capas. Existen tres tipos de capas:</a:t>
            </a:r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2">
              <a:buFont typeface="Courier New" charset="0"/>
              <a:buChar char="o"/>
            </a:pPr>
            <a:r>
              <a:rPr lang="es-ES" dirty="0" smtClean="0"/>
              <a:t>Capas de entrada</a:t>
            </a:r>
          </a:p>
          <a:p>
            <a:pPr lvl="2">
              <a:buFont typeface="Courier New" charset="0"/>
              <a:buChar char="o"/>
            </a:pPr>
            <a:endParaRPr lang="es-ES" dirty="0"/>
          </a:p>
          <a:p>
            <a:pPr lvl="2">
              <a:buFont typeface="Courier New" charset="0"/>
              <a:buChar char="o"/>
            </a:pPr>
            <a:r>
              <a:rPr lang="es-ES" dirty="0" smtClean="0"/>
              <a:t>Capas ocultas</a:t>
            </a:r>
          </a:p>
          <a:p>
            <a:pPr lvl="2">
              <a:buFont typeface="Courier New" charset="0"/>
              <a:buChar char="o"/>
            </a:pPr>
            <a:endParaRPr lang="es-ES" dirty="0"/>
          </a:p>
          <a:p>
            <a:pPr lvl="2">
              <a:buFont typeface="Courier New" charset="0"/>
              <a:buChar char="o"/>
            </a:pPr>
            <a:r>
              <a:rPr lang="es-ES" dirty="0" smtClean="0"/>
              <a:t>Capas de salida</a:t>
            </a:r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endParaRPr lang="es-ES" dirty="0" smtClean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832544"/>
            <a:ext cx="4937125" cy="20501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 </a:t>
            </a:r>
            <a:r>
              <a:rPr lang="en-US" dirty="0" err="1" smtClean="0"/>
              <a:t>Artificiales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Courier New" charset="0"/>
              <a:buChar char="o"/>
            </a:pPr>
            <a:endParaRPr lang="es-ES" dirty="0" smtClean="0"/>
          </a:p>
          <a:p>
            <a:pPr lvl="1">
              <a:buFont typeface="Courier New" charset="0"/>
              <a:buChar char="o"/>
            </a:pPr>
            <a:r>
              <a:rPr lang="es-ES" dirty="0" smtClean="0"/>
              <a:t>El </a:t>
            </a:r>
            <a:r>
              <a:rPr lang="es-ES" dirty="0"/>
              <a:t>conocimiento de una red neuronal se encuentra distribuido en </a:t>
            </a:r>
            <a:r>
              <a:rPr lang="es-ES" dirty="0" smtClean="0"/>
              <a:t>los pesos de las </a:t>
            </a:r>
            <a:r>
              <a:rPr lang="es-ES" dirty="0" smtClean="0"/>
              <a:t>conexiones </a:t>
            </a:r>
            <a:r>
              <a:rPr lang="es-ES" dirty="0"/>
              <a:t>existentes entre todas las </a:t>
            </a:r>
            <a:r>
              <a:rPr lang="es-ES" dirty="0" smtClean="0"/>
              <a:t>neuronas de </a:t>
            </a:r>
            <a:r>
              <a:rPr lang="es-ES" dirty="0"/>
              <a:t>la </a:t>
            </a:r>
            <a:r>
              <a:rPr lang="es-ES" dirty="0" smtClean="0"/>
              <a:t>red. </a:t>
            </a:r>
            <a:endParaRPr lang="es-ES" dirty="0"/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r>
              <a:rPr lang="es-ES" dirty="0" smtClean="0"/>
              <a:t>El entrenamiento o aprendizaje de la red neuronal es el proceso en el que se modifica el valor de estos pesos para que ésta aprenda a responder adecuadamente ante un </a:t>
            </a:r>
            <a:r>
              <a:rPr lang="es-ES" smtClean="0"/>
              <a:t>problema determinado.</a:t>
            </a:r>
            <a:endParaRPr lang="es-ES" dirty="0" smtClean="0"/>
          </a:p>
          <a:p>
            <a:pPr lvl="2">
              <a:buFont typeface="Courier New" charset="0"/>
              <a:buChar char="o"/>
            </a:pPr>
            <a:endParaRPr lang="es-ES" dirty="0" smtClean="0"/>
          </a:p>
          <a:p>
            <a:pPr lvl="2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r>
              <a:rPr lang="es-ES" dirty="0" smtClean="0"/>
              <a:t>Tras </a:t>
            </a:r>
            <a:r>
              <a:rPr lang="es-ES" dirty="0"/>
              <a:t>el entrenamiento o aprendizaje se procede </a:t>
            </a:r>
            <a:r>
              <a:rPr lang="es-ES" dirty="0" smtClean="0"/>
              <a:t>a realizar a </a:t>
            </a:r>
            <a:r>
              <a:rPr lang="es-ES" dirty="0"/>
              <a:t>la fase de test</a:t>
            </a:r>
            <a:r>
              <a:rPr lang="es-ES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r>
              <a:rPr lang="es-ES" dirty="0" smtClean="0"/>
              <a:t>Evaluación de la eficacia de la red entrenada.</a:t>
            </a:r>
          </a:p>
          <a:p>
            <a:pPr lvl="1">
              <a:buFont typeface="Courier New" charset="0"/>
              <a:buChar char="o"/>
            </a:pPr>
            <a:endParaRPr lang="es-ES" dirty="0" smtClean="0"/>
          </a:p>
          <a:p>
            <a:pPr lvl="1">
              <a:buFont typeface="Courier New" charset="0"/>
              <a:buChar char="o"/>
            </a:pPr>
            <a:r>
              <a:rPr lang="es-ES" dirty="0"/>
              <a:t>En esta fase no se modifican los pesos, simplemente se presentan casos nuevos, a la entrada de la red y </a:t>
            </a:r>
            <a:r>
              <a:rPr lang="es-ES" dirty="0" smtClean="0"/>
              <a:t>ésta </a:t>
            </a:r>
            <a:r>
              <a:rPr lang="es-ES" dirty="0"/>
              <a:t>proporciona una salida para cada uno de ello </a:t>
            </a:r>
            <a:r>
              <a:rPr lang="es-ES" dirty="0" smtClean="0"/>
              <a:t>s.</a:t>
            </a:r>
            <a:endParaRPr lang="es-ES" dirty="0"/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endParaRPr lang="es-ES" dirty="0" smtClean="0"/>
          </a:p>
          <a:p>
            <a:pPr lvl="2">
              <a:buFont typeface="Courier New" charset="0"/>
              <a:buChar char="o"/>
            </a:pPr>
            <a:endParaRPr lang="es-ES" dirty="0"/>
          </a:p>
          <a:p>
            <a:pPr lvl="2">
              <a:buFont typeface="Courier New" charset="0"/>
              <a:buChar char="o"/>
            </a:pPr>
            <a:endParaRPr lang="es-ES" dirty="0"/>
          </a:p>
          <a:p>
            <a:pPr lvl="2">
              <a:buFont typeface="Courier New" charset="0"/>
              <a:buChar char="o"/>
            </a:pPr>
            <a:endParaRPr lang="es-E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/>
              <a:t>El </a:t>
            </a:r>
            <a:r>
              <a:rPr lang="en-US" i="1" dirty="0"/>
              <a:t>Deep Learning </a:t>
            </a:r>
            <a:r>
              <a:rPr lang="en-US" dirty="0"/>
              <a:t>o </a:t>
            </a:r>
            <a:r>
              <a:rPr lang="en-US" dirty="0" err="1"/>
              <a:t>A</a:t>
            </a:r>
            <a:r>
              <a:rPr lang="en-US" dirty="0" err="1" smtClean="0"/>
              <a:t>prendizaje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rofundo</a:t>
            </a:r>
            <a:r>
              <a:rPr lang="en-US" dirty="0" smtClean="0"/>
              <a:t> </a:t>
            </a:r>
            <a:r>
              <a:rPr lang="en-US" dirty="0"/>
              <a:t>(AP)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/>
              <a:t> que </a:t>
            </a:r>
            <a:r>
              <a:rPr lang="en-US" dirty="0" err="1" smtClean="0"/>
              <a:t>pertenecen</a:t>
            </a:r>
            <a:r>
              <a:rPr lang="en-US" dirty="0" smtClean="0"/>
              <a:t> </a:t>
            </a:r>
            <a:r>
              <a:rPr lang="en-US" dirty="0"/>
              <a:t>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Autom</a:t>
            </a:r>
            <a:r>
              <a:rPr lang="es-ES" dirty="0" smtClean="0"/>
              <a:t>ático </a:t>
            </a:r>
            <a:r>
              <a:rPr lang="en-US" dirty="0" smtClean="0"/>
              <a:t>que </a:t>
            </a:r>
            <a:r>
              <a:rPr lang="en-US" dirty="0" err="1"/>
              <a:t>intentan</a:t>
            </a:r>
            <a:r>
              <a:rPr lang="en-US" dirty="0"/>
              <a:t> </a:t>
            </a:r>
            <a:r>
              <a:rPr lang="en-US" dirty="0" err="1"/>
              <a:t>modelar</a:t>
            </a:r>
            <a:r>
              <a:rPr lang="en-US" dirty="0"/>
              <a:t> </a:t>
            </a:r>
            <a:r>
              <a:rPr lang="en-US" dirty="0" err="1"/>
              <a:t>abstracciones</a:t>
            </a:r>
            <a:r>
              <a:rPr lang="en-US" dirty="0"/>
              <a:t> de alto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arquitecturas</a:t>
            </a:r>
            <a:r>
              <a:rPr lang="en-US" dirty="0"/>
              <a:t> </a:t>
            </a:r>
            <a:r>
              <a:rPr lang="en-US" dirty="0" err="1"/>
              <a:t>compuestas</a:t>
            </a:r>
            <a:r>
              <a:rPr lang="en-US" dirty="0"/>
              <a:t> de </a:t>
            </a:r>
            <a:r>
              <a:rPr lang="en-US" dirty="0" err="1"/>
              <a:t>transformaciones</a:t>
            </a:r>
            <a:r>
              <a:rPr lang="en-US" dirty="0"/>
              <a:t> no </a:t>
            </a:r>
            <a:r>
              <a:rPr lang="en-US" dirty="0" err="1"/>
              <a:t>lineales</a:t>
            </a:r>
            <a:r>
              <a:rPr lang="en-US" dirty="0"/>
              <a:t> </a:t>
            </a:r>
            <a:r>
              <a:rPr lang="en-US" dirty="0" smtClean="0"/>
              <a:t>m</a:t>
            </a:r>
            <a:r>
              <a:rPr lang="es-ES" dirty="0" smtClean="0"/>
              <a:t>ú</a:t>
            </a:r>
            <a:r>
              <a:rPr lang="en-US" dirty="0" err="1" smtClean="0"/>
              <a:t>ltiple</a:t>
            </a:r>
            <a:r>
              <a:rPr lang="en-US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n-US" dirty="0"/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 </a:t>
            </a:r>
            <a:r>
              <a:rPr lang="en-US" dirty="0" err="1" smtClean="0"/>
              <a:t>profundas</a:t>
            </a:r>
            <a:r>
              <a:rPr lang="en-US" dirty="0" smtClean="0"/>
              <a:t>,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de las m</a:t>
            </a:r>
            <a:r>
              <a:rPr lang="es-ES" dirty="0" err="1" smtClean="0"/>
              <a:t>ás</a:t>
            </a:r>
            <a:r>
              <a:rPr lang="es-ES" dirty="0" smtClean="0"/>
              <a:t> utilizadas las redes neuronales </a:t>
            </a:r>
            <a:r>
              <a:rPr lang="es-ES" dirty="0" err="1" smtClean="0"/>
              <a:t>convolucionales</a:t>
            </a:r>
            <a:r>
              <a:rPr lang="es-ES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r>
              <a:rPr lang="es-ES" dirty="0"/>
              <a:t>El término profundo suele hacer referencia al número de capas ocultas en la red </a:t>
            </a:r>
            <a:r>
              <a:rPr lang="es-ES" dirty="0" smtClean="0"/>
              <a:t>neuronal</a:t>
            </a:r>
            <a:r>
              <a:rPr lang="en-GB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n-GB" dirty="0"/>
          </a:p>
          <a:p>
            <a:pPr lvl="1">
              <a:buFont typeface="Courier New" charset="0"/>
              <a:buChar char="o"/>
            </a:pPr>
            <a:r>
              <a:rPr lang="en-GB" dirty="0" smtClean="0"/>
              <a:t>Forma </a:t>
            </a:r>
            <a:r>
              <a:rPr lang="en-GB" dirty="0" err="1" smtClean="0"/>
              <a:t>especializada</a:t>
            </a:r>
            <a:r>
              <a:rPr lang="en-GB" dirty="0" smtClean="0"/>
              <a:t> del </a:t>
            </a:r>
            <a:r>
              <a:rPr lang="en-GB" dirty="0" err="1" smtClean="0"/>
              <a:t>Aprendizaje</a:t>
            </a:r>
            <a:r>
              <a:rPr lang="en-GB" dirty="0" smtClean="0"/>
              <a:t> </a:t>
            </a:r>
            <a:r>
              <a:rPr lang="en-GB" dirty="0" err="1" smtClean="0"/>
              <a:t>Autom</a:t>
            </a:r>
            <a:r>
              <a:rPr lang="es-ES" dirty="0" smtClean="0"/>
              <a:t>ático.</a:t>
            </a:r>
            <a:endParaRPr lang="en-US" dirty="0"/>
          </a:p>
          <a:p>
            <a:pPr lvl="1">
              <a:buFont typeface="Courier New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Shot </a:t>
            </a:r>
            <a:r>
              <a:rPr lang="en-US" dirty="0" err="1" smtClean="0"/>
              <a:t>MultiBox</a:t>
            </a:r>
            <a:r>
              <a:rPr lang="en-US" dirty="0" smtClean="0"/>
              <a:t>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Courier New" charset="0"/>
              <a:buChar char="o"/>
            </a:pPr>
            <a:endParaRPr lang="es-ES" dirty="0" smtClean="0"/>
          </a:p>
          <a:p>
            <a:pPr lvl="1">
              <a:buFont typeface="Courier New" charset="0"/>
              <a:buChar char="o"/>
            </a:pPr>
            <a:r>
              <a:rPr lang="en-US" dirty="0"/>
              <a:t>Single Shot </a:t>
            </a:r>
            <a:r>
              <a:rPr lang="en-US" dirty="0" err="1"/>
              <a:t>MultiBox</a:t>
            </a:r>
            <a:r>
              <a:rPr lang="en-US" dirty="0"/>
              <a:t> </a:t>
            </a:r>
            <a:r>
              <a:rPr lang="en-US" dirty="0" smtClean="0"/>
              <a:t>Detection (SSD)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s-ES" dirty="0"/>
              <a:t>m</a:t>
            </a:r>
            <a:r>
              <a:rPr lang="es-ES" dirty="0" smtClean="0"/>
              <a:t>odelo </a:t>
            </a:r>
            <a:r>
              <a:rPr lang="es-ES" dirty="0"/>
              <a:t>diseñado para detectar objetos en imágenes utilizando para ello únicamente una red neuronal </a:t>
            </a:r>
            <a:r>
              <a:rPr lang="es-ES" dirty="0" smtClean="0"/>
              <a:t>profunda.</a:t>
            </a:r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r>
              <a:rPr lang="es-ES" dirty="0" smtClean="0"/>
              <a:t>Definición a partir del nombre:</a:t>
            </a:r>
          </a:p>
          <a:p>
            <a:pPr lvl="2">
              <a:buFont typeface="Courier New" charset="0"/>
              <a:buChar char="o"/>
            </a:pPr>
            <a:r>
              <a:rPr lang="es-ES" dirty="0"/>
              <a:t>Single </a:t>
            </a:r>
            <a:r>
              <a:rPr lang="es-ES" dirty="0" err="1"/>
              <a:t>Shot</a:t>
            </a:r>
            <a:r>
              <a:rPr lang="es-ES" dirty="0"/>
              <a:t>: Hace referencia a que las tareas de localización y clasificación de </a:t>
            </a:r>
            <a:r>
              <a:rPr lang="es-ES" dirty="0" smtClean="0"/>
              <a:t>objetos </a:t>
            </a:r>
            <a:r>
              <a:rPr lang="es-ES" dirty="0"/>
              <a:t>se realizan en un </a:t>
            </a:r>
            <a:r>
              <a:rPr lang="es-ES" dirty="0" smtClean="0"/>
              <a:t>único </a:t>
            </a:r>
            <a:r>
              <a:rPr lang="es-ES" dirty="0"/>
              <a:t>paso hacia adelante de la </a:t>
            </a:r>
            <a:r>
              <a:rPr lang="es-ES" dirty="0" smtClean="0"/>
              <a:t>red.</a:t>
            </a:r>
            <a:endParaRPr lang="en-GB" dirty="0"/>
          </a:p>
          <a:p>
            <a:pPr lvl="2">
              <a:buFont typeface="Courier New" charset="0"/>
              <a:buChar char="o"/>
            </a:pPr>
            <a:r>
              <a:rPr lang="es-ES" dirty="0" err="1"/>
              <a:t>MultiBox</a:t>
            </a:r>
            <a:r>
              <a:rPr lang="es-ES" dirty="0"/>
              <a:t>: Es el nombre de una técnica para regresión de </a:t>
            </a:r>
            <a:r>
              <a:rPr lang="es-ES" dirty="0" err="1"/>
              <a:t>bounding</a:t>
            </a:r>
            <a:r>
              <a:rPr lang="es-ES" dirty="0"/>
              <a:t> boxes.</a:t>
            </a:r>
            <a:endParaRPr lang="en-GB" dirty="0"/>
          </a:p>
          <a:p>
            <a:pPr lvl="2">
              <a:buFont typeface="Courier New" charset="0"/>
              <a:buChar char="o"/>
            </a:pPr>
            <a:r>
              <a:rPr lang="es-ES" dirty="0"/>
              <a:t>Detector: La red neuronal se trata de un detector de objetos que también se encarga de clasificarlos</a:t>
            </a:r>
            <a:r>
              <a:rPr lang="es-ES" dirty="0" smtClean="0"/>
              <a:t>.</a:t>
            </a:r>
          </a:p>
          <a:p>
            <a:pPr lvl="2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r>
              <a:rPr lang="es-ES" dirty="0" smtClean="0"/>
              <a:t>Arquitectura basada en redes </a:t>
            </a:r>
            <a:r>
              <a:rPr lang="es-ES" dirty="0" err="1" smtClean="0"/>
              <a:t>convolucionales</a:t>
            </a:r>
            <a:r>
              <a:rPr lang="es-ES" dirty="0" smtClean="0"/>
              <a:t>.</a:t>
            </a:r>
            <a:endParaRPr lang="en-GB" dirty="0"/>
          </a:p>
          <a:p>
            <a:pPr lvl="2">
              <a:buFont typeface="Courier New" charset="0"/>
              <a:buChar char="o"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71" y="3027404"/>
            <a:ext cx="4707192" cy="17457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dirty="0" err="1" smtClean="0"/>
              <a:t>Introducci</a:t>
            </a:r>
            <a:r>
              <a:rPr lang="es-ES" dirty="0" err="1" smtClean="0"/>
              <a:t>ón</a:t>
            </a:r>
            <a:r>
              <a:rPr lang="es-ES" dirty="0" smtClean="0"/>
              <a:t> y objetivos</a:t>
            </a:r>
          </a:p>
          <a:p>
            <a:pPr marL="749808" lvl="1" indent="-457200">
              <a:buFont typeface="+mj-lt"/>
              <a:buAutoNum type="arabicPeriod"/>
            </a:pP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smtClean="0"/>
              <a:t>Infraestructura</a:t>
            </a:r>
          </a:p>
          <a:p>
            <a:pPr marL="749808" lvl="1" indent="-457200">
              <a:buFont typeface="+mj-lt"/>
              <a:buAutoNum type="arabicPeriod"/>
            </a:pP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smtClean="0"/>
              <a:t>Metodología</a:t>
            </a:r>
          </a:p>
          <a:p>
            <a:pPr marL="749808" lvl="1" indent="-457200">
              <a:buFont typeface="+mj-lt"/>
              <a:buAutoNum type="arabicPeriod"/>
            </a:pP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b="1" dirty="0" smtClean="0"/>
              <a:t>Experimentos y resultados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Aplicaci</a:t>
            </a:r>
            <a:r>
              <a:rPr lang="es-ES" dirty="0" err="1" smtClean="0"/>
              <a:t>ón</a:t>
            </a:r>
            <a:r>
              <a:rPr lang="es-ES" dirty="0" smtClean="0"/>
              <a:t> para detección de objetos en flujos de vídeos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s-ES" dirty="0" smtClean="0"/>
              <a:t>Componente que será </a:t>
            </a:r>
            <a:r>
              <a:rPr lang="es-ES" dirty="0"/>
              <a:t>capaz de realizar la detección </a:t>
            </a:r>
            <a:r>
              <a:rPr lang="es-ES" dirty="0" smtClean="0"/>
              <a:t>de objetos en </a:t>
            </a:r>
            <a:r>
              <a:rPr lang="es-ES" dirty="0"/>
              <a:t>tiempo real de las imágenes captadas por la </a:t>
            </a:r>
            <a:r>
              <a:rPr lang="es-ES" dirty="0" smtClean="0"/>
              <a:t>cámara o de vídeos grabados.</a:t>
            </a:r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r>
              <a:rPr lang="es-ES" dirty="0" smtClean="0"/>
              <a:t>Tres hilos de ejecución:</a:t>
            </a:r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2">
              <a:buFont typeface="Courier New" charset="0"/>
              <a:buChar char="o"/>
            </a:pPr>
            <a:r>
              <a:rPr lang="es-ES" dirty="0" smtClean="0"/>
              <a:t>Hilo Camera</a:t>
            </a:r>
          </a:p>
          <a:p>
            <a:pPr lvl="2">
              <a:buFont typeface="Courier New" charset="0"/>
              <a:buChar char="o"/>
            </a:pPr>
            <a:endParaRPr lang="es-ES" dirty="0"/>
          </a:p>
          <a:p>
            <a:pPr lvl="2">
              <a:buFont typeface="Courier New" charset="0"/>
              <a:buChar char="o"/>
            </a:pPr>
            <a:r>
              <a:rPr lang="es-ES" dirty="0" smtClean="0"/>
              <a:t>Hilo Detector</a:t>
            </a:r>
          </a:p>
          <a:p>
            <a:pPr lvl="2">
              <a:buFont typeface="Courier New" charset="0"/>
              <a:buChar char="o"/>
            </a:pPr>
            <a:endParaRPr lang="es-ES" dirty="0"/>
          </a:p>
          <a:p>
            <a:pPr lvl="2">
              <a:buFont typeface="Courier New" charset="0"/>
              <a:buChar char="o"/>
            </a:pPr>
            <a:r>
              <a:rPr lang="es-ES" dirty="0" smtClean="0"/>
              <a:t>Hilo GUI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92" y="2802730"/>
            <a:ext cx="3815766" cy="306636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Creaci</a:t>
            </a:r>
            <a:r>
              <a:rPr lang="es-ES" dirty="0" err="1" smtClean="0"/>
              <a:t>ón</a:t>
            </a:r>
            <a:r>
              <a:rPr lang="es-ES" dirty="0" smtClean="0"/>
              <a:t> de modelo de red propio SSD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s-ES" dirty="0"/>
              <a:t>La plataforma </a:t>
            </a:r>
            <a:r>
              <a:rPr lang="es-ES" dirty="0" err="1"/>
              <a:t>Caffe</a:t>
            </a:r>
            <a:r>
              <a:rPr lang="es-ES" dirty="0"/>
              <a:t> define la estructura de las redes neuronales en ficheros con extensión </a:t>
            </a:r>
            <a:r>
              <a:rPr lang="es-ES" i="1" dirty="0" err="1" smtClean="0"/>
              <a:t>prototxt</a:t>
            </a:r>
            <a:r>
              <a:rPr lang="es-ES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definen todas las capas existentes en el modelo además de las características </a:t>
            </a:r>
            <a:r>
              <a:rPr lang="es-ES" dirty="0" smtClean="0"/>
              <a:t>propias de cada una de ellas.</a:t>
            </a:r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r>
              <a:rPr lang="es-ES" dirty="0"/>
              <a:t>E</a:t>
            </a:r>
            <a:r>
              <a:rPr lang="es-ES" dirty="0" smtClean="0"/>
              <a:t>structura </a:t>
            </a:r>
            <a:r>
              <a:rPr lang="es-ES" dirty="0"/>
              <a:t>similar </a:t>
            </a:r>
            <a:r>
              <a:rPr lang="es-ES" dirty="0" smtClean="0"/>
              <a:t>a la arquitectura </a:t>
            </a:r>
            <a:r>
              <a:rPr lang="es-ES" dirty="0"/>
              <a:t>definida en la técnica </a:t>
            </a:r>
            <a:r>
              <a:rPr lang="es-ES" dirty="0" smtClean="0"/>
              <a:t>SSD.</a:t>
            </a:r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00" y="2285746"/>
            <a:ext cx="2361058" cy="3143336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Creaci</a:t>
            </a:r>
            <a:r>
              <a:rPr lang="es-ES" dirty="0" err="1"/>
              <a:t>ón</a:t>
            </a:r>
            <a:r>
              <a:rPr lang="es-ES" dirty="0"/>
              <a:t> de modelo de red propio SSD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s-ES" dirty="0"/>
              <a:t>El solucionador es el responsable de la optimización del modelo y se define en un archivo con extensión </a:t>
            </a:r>
            <a:r>
              <a:rPr lang="es-ES" i="1" dirty="0" err="1" smtClean="0"/>
              <a:t>prototxt</a:t>
            </a:r>
            <a:r>
              <a:rPr lang="es-ES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especifican los parámetros necesarios para ejecutar de forma correcta el </a:t>
            </a:r>
            <a:r>
              <a:rPr lang="es-ES" dirty="0" smtClean="0"/>
              <a:t>entrenamiento</a:t>
            </a:r>
            <a:r>
              <a:rPr lang="en-GB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n-GB" dirty="0"/>
          </a:p>
          <a:p>
            <a:pPr lvl="1">
              <a:buFont typeface="Courier New" charset="0"/>
              <a:buChar char="o"/>
            </a:pPr>
            <a:r>
              <a:rPr lang="en-GB" dirty="0" err="1" smtClean="0"/>
              <a:t>Tareas</a:t>
            </a:r>
            <a:r>
              <a:rPr lang="en-GB" dirty="0" smtClean="0"/>
              <a:t>:</a:t>
            </a:r>
            <a:endParaRPr lang="en-GB" dirty="0" smtClean="0"/>
          </a:p>
          <a:p>
            <a:pPr lvl="2">
              <a:buFont typeface="Courier New" charset="0"/>
              <a:buChar char="o"/>
            </a:pPr>
            <a:r>
              <a:rPr lang="es-ES" dirty="0"/>
              <a:t>Crea la red de </a:t>
            </a:r>
            <a:r>
              <a:rPr lang="es-ES" dirty="0" smtClean="0"/>
              <a:t>entrenamiento y test </a:t>
            </a:r>
            <a:endParaRPr lang="es-ES" dirty="0" smtClean="0"/>
          </a:p>
          <a:p>
            <a:pPr lvl="2">
              <a:buFont typeface="Courier New" charset="0"/>
              <a:buChar char="o"/>
            </a:pPr>
            <a:r>
              <a:rPr lang="es-ES" dirty="0"/>
              <a:t>Optimiza </a:t>
            </a:r>
            <a:endParaRPr lang="es-ES" dirty="0" smtClean="0"/>
          </a:p>
          <a:p>
            <a:pPr lvl="2">
              <a:buFont typeface="Courier New" charset="0"/>
              <a:buChar char="o"/>
            </a:pPr>
            <a:r>
              <a:rPr lang="es-ES" dirty="0"/>
              <a:t>E</a:t>
            </a:r>
            <a:r>
              <a:rPr lang="es-ES" dirty="0" smtClean="0"/>
              <a:t>valúa </a:t>
            </a:r>
            <a:r>
              <a:rPr lang="es-ES" dirty="0"/>
              <a:t>las redes de </a:t>
            </a:r>
            <a:r>
              <a:rPr lang="es-ES" dirty="0" smtClean="0"/>
              <a:t>prueba</a:t>
            </a:r>
            <a:endParaRPr lang="en-GB" dirty="0" smtClean="0"/>
          </a:p>
          <a:p>
            <a:pPr lvl="2">
              <a:buFont typeface="Courier New" charset="0"/>
              <a:buChar char="o"/>
            </a:pPr>
            <a:r>
              <a:rPr lang="es-ES" dirty="0"/>
              <a:t>Crea instantáneas del modelo y del estado del solucionador </a:t>
            </a:r>
            <a:endParaRPr lang="en-GB" dirty="0" smtClean="0"/>
          </a:p>
          <a:p>
            <a:pPr lvl="2">
              <a:buFont typeface="Courier New" charset="0"/>
              <a:buChar char="o"/>
            </a:pPr>
            <a:endParaRPr lang="es-ES" dirty="0" smtClean="0"/>
          </a:p>
          <a:p>
            <a:pPr lvl="1">
              <a:buFont typeface="Courier New" charset="0"/>
              <a:buChar char="o"/>
            </a:pP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</a:t>
            </a:r>
            <a:r>
              <a:rPr lang="es-ES" dirty="0" err="1"/>
              <a:t>ón</a:t>
            </a:r>
            <a:r>
              <a:rPr lang="es-ES" dirty="0"/>
              <a:t> de modelo de red propio SSD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s-ES" dirty="0"/>
              <a:t>D</a:t>
            </a:r>
            <a:r>
              <a:rPr lang="es-ES" dirty="0" smtClean="0"/>
              <a:t>efinir </a:t>
            </a:r>
            <a:r>
              <a:rPr lang="es-ES" dirty="0"/>
              <a:t>las imágenes con las que </a:t>
            </a:r>
            <a:r>
              <a:rPr lang="es-ES" dirty="0" smtClean="0"/>
              <a:t>se va a </a:t>
            </a:r>
            <a:r>
              <a:rPr lang="es-ES" dirty="0"/>
              <a:t>alimentar a </a:t>
            </a:r>
            <a:r>
              <a:rPr lang="es-ES" dirty="0" smtClean="0"/>
              <a:t>la red neuronal durante </a:t>
            </a:r>
            <a:r>
              <a:rPr lang="es-ES" dirty="0"/>
              <a:t>el proceso</a:t>
            </a:r>
            <a:r>
              <a:rPr lang="en-GB" dirty="0"/>
              <a:t> </a:t>
            </a:r>
            <a:r>
              <a:rPr lang="en-GB" dirty="0" smtClean="0"/>
              <a:t>de </a:t>
            </a:r>
            <a:r>
              <a:rPr lang="en-GB" dirty="0" err="1" smtClean="0"/>
              <a:t>entrenamiento</a:t>
            </a:r>
            <a:r>
              <a:rPr lang="en-GB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n-GB" dirty="0"/>
          </a:p>
          <a:p>
            <a:pPr lvl="1">
              <a:buFont typeface="Courier New" charset="0"/>
              <a:buChar char="o"/>
            </a:pPr>
            <a:r>
              <a:rPr lang="en-GB" dirty="0" smtClean="0"/>
              <a:t>Se </a:t>
            </a:r>
            <a:r>
              <a:rPr lang="en-GB" dirty="0" err="1" smtClean="0"/>
              <a:t>ejecuta</a:t>
            </a:r>
            <a:r>
              <a:rPr lang="en-GB" dirty="0" smtClean="0"/>
              <a:t> script </a:t>
            </a:r>
            <a:r>
              <a:rPr lang="en-GB" dirty="0" err="1" smtClean="0"/>
              <a:t>encargado</a:t>
            </a:r>
            <a:r>
              <a:rPr lang="en-GB" dirty="0" smtClean="0"/>
              <a:t> </a:t>
            </a:r>
            <a:r>
              <a:rPr lang="en-GB" dirty="0" err="1" smtClean="0"/>
              <a:t>realizar</a:t>
            </a:r>
            <a:r>
              <a:rPr lang="en-GB" dirty="0" smtClean="0"/>
              <a:t> el </a:t>
            </a:r>
            <a:r>
              <a:rPr lang="en-GB" dirty="0" err="1" smtClean="0"/>
              <a:t>entrenamiento</a:t>
            </a:r>
            <a:r>
              <a:rPr lang="en-GB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n-GB" dirty="0"/>
          </a:p>
          <a:p>
            <a:pPr lvl="1">
              <a:buFont typeface="Courier New" charset="0"/>
              <a:buChar char="o"/>
            </a:pPr>
            <a:r>
              <a:rPr lang="en-GB" dirty="0" err="1" smtClean="0"/>
              <a:t>Cada</a:t>
            </a:r>
            <a:r>
              <a:rPr lang="en-GB" dirty="0" smtClean="0"/>
              <a:t> 1000 </a:t>
            </a:r>
            <a:r>
              <a:rPr lang="en-GB" dirty="0" err="1" smtClean="0"/>
              <a:t>iteraciones</a:t>
            </a:r>
            <a:r>
              <a:rPr lang="en-GB" dirty="0" smtClean="0"/>
              <a:t> se </a:t>
            </a:r>
            <a:r>
              <a:rPr lang="en-GB" dirty="0" err="1" smtClean="0"/>
              <a:t>crea</a:t>
            </a:r>
            <a:r>
              <a:rPr lang="en-GB" dirty="0" smtClean="0"/>
              <a:t>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i="1" dirty="0" smtClean="0"/>
              <a:t>SNAPSHOT </a:t>
            </a:r>
            <a:r>
              <a:rPr lang="en-GB" dirty="0" smtClean="0"/>
              <a:t>con el </a:t>
            </a:r>
            <a:r>
              <a:rPr lang="en-GB" dirty="0" err="1" smtClean="0"/>
              <a:t>valor</a:t>
            </a:r>
            <a:r>
              <a:rPr lang="en-GB" dirty="0" smtClean="0"/>
              <a:t> de </a:t>
            </a:r>
            <a:r>
              <a:rPr lang="en-GB" dirty="0" err="1" smtClean="0"/>
              <a:t>los</a:t>
            </a:r>
            <a:r>
              <a:rPr lang="en-GB" dirty="0" smtClean="0"/>
              <a:t> pesos </a:t>
            </a:r>
            <a:r>
              <a:rPr lang="en-GB" dirty="0" err="1" smtClean="0"/>
              <a:t>en</a:t>
            </a:r>
            <a:r>
              <a:rPr lang="en-GB" dirty="0" smtClean="0"/>
              <a:t> ese </a:t>
            </a:r>
            <a:r>
              <a:rPr lang="en-GB" dirty="0" err="1" smtClean="0"/>
              <a:t>momento</a:t>
            </a:r>
            <a:r>
              <a:rPr lang="en-GB" dirty="0" smtClean="0"/>
              <a:t> del </a:t>
            </a:r>
            <a:r>
              <a:rPr lang="en-GB" dirty="0" err="1" smtClean="0"/>
              <a:t>entrenamiento</a:t>
            </a:r>
            <a:r>
              <a:rPr lang="en-GB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n-GB" i="1" dirty="0"/>
          </a:p>
          <a:p>
            <a:pPr lvl="1">
              <a:buFont typeface="Courier New" charset="0"/>
              <a:buChar char="o"/>
            </a:pPr>
            <a:r>
              <a:rPr lang="en-GB" dirty="0" err="1"/>
              <a:t>C</a:t>
            </a:r>
            <a:r>
              <a:rPr lang="en-GB" dirty="0" err="1" smtClean="0"/>
              <a:t>uando</a:t>
            </a:r>
            <a:r>
              <a:rPr lang="en-GB" dirty="0" smtClean="0"/>
              <a:t> </a:t>
            </a:r>
            <a:r>
              <a:rPr lang="en-GB" dirty="0" err="1" smtClean="0"/>
              <a:t>finaliza</a:t>
            </a:r>
            <a:r>
              <a:rPr lang="en-GB" dirty="0" smtClean="0"/>
              <a:t> el </a:t>
            </a:r>
            <a:r>
              <a:rPr lang="en-GB" dirty="0" err="1" smtClean="0"/>
              <a:t>proceso</a:t>
            </a:r>
            <a:r>
              <a:rPr lang="en-GB" dirty="0"/>
              <a:t> </a:t>
            </a:r>
            <a:r>
              <a:rPr lang="en-GB" dirty="0" smtClean="0"/>
              <a:t>se genera </a:t>
            </a:r>
            <a:r>
              <a:rPr lang="en-GB" dirty="0" err="1" smtClean="0"/>
              <a:t>fichero</a:t>
            </a:r>
            <a:r>
              <a:rPr lang="en-GB" dirty="0" smtClean="0"/>
              <a:t> final con </a:t>
            </a:r>
            <a:r>
              <a:rPr lang="en-GB" dirty="0" err="1" smtClean="0"/>
              <a:t>los</a:t>
            </a:r>
            <a:r>
              <a:rPr lang="en-GB" dirty="0" smtClean="0"/>
              <a:t> pesos de la red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vez</a:t>
            </a:r>
            <a:r>
              <a:rPr lang="en-GB" dirty="0" smtClean="0"/>
              <a:t> </a:t>
            </a:r>
            <a:r>
              <a:rPr lang="en-GB" dirty="0" err="1" smtClean="0"/>
              <a:t>terminado</a:t>
            </a:r>
            <a:r>
              <a:rPr lang="en-GB" dirty="0" smtClean="0"/>
              <a:t> el </a:t>
            </a:r>
            <a:r>
              <a:rPr lang="en-GB" dirty="0" err="1" smtClean="0"/>
              <a:t>entrenamiento</a:t>
            </a:r>
            <a:r>
              <a:rPr lang="en-GB" dirty="0" smtClean="0"/>
              <a:t>.</a:t>
            </a:r>
            <a:endParaRPr lang="en-GB" dirty="0"/>
          </a:p>
          <a:p>
            <a:pPr lvl="1">
              <a:buFont typeface="Courier New" charset="0"/>
              <a:buChar char="o"/>
            </a:pPr>
            <a:endParaRPr lang="en-US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387728"/>
            <a:ext cx="4937125" cy="29397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Comparaci</a:t>
            </a:r>
            <a:r>
              <a:rPr lang="es-ES" dirty="0" err="1" smtClean="0"/>
              <a:t>ón</a:t>
            </a:r>
            <a:r>
              <a:rPr lang="es-ES" dirty="0" smtClean="0"/>
              <a:t> experimental de redes de detección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Courier New" charset="0"/>
              <a:buChar char="o"/>
            </a:pPr>
            <a:endParaRPr lang="es-ES" dirty="0" smtClean="0"/>
          </a:p>
          <a:p>
            <a:pPr lvl="1">
              <a:buFont typeface="Courier New" charset="0"/>
              <a:buChar char="o"/>
            </a:pPr>
            <a:r>
              <a:rPr lang="es-ES" dirty="0" smtClean="0"/>
              <a:t>Existentes </a:t>
            </a:r>
            <a:r>
              <a:rPr lang="es-ES" dirty="0"/>
              <a:t>varios parámetros cuyo cálculo e interpretación hacen posible la evaluación de la capacidad que tienen determinados sistemas a la hora de detectar </a:t>
            </a:r>
            <a:r>
              <a:rPr lang="es-ES" dirty="0" smtClean="0"/>
              <a:t>objetos</a:t>
            </a:r>
            <a:r>
              <a:rPr lang="en-GB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n-GB" dirty="0"/>
          </a:p>
          <a:p>
            <a:pPr lvl="1">
              <a:buFont typeface="Courier New" charset="0"/>
              <a:buChar char="o"/>
            </a:pPr>
            <a:r>
              <a:rPr lang="en-GB" dirty="0" err="1" smtClean="0"/>
              <a:t>Precisi</a:t>
            </a:r>
            <a:r>
              <a:rPr lang="es-ES" dirty="0" err="1" smtClean="0"/>
              <a:t>ón</a:t>
            </a:r>
            <a:r>
              <a:rPr lang="es-ES" dirty="0" smtClean="0"/>
              <a:t> y </a:t>
            </a:r>
            <a:r>
              <a:rPr lang="es-ES" i="1" dirty="0" err="1" smtClean="0"/>
              <a:t>Recall</a:t>
            </a:r>
            <a:r>
              <a:rPr lang="es-ES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r>
              <a:rPr lang="es-ES" i="1" dirty="0"/>
              <a:t>m</a:t>
            </a:r>
            <a:r>
              <a:rPr lang="es-ES" i="1" dirty="0" smtClean="0"/>
              <a:t>ean </a:t>
            </a:r>
            <a:r>
              <a:rPr lang="es-ES" i="1" dirty="0" err="1" smtClean="0"/>
              <a:t>Average</a:t>
            </a:r>
            <a:r>
              <a:rPr lang="es-ES" i="1" dirty="0" smtClean="0"/>
              <a:t> </a:t>
            </a:r>
            <a:r>
              <a:rPr lang="es-ES" i="1" dirty="0" err="1" smtClean="0"/>
              <a:t>Precision</a:t>
            </a:r>
            <a:r>
              <a:rPr lang="es-ES" i="1" dirty="0" smtClean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mAP</a:t>
            </a:r>
            <a:r>
              <a:rPr lang="es-ES" dirty="0" smtClean="0"/>
              <a:t>)</a:t>
            </a:r>
            <a:r>
              <a:rPr lang="es-ES" i="1" dirty="0" smtClean="0"/>
              <a:t> </a:t>
            </a:r>
            <a:r>
              <a:rPr lang="es-ES" dirty="0" smtClean="0"/>
              <a:t>y </a:t>
            </a:r>
            <a:r>
              <a:rPr lang="es-ES" i="1" dirty="0" smtClean="0"/>
              <a:t>mean </a:t>
            </a:r>
            <a:r>
              <a:rPr lang="es-ES" i="1" dirty="0" err="1" smtClean="0"/>
              <a:t>Average</a:t>
            </a:r>
            <a:r>
              <a:rPr lang="es-ES" i="1" dirty="0" smtClean="0"/>
              <a:t> </a:t>
            </a:r>
            <a:r>
              <a:rPr lang="es-ES" i="1" dirty="0" err="1" smtClean="0"/>
              <a:t>Recall</a:t>
            </a:r>
            <a:r>
              <a:rPr lang="es-ES" i="1" dirty="0" smtClean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mAR</a:t>
            </a:r>
            <a:r>
              <a:rPr lang="es-ES" dirty="0" smtClean="0"/>
              <a:t>).</a:t>
            </a:r>
          </a:p>
          <a:p>
            <a:pPr lvl="1">
              <a:buFont typeface="Courier New" charset="0"/>
              <a:buChar char="o"/>
            </a:pPr>
            <a:endParaRPr lang="es-ES" i="1" dirty="0"/>
          </a:p>
          <a:p>
            <a:pPr lvl="1">
              <a:buFont typeface="Courier New" charset="0"/>
              <a:buChar char="o"/>
            </a:pPr>
            <a:r>
              <a:rPr lang="es-ES" dirty="0" smtClean="0"/>
              <a:t>Índice </a:t>
            </a:r>
            <a:r>
              <a:rPr lang="es-ES" dirty="0" err="1" smtClean="0"/>
              <a:t>Jaccard</a:t>
            </a:r>
            <a:r>
              <a:rPr lang="es-ES" dirty="0" smtClean="0"/>
              <a:t> o </a:t>
            </a:r>
            <a:r>
              <a:rPr lang="es-ES" i="1" dirty="0" err="1" smtClean="0"/>
              <a:t>Intersection</a:t>
            </a:r>
            <a:r>
              <a:rPr lang="es-ES" i="1" dirty="0" smtClean="0"/>
              <a:t> </a:t>
            </a:r>
            <a:r>
              <a:rPr lang="es-ES" i="1" dirty="0" err="1"/>
              <a:t>o</a:t>
            </a:r>
            <a:r>
              <a:rPr lang="es-ES" i="1" dirty="0" err="1" smtClean="0"/>
              <a:t>ver</a:t>
            </a:r>
            <a:r>
              <a:rPr lang="es-ES" i="1" dirty="0" smtClean="0"/>
              <a:t> </a:t>
            </a:r>
            <a:r>
              <a:rPr lang="es-ES" i="1" dirty="0" err="1" smtClean="0"/>
              <a:t>Union</a:t>
            </a:r>
            <a:r>
              <a:rPr lang="es-ES" i="1" dirty="0" smtClean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IoU</a:t>
            </a:r>
            <a:r>
              <a:rPr lang="es-ES" dirty="0" smtClean="0"/>
              <a:t>).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65" y="2228709"/>
            <a:ext cx="4176527" cy="325769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Índice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dirty="0" err="1" smtClean="0"/>
              <a:t>Introducci</a:t>
            </a:r>
            <a:r>
              <a:rPr lang="es-ES" dirty="0" err="1" smtClean="0"/>
              <a:t>ón</a:t>
            </a:r>
            <a:r>
              <a:rPr lang="es-ES" dirty="0" smtClean="0"/>
              <a:t> y objetivos</a:t>
            </a:r>
          </a:p>
          <a:p>
            <a:pPr marL="749808" lvl="1" indent="-457200">
              <a:buFont typeface="+mj-lt"/>
              <a:buAutoNum type="arabicPeriod"/>
            </a:pP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smtClean="0"/>
              <a:t>Infraestructura</a:t>
            </a:r>
          </a:p>
          <a:p>
            <a:pPr marL="749808" lvl="1" indent="-457200">
              <a:buFont typeface="+mj-lt"/>
              <a:buAutoNum type="arabicPeriod"/>
            </a:pP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smtClean="0"/>
              <a:t>Metodología</a:t>
            </a:r>
          </a:p>
          <a:p>
            <a:pPr marL="749808" lvl="1" indent="-457200">
              <a:buFont typeface="+mj-lt"/>
              <a:buAutoNum type="arabicPeriod"/>
            </a:pP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smtClean="0"/>
              <a:t>Experimentos y resultados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Comparaci</a:t>
            </a:r>
            <a:r>
              <a:rPr lang="es-ES" dirty="0" err="1"/>
              <a:t>ón</a:t>
            </a:r>
            <a:r>
              <a:rPr lang="es-ES" dirty="0"/>
              <a:t> experimental de redes de detección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Se </a:t>
            </a:r>
            <a:r>
              <a:rPr lang="en-US" dirty="0" err="1" smtClean="0"/>
              <a:t>comparán</a:t>
            </a:r>
            <a:r>
              <a:rPr lang="en-US" dirty="0" smtClean="0"/>
              <a:t> y </a:t>
            </a:r>
            <a:r>
              <a:rPr lang="en-US" dirty="0" err="1" smtClean="0"/>
              <a:t>eval</a:t>
            </a:r>
            <a:r>
              <a:rPr lang="es-ES" dirty="0" err="1" smtClean="0"/>
              <a:t>úan</a:t>
            </a:r>
            <a:r>
              <a:rPr lang="es-ES" dirty="0" smtClean="0"/>
              <a:t> tres redes diferentes:</a:t>
            </a:r>
          </a:p>
          <a:p>
            <a:pPr lvl="2">
              <a:buFont typeface="Courier New" charset="0"/>
              <a:buChar char="o"/>
            </a:pPr>
            <a:r>
              <a:rPr lang="es-ES" dirty="0" smtClean="0"/>
              <a:t>Red </a:t>
            </a:r>
            <a:r>
              <a:rPr lang="es-ES" dirty="0" err="1" smtClean="0"/>
              <a:t>preentrenada</a:t>
            </a:r>
            <a:r>
              <a:rPr lang="es-ES" dirty="0" smtClean="0"/>
              <a:t> con </a:t>
            </a:r>
            <a:r>
              <a:rPr lang="es-ES" dirty="0" err="1" smtClean="0"/>
              <a:t>PascalVOC</a:t>
            </a:r>
            <a:r>
              <a:rPr lang="es-ES" dirty="0" smtClean="0"/>
              <a:t>.</a:t>
            </a:r>
          </a:p>
          <a:p>
            <a:pPr lvl="2">
              <a:buFont typeface="Courier New" charset="0"/>
              <a:buChar char="o"/>
            </a:pPr>
            <a:r>
              <a:rPr lang="es-ES" dirty="0" smtClean="0"/>
              <a:t>Red </a:t>
            </a:r>
            <a:r>
              <a:rPr lang="es-ES" dirty="0" err="1" smtClean="0"/>
              <a:t>preentranada</a:t>
            </a:r>
            <a:r>
              <a:rPr lang="es-ES" dirty="0" smtClean="0"/>
              <a:t> con COCO.</a:t>
            </a:r>
          </a:p>
          <a:p>
            <a:pPr lvl="2">
              <a:buFont typeface="Courier New" charset="0"/>
              <a:buChar char="o"/>
            </a:pPr>
            <a:r>
              <a:rPr lang="es-ES" dirty="0" smtClean="0"/>
              <a:t>Red propia entrenada con base de datos combinada.</a:t>
            </a:r>
          </a:p>
          <a:p>
            <a:pPr lvl="2">
              <a:buFont typeface="Courier New" charset="0"/>
              <a:buChar char="o"/>
            </a:pPr>
            <a:endParaRPr lang="es-ES" dirty="0" smtClean="0"/>
          </a:p>
          <a:p>
            <a:pPr lvl="2">
              <a:buFont typeface="Courier New" charset="0"/>
              <a:buChar char="o"/>
            </a:pPr>
            <a:endParaRPr lang="es-ES" dirty="0"/>
          </a:p>
          <a:p>
            <a:pPr lvl="2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r>
              <a:rPr lang="es-ES" i="1" dirty="0" err="1" smtClean="0"/>
              <a:t>Testing</a:t>
            </a:r>
            <a:r>
              <a:rPr lang="es-ES" i="1" dirty="0" smtClean="0"/>
              <a:t> Set </a:t>
            </a:r>
            <a:r>
              <a:rPr lang="es-ES" dirty="0" smtClean="0"/>
              <a:t>de 4952 imágenes </a:t>
            </a:r>
            <a:r>
              <a:rPr lang="es-ES" dirty="0"/>
              <a:t>en los que hay etiquetados 14976 objetos de 20 clases </a:t>
            </a:r>
            <a:r>
              <a:rPr lang="es-ES" dirty="0" smtClean="0"/>
              <a:t>diferentes</a:t>
            </a:r>
            <a:r>
              <a:rPr lang="en-GB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n-GB" i="1" dirty="0"/>
          </a:p>
          <a:p>
            <a:pPr lvl="1">
              <a:buFont typeface="Courier New" charset="0"/>
              <a:buChar char="o"/>
            </a:pP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794764"/>
            <a:ext cx="10058400" cy="35559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Comparaci</a:t>
            </a:r>
            <a:r>
              <a:rPr lang="es-ES" dirty="0" err="1"/>
              <a:t>ón</a:t>
            </a:r>
            <a:r>
              <a:rPr lang="es-ES" dirty="0"/>
              <a:t> experimental de redes de detección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i="1" dirty="0" smtClean="0"/>
              <a:t>Detection Suite </a:t>
            </a:r>
            <a:r>
              <a:rPr lang="en-US" dirty="0" smtClean="0"/>
              <a:t>para la </a:t>
            </a:r>
            <a:r>
              <a:rPr lang="en-US" dirty="0" err="1" smtClean="0"/>
              <a:t>evaluaci</a:t>
            </a:r>
            <a:r>
              <a:rPr lang="es-ES" dirty="0" err="1" smtClean="0"/>
              <a:t>ón</a:t>
            </a:r>
            <a:r>
              <a:rPr lang="es-ES" dirty="0" smtClean="0"/>
              <a:t> de los modelos.</a:t>
            </a:r>
          </a:p>
          <a:p>
            <a:pPr lvl="1">
              <a:buFont typeface="Courier New" charset="0"/>
              <a:buChar char="o"/>
            </a:pPr>
            <a:endParaRPr lang="es-ES" dirty="0" smtClean="0"/>
          </a:p>
          <a:p>
            <a:pPr lvl="1">
              <a:buFont typeface="Courier New" charset="0"/>
              <a:buChar char="o"/>
            </a:pPr>
            <a:r>
              <a:rPr lang="es-ES" i="1" dirty="0" smtClean="0"/>
              <a:t>Detector</a:t>
            </a:r>
            <a:r>
              <a:rPr lang="es-ES" dirty="0" smtClean="0"/>
              <a:t>: Ejecuta </a:t>
            </a:r>
            <a:r>
              <a:rPr lang="es-ES" dirty="0"/>
              <a:t>modelos entrenados sobre un conjunto de datos de prueba, generando así la detección de objetos sobre las imágenes que lo </a:t>
            </a:r>
            <a:r>
              <a:rPr lang="es-ES" dirty="0" smtClean="0"/>
              <a:t>forman</a:t>
            </a:r>
            <a:r>
              <a:rPr lang="en-GB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n-GB" dirty="0"/>
          </a:p>
          <a:p>
            <a:pPr lvl="1">
              <a:buFont typeface="Courier New" charset="0"/>
              <a:buChar char="o"/>
            </a:pPr>
            <a:r>
              <a:rPr lang="en-GB" i="1" dirty="0" smtClean="0"/>
              <a:t>Evaluator</a:t>
            </a:r>
            <a:r>
              <a:rPr lang="en-GB" dirty="0" smtClean="0"/>
              <a:t>: </a:t>
            </a:r>
            <a:r>
              <a:rPr lang="es-ES" dirty="0"/>
              <a:t>E</a:t>
            </a:r>
            <a:r>
              <a:rPr lang="es-ES" dirty="0" smtClean="0"/>
              <a:t>valúa </a:t>
            </a:r>
            <a:r>
              <a:rPr lang="es-ES" dirty="0"/>
              <a:t>los resultados obtenidos anteriormente con el detector generando varias métricas, mostradas tanto por terminal como en un fichero CSV de salida.</a:t>
            </a:r>
            <a:r>
              <a:rPr lang="en-GB" dirty="0"/>
              <a:t> 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63766"/>
            <a:ext cx="4937125" cy="31877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Comparaci</a:t>
            </a:r>
            <a:r>
              <a:rPr lang="es-ES" dirty="0" err="1"/>
              <a:t>ón</a:t>
            </a:r>
            <a:r>
              <a:rPr lang="es-ES" dirty="0"/>
              <a:t> experimental de redes de detección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Evaluaci</a:t>
            </a:r>
            <a:r>
              <a:rPr lang="es-ES" dirty="0" err="1" smtClean="0"/>
              <a:t>ón</a:t>
            </a:r>
            <a:r>
              <a:rPr lang="es-ES" dirty="0" smtClean="0"/>
              <a:t> del tiempo de ejecución</a:t>
            </a:r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mAP</a:t>
            </a:r>
            <a:r>
              <a:rPr lang="en-US" dirty="0" smtClean="0"/>
              <a:t> y </a:t>
            </a:r>
            <a:r>
              <a:rPr lang="en-US" dirty="0" err="1" smtClean="0"/>
              <a:t>mAR</a:t>
            </a:r>
            <a:r>
              <a:rPr lang="en-US" dirty="0" smtClean="0"/>
              <a:t> para 10 </a:t>
            </a:r>
            <a:r>
              <a:rPr lang="en-US" dirty="0" err="1" smtClean="0"/>
              <a:t>umbrales</a:t>
            </a:r>
            <a:r>
              <a:rPr lang="en-US" dirty="0" smtClean="0"/>
              <a:t> de </a:t>
            </a:r>
            <a:r>
              <a:rPr lang="en-US" dirty="0" err="1" smtClean="0"/>
              <a:t>IoU</a:t>
            </a:r>
            <a:r>
              <a:rPr lang="en-US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n-US" dirty="0"/>
          </a:p>
          <a:p>
            <a:pPr lvl="1">
              <a:buFont typeface="Courier New" charset="0"/>
              <a:buChar char="o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17" y="2503318"/>
            <a:ext cx="4318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4406442"/>
            <a:ext cx="5537200" cy="142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0" y="4406442"/>
            <a:ext cx="5486400" cy="1409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47763" y="4113402"/>
            <a:ext cx="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89305" y="4104407"/>
            <a:ext cx="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mAR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Comparaci</a:t>
            </a:r>
            <a:r>
              <a:rPr lang="es-ES" dirty="0" err="1"/>
              <a:t>ón</a:t>
            </a:r>
            <a:r>
              <a:rPr lang="es-ES" dirty="0"/>
              <a:t> experimental de redes de detección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mAP</a:t>
            </a:r>
            <a:r>
              <a:rPr lang="en-US" dirty="0" smtClean="0"/>
              <a:t> y </a:t>
            </a:r>
            <a:r>
              <a:rPr lang="en-US" dirty="0" err="1" smtClean="0"/>
              <a:t>mAR</a:t>
            </a:r>
            <a:r>
              <a:rPr lang="en-US" dirty="0" smtClean="0"/>
              <a:t> media de </a:t>
            </a:r>
            <a:r>
              <a:rPr lang="en-US" dirty="0" err="1" smtClean="0"/>
              <a:t>los</a:t>
            </a:r>
            <a:r>
              <a:rPr lang="en-US" dirty="0" smtClean="0"/>
              <a:t> 10 </a:t>
            </a:r>
            <a:r>
              <a:rPr lang="en-US" dirty="0" err="1" smtClean="0"/>
              <a:t>umbrales</a:t>
            </a:r>
            <a:r>
              <a:rPr lang="en-US" dirty="0" smtClean="0"/>
              <a:t> de </a:t>
            </a:r>
            <a:r>
              <a:rPr lang="en-US" dirty="0" err="1" smtClean="0"/>
              <a:t>IoU</a:t>
            </a:r>
            <a:r>
              <a:rPr lang="en-US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n-US" dirty="0"/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endParaRPr lang="en-US" dirty="0"/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endParaRPr lang="en-US" dirty="0"/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Aumento</a:t>
            </a:r>
            <a:r>
              <a:rPr lang="en-US" dirty="0" smtClean="0"/>
              <a:t> de </a:t>
            </a:r>
            <a:r>
              <a:rPr lang="en-US" dirty="0" err="1" smtClean="0"/>
              <a:t>prestaciones</a:t>
            </a:r>
            <a:r>
              <a:rPr lang="en-US" dirty="0" smtClean="0"/>
              <a:t> del 29%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mAP</a:t>
            </a:r>
            <a:r>
              <a:rPr lang="en-US" dirty="0" smtClean="0"/>
              <a:t> y del 19.9 y 21.3%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mAR.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endParaRPr lang="en-US" dirty="0"/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Mejora</a:t>
            </a:r>
            <a:r>
              <a:rPr lang="en-US" dirty="0" smtClean="0"/>
              <a:t> de </a:t>
            </a:r>
            <a:r>
              <a:rPr lang="en-US" dirty="0" err="1" smtClean="0"/>
              <a:t>mAP</a:t>
            </a:r>
            <a:r>
              <a:rPr lang="en-US" dirty="0" smtClean="0"/>
              <a:t> y </a:t>
            </a:r>
            <a:r>
              <a:rPr lang="en-US" dirty="0" err="1" smtClean="0"/>
              <a:t>mAR</a:t>
            </a:r>
            <a:r>
              <a:rPr lang="en-US" dirty="0" smtClean="0"/>
              <a:t> de </a:t>
            </a:r>
            <a:r>
              <a:rPr lang="en-US" dirty="0" err="1" smtClean="0"/>
              <a:t>aproximadamente</a:t>
            </a:r>
            <a:r>
              <a:rPr lang="en-US" dirty="0" smtClean="0"/>
              <a:t> 100% y 50% </a:t>
            </a:r>
            <a:r>
              <a:rPr lang="en-US" dirty="0" err="1" smtClean="0"/>
              <a:t>respectivamente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68" y="2619976"/>
            <a:ext cx="1864841" cy="120869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Comparaci</a:t>
            </a:r>
            <a:r>
              <a:rPr lang="es-ES" dirty="0" err="1"/>
              <a:t>ón</a:t>
            </a:r>
            <a:r>
              <a:rPr lang="es-ES" dirty="0"/>
              <a:t> experimental de redes de detección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mAP</a:t>
            </a:r>
            <a:r>
              <a:rPr lang="en-US" dirty="0" smtClean="0"/>
              <a:t> y </a:t>
            </a:r>
            <a:r>
              <a:rPr lang="en-US" dirty="0" err="1" smtClean="0"/>
              <a:t>mAR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20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evaluados</a:t>
            </a:r>
            <a:r>
              <a:rPr lang="en-US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62" y="2907519"/>
            <a:ext cx="8076835" cy="1191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62" y="4577630"/>
            <a:ext cx="8076835" cy="11965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6479" y="2614479"/>
            <a:ext cx="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6479" y="4208298"/>
            <a:ext cx="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mAR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b="1" dirty="0" smtClean="0"/>
              <a:t>D</a:t>
            </a:r>
            <a:r>
              <a:rPr lang="es-ES" b="1" dirty="0" err="1"/>
              <a:t>esarrollo</a:t>
            </a:r>
            <a:r>
              <a:rPr lang="es-ES" b="1" dirty="0"/>
              <a:t> de una aplicación que detecte objetos en tiempo </a:t>
            </a:r>
            <a:r>
              <a:rPr lang="es-ES" b="1" dirty="0" smtClean="0"/>
              <a:t>real</a:t>
            </a:r>
            <a:r>
              <a:rPr lang="en-GB" dirty="0" smtClean="0"/>
              <a:t>: </a:t>
            </a:r>
            <a:r>
              <a:rPr lang="es-ES" dirty="0"/>
              <a:t>Se ha escrito un programa en Python que emplea el entorno </a:t>
            </a:r>
            <a:r>
              <a:rPr lang="es-ES" dirty="0" err="1"/>
              <a:t>Caffe</a:t>
            </a:r>
            <a:r>
              <a:rPr lang="es-ES" dirty="0"/>
              <a:t> y que ofrece buenos resultados con las redes neuronales entrenadas </a:t>
            </a:r>
            <a:r>
              <a:rPr lang="es-ES" dirty="0" smtClean="0"/>
              <a:t>previamente</a:t>
            </a:r>
            <a:r>
              <a:rPr lang="en-GB" dirty="0" smtClean="0"/>
              <a:t>.</a:t>
            </a:r>
            <a:endParaRPr lang="en-GB" dirty="0" smtClean="0"/>
          </a:p>
          <a:p>
            <a:pPr lvl="1">
              <a:buFont typeface="Courier New" charset="0"/>
              <a:buChar char="o"/>
            </a:pPr>
            <a:endParaRPr lang="en-GB" dirty="0"/>
          </a:p>
          <a:p>
            <a:pPr lvl="1">
              <a:buFont typeface="Courier New" charset="0"/>
              <a:buChar char="o"/>
            </a:pPr>
            <a:r>
              <a:rPr lang="es-ES" b="1" dirty="0"/>
              <a:t>Entrenamiento de una red neuronal propia para la detección de </a:t>
            </a:r>
            <a:r>
              <a:rPr lang="es-ES" b="1" dirty="0" smtClean="0"/>
              <a:t>objetos: </a:t>
            </a:r>
            <a:r>
              <a:rPr lang="es-ES" dirty="0"/>
              <a:t>Se han completado todos los pasos necesarios para entrenar una red neuronal en </a:t>
            </a:r>
            <a:r>
              <a:rPr lang="es-ES" dirty="0" err="1" smtClean="0"/>
              <a:t>Caffe</a:t>
            </a:r>
            <a:r>
              <a:rPr lang="es-ES" dirty="0" smtClean="0"/>
              <a:t>.</a:t>
            </a:r>
            <a:endParaRPr lang="en-GB" b="1" dirty="0"/>
          </a:p>
          <a:p>
            <a:pPr lvl="1">
              <a:buFont typeface="Courier New" charset="0"/>
              <a:buChar char="o"/>
            </a:pPr>
            <a:endParaRPr lang="en-GB" dirty="0"/>
          </a:p>
          <a:p>
            <a:pPr lvl="1">
              <a:buFont typeface="Courier New" charset="0"/>
              <a:buChar char="o"/>
            </a:pPr>
            <a:r>
              <a:rPr lang="es-ES" b="1" dirty="0"/>
              <a:t>Evaluación cuantitativa experimental con la herramienta</a:t>
            </a:r>
            <a:r>
              <a:rPr lang="en-GB" b="1" dirty="0"/>
              <a:t> </a:t>
            </a:r>
            <a:r>
              <a:rPr lang="en-GB" b="1" i="1" dirty="0" smtClean="0"/>
              <a:t>Detection Suite: </a:t>
            </a:r>
            <a:r>
              <a:rPr lang="en-GB" dirty="0" smtClean="0"/>
              <a:t>Se </a:t>
            </a:r>
            <a:r>
              <a:rPr lang="en-GB" dirty="0" err="1" smtClean="0"/>
              <a:t>han</a:t>
            </a:r>
            <a:r>
              <a:rPr lang="en-GB" dirty="0" smtClean="0"/>
              <a:t> </a:t>
            </a:r>
            <a:r>
              <a:rPr lang="en-GB" dirty="0" err="1" smtClean="0"/>
              <a:t>evaluado</a:t>
            </a:r>
            <a:r>
              <a:rPr lang="en-GB" dirty="0" smtClean="0"/>
              <a:t> las </a:t>
            </a:r>
            <a:r>
              <a:rPr lang="en-GB" dirty="0" err="1" smtClean="0"/>
              <a:t>redes</a:t>
            </a:r>
            <a:r>
              <a:rPr lang="en-GB" dirty="0" smtClean="0"/>
              <a:t> </a:t>
            </a:r>
            <a:r>
              <a:rPr lang="en-GB" dirty="0" err="1" smtClean="0"/>
              <a:t>preentrenadas</a:t>
            </a:r>
            <a:r>
              <a:rPr lang="en-GB" dirty="0" smtClean="0"/>
              <a:t> y la red </a:t>
            </a:r>
            <a:r>
              <a:rPr lang="en-GB" dirty="0" err="1" smtClean="0"/>
              <a:t>propia</a:t>
            </a:r>
            <a:r>
              <a:rPr lang="en-GB" dirty="0" smtClean="0"/>
              <a:t> </a:t>
            </a:r>
            <a:r>
              <a:rPr lang="en-GB" dirty="0" err="1" smtClean="0"/>
              <a:t>entrenando</a:t>
            </a:r>
            <a:r>
              <a:rPr lang="en-GB" dirty="0" smtClean="0"/>
              <a:t> </a:t>
            </a:r>
            <a:r>
              <a:rPr lang="en-GB" dirty="0" err="1" smtClean="0"/>
              <a:t>comparando</a:t>
            </a:r>
            <a:r>
              <a:rPr lang="en-GB" dirty="0" smtClean="0"/>
              <a:t> las m</a:t>
            </a:r>
            <a:r>
              <a:rPr lang="es-ES" dirty="0" err="1" smtClean="0"/>
              <a:t>étricas</a:t>
            </a:r>
            <a:r>
              <a:rPr lang="es-ES" dirty="0" smtClean="0"/>
              <a:t> obtenidas que miden las prestaciones de cada una de ellas.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b="1" dirty="0" err="1" smtClean="0"/>
              <a:t>Introducci</a:t>
            </a:r>
            <a:r>
              <a:rPr lang="es-ES" b="1" dirty="0" err="1" smtClean="0"/>
              <a:t>ón</a:t>
            </a:r>
            <a:r>
              <a:rPr lang="es-ES" b="1" dirty="0" smtClean="0"/>
              <a:t> y objetivos</a:t>
            </a:r>
          </a:p>
          <a:p>
            <a:pPr marL="749808" lvl="1" indent="-457200">
              <a:buFont typeface="+mj-lt"/>
              <a:buAutoNum type="arabicPeriod"/>
            </a:pP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smtClean="0"/>
              <a:t>Infraestructura</a:t>
            </a:r>
          </a:p>
          <a:p>
            <a:pPr marL="749808" lvl="1" indent="-457200">
              <a:buFont typeface="+mj-lt"/>
              <a:buAutoNum type="arabicPeriod"/>
            </a:pP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smtClean="0"/>
              <a:t>Metodología</a:t>
            </a:r>
          </a:p>
          <a:p>
            <a:pPr marL="749808" lvl="1" indent="-457200">
              <a:buFont typeface="+mj-lt"/>
              <a:buAutoNum type="arabicPeriod"/>
            </a:pP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smtClean="0"/>
              <a:t>Experimentos y resultados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Introducci</a:t>
            </a:r>
            <a:r>
              <a:rPr lang="es-ES" dirty="0" err="1" smtClean="0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Este </a:t>
            </a:r>
            <a:r>
              <a:rPr lang="en-US" dirty="0" err="1"/>
              <a:t>Trabajo</a:t>
            </a:r>
            <a:r>
              <a:rPr lang="en-US" dirty="0"/>
              <a:t> Fin de </a:t>
            </a:r>
            <a:r>
              <a:rPr lang="en-US" dirty="0" err="1"/>
              <a:t>Grado</a:t>
            </a:r>
            <a:r>
              <a:rPr lang="en-US" dirty="0"/>
              <a:t> (TFG) se </a:t>
            </a:r>
            <a:r>
              <a:rPr lang="en-US" dirty="0" err="1"/>
              <a:t>contextualiza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s-ES" dirty="0" smtClean="0"/>
              <a:t>á</a:t>
            </a:r>
            <a:r>
              <a:rPr lang="en-US" dirty="0" err="1" smtClean="0"/>
              <a:t>mbito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n-US" dirty="0" err="1"/>
              <a:t>Inteligencia</a:t>
            </a:r>
            <a:r>
              <a:rPr lang="en-US" dirty="0"/>
              <a:t> Artificial, y </a:t>
            </a:r>
            <a:r>
              <a:rPr lang="en-US" dirty="0" smtClean="0"/>
              <a:t>m</a:t>
            </a:r>
            <a:r>
              <a:rPr lang="es-ES" dirty="0" smtClean="0"/>
              <a:t>á</a:t>
            </a:r>
            <a:r>
              <a:rPr lang="en-US" dirty="0" smtClean="0"/>
              <a:t>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esquemas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 smtClean="0"/>
              <a:t>autom</a:t>
            </a:r>
            <a:r>
              <a:rPr lang="es-ES" dirty="0" smtClean="0"/>
              <a:t>á</a:t>
            </a:r>
            <a:r>
              <a:rPr lang="en-US" dirty="0" err="1" smtClean="0"/>
              <a:t>tico</a:t>
            </a:r>
            <a:r>
              <a:rPr lang="en-US" dirty="0" smtClean="0"/>
              <a:t> </a:t>
            </a:r>
            <a:r>
              <a:rPr lang="en-US" dirty="0" err="1"/>
              <a:t>denominados</a:t>
            </a:r>
            <a:r>
              <a:rPr lang="en-US" dirty="0"/>
              <a:t>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Profundo</a:t>
            </a:r>
            <a:r>
              <a:rPr lang="en-US" dirty="0"/>
              <a:t> o Deep Learning, </a:t>
            </a:r>
            <a:r>
              <a:rPr lang="en-US" dirty="0" err="1"/>
              <a:t>esquemas</a:t>
            </a:r>
            <a:r>
              <a:rPr lang="en-US" dirty="0"/>
              <a:t> 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o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basados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artificiales</a:t>
            </a:r>
            <a:r>
              <a:rPr lang="en-US" dirty="0"/>
              <a:t> para </a:t>
            </a:r>
            <a:r>
              <a:rPr lang="en-US" dirty="0" err="1"/>
              <a:t>simular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cierta</a:t>
            </a:r>
            <a:r>
              <a:rPr lang="en-US" dirty="0"/>
              <a:t> </a:t>
            </a:r>
            <a:r>
              <a:rPr lang="en-US" dirty="0" err="1"/>
              <a:t>medida</a:t>
            </a:r>
            <a:r>
              <a:rPr lang="en-US" dirty="0"/>
              <a:t>, el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 smtClean="0"/>
              <a:t>humano</a:t>
            </a:r>
            <a:r>
              <a:rPr lang="en-US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Este </a:t>
            </a:r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s-ES" dirty="0" smtClean="0"/>
              <a:t>á enfocado en las</a:t>
            </a:r>
            <a:r>
              <a:rPr lang="en-US" dirty="0" smtClean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 smtClean="0"/>
              <a:t>artificiales</a:t>
            </a:r>
            <a:r>
              <a:rPr lang="en-US" dirty="0" smtClean="0"/>
              <a:t> y </a:t>
            </a:r>
            <a:r>
              <a:rPr lang="en-US" dirty="0"/>
              <a:t>el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Profundo</a:t>
            </a:r>
            <a:r>
              <a:rPr lang="en-US" dirty="0"/>
              <a:t> o Deep Learning </a:t>
            </a:r>
            <a:r>
              <a:rPr lang="en-US" dirty="0" smtClean="0"/>
              <a:t>y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aplicaci</a:t>
            </a:r>
            <a:r>
              <a:rPr lang="es-ES" dirty="0" err="1" smtClean="0"/>
              <a:t>ón</a:t>
            </a:r>
            <a:r>
              <a:rPr lang="es-ES" dirty="0" smtClean="0"/>
              <a:t> en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 smtClean="0"/>
              <a:t>detecci</a:t>
            </a:r>
            <a:r>
              <a:rPr lang="es-ES" dirty="0" err="1" smtClean="0"/>
              <a:t>ó</a:t>
            </a:r>
            <a:r>
              <a:rPr lang="en-US" dirty="0" smtClean="0"/>
              <a:t>n </a:t>
            </a:r>
            <a:r>
              <a:rPr lang="en-US" dirty="0"/>
              <a:t>visual de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s-ES" dirty="0" err="1" smtClean="0"/>
              <a:t>ágenes</a:t>
            </a:r>
            <a:r>
              <a:rPr lang="es-E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el </a:t>
            </a:r>
            <a:r>
              <a:rPr lang="en-US" dirty="0" err="1" smtClean="0"/>
              <a:t>entorno</a:t>
            </a:r>
            <a:r>
              <a:rPr lang="en-US" dirty="0" smtClean="0"/>
              <a:t>  </a:t>
            </a:r>
            <a:r>
              <a:rPr lang="en-US" dirty="0" err="1" smtClean="0"/>
              <a:t>Caffe</a:t>
            </a:r>
            <a:r>
              <a:rPr lang="en-US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b="1" dirty="0" smtClean="0"/>
          </a:p>
          <a:p>
            <a:pPr lvl="1">
              <a:buFont typeface="Courier New" charset="0"/>
              <a:buChar char="o"/>
            </a:pPr>
            <a:r>
              <a:rPr lang="es-ES" b="1" dirty="0" smtClean="0"/>
              <a:t>Diseño </a:t>
            </a:r>
            <a:r>
              <a:rPr lang="es-ES" b="1" dirty="0"/>
              <a:t>y desarrollo de una aplicación que detecte objetos en imágenes en tiempo real sobre flujos de video:</a:t>
            </a:r>
            <a:r>
              <a:rPr lang="es-ES" dirty="0"/>
              <a:t> Estará integrada con el entorno </a:t>
            </a:r>
            <a:r>
              <a:rPr lang="es-ES" dirty="0" err="1"/>
              <a:t>Caffe</a:t>
            </a:r>
            <a:r>
              <a:rPr lang="es-ES" dirty="0"/>
              <a:t> y a partir de los pesos y la estructura de redes neuronales entrenadas o </a:t>
            </a:r>
            <a:r>
              <a:rPr lang="es-ES" dirty="0" err="1"/>
              <a:t>preentrenadas</a:t>
            </a:r>
            <a:r>
              <a:rPr lang="es-ES" dirty="0"/>
              <a:t> procesará las imágenes de entrada captadas por una cámara de vídeo y realizará la detección de objetos sobre ellas.</a:t>
            </a:r>
            <a:endParaRPr lang="en-GB" dirty="0"/>
          </a:p>
          <a:p>
            <a:r>
              <a:rPr lang="es-ES" dirty="0"/>
              <a:t> </a:t>
            </a:r>
            <a:endParaRPr lang="en-GB" dirty="0"/>
          </a:p>
          <a:p>
            <a:pPr lvl="1">
              <a:buFont typeface="Courier New" charset="0"/>
              <a:buChar char="o"/>
            </a:pPr>
            <a:r>
              <a:rPr lang="es-ES" b="1" dirty="0"/>
              <a:t>Entrenamiento de una red neuronal propia para la detección de objetos:</a:t>
            </a:r>
            <a:r>
              <a:rPr lang="es-ES" dirty="0"/>
              <a:t> Utilizando </a:t>
            </a:r>
            <a:r>
              <a:rPr lang="es-ES" dirty="0" err="1"/>
              <a:t>Caffe</a:t>
            </a:r>
            <a:r>
              <a:rPr lang="es-ES" dirty="0"/>
              <a:t>, se definirán todos los componente que provee este entorno para entrenar una red </a:t>
            </a:r>
            <a:r>
              <a:rPr lang="es-ES" dirty="0" smtClean="0"/>
              <a:t>neuronal con modelo SSD (Single </a:t>
            </a:r>
            <a:r>
              <a:rPr lang="es-ES" dirty="0" err="1" smtClean="0"/>
              <a:t>Shot</a:t>
            </a:r>
            <a:r>
              <a:rPr lang="es-ES" dirty="0" smtClean="0"/>
              <a:t> </a:t>
            </a:r>
            <a:r>
              <a:rPr lang="es-ES" dirty="0" err="1" smtClean="0"/>
              <a:t>MultiBox</a:t>
            </a:r>
            <a:r>
              <a:rPr lang="es-ES" dirty="0" smtClean="0"/>
              <a:t> </a:t>
            </a:r>
            <a:r>
              <a:rPr lang="es-ES" dirty="0" err="1" smtClean="0"/>
              <a:t>Detection</a:t>
            </a:r>
            <a:r>
              <a:rPr lang="es-ES" dirty="0" smtClean="0"/>
              <a:t>). </a:t>
            </a:r>
            <a:r>
              <a:rPr lang="es-ES" dirty="0"/>
              <a:t>Además, se creará una base de datos personalizada para utilizarla como conjunto de datos para el entrenamiento del modelo y para su evaluación (test).</a:t>
            </a:r>
            <a:endParaRPr lang="en-GB" dirty="0"/>
          </a:p>
          <a:p>
            <a:r>
              <a:rPr lang="es-ES" dirty="0"/>
              <a:t> </a:t>
            </a:r>
            <a:endParaRPr lang="en-GB" dirty="0"/>
          </a:p>
          <a:p>
            <a:pPr lvl="1">
              <a:buFont typeface="Courier New" charset="0"/>
              <a:buChar char="o"/>
            </a:pPr>
            <a:r>
              <a:rPr lang="es-ES" b="1" dirty="0" smtClean="0"/>
              <a:t>Evaluación </a:t>
            </a:r>
            <a:r>
              <a:rPr lang="es-ES" b="1" dirty="0"/>
              <a:t>y comparación cuantitativa de la red propia con otras </a:t>
            </a:r>
            <a:r>
              <a:rPr lang="es-ES" b="1" dirty="0" err="1"/>
              <a:t>preentrenadas</a:t>
            </a:r>
            <a:r>
              <a:rPr lang="es-ES" b="1" dirty="0"/>
              <a:t>:</a:t>
            </a:r>
            <a:r>
              <a:rPr lang="es-ES" dirty="0"/>
              <a:t> Se realizarán diferentes experimentos para evaluar y comparar las prestaciones de la red entrenada y las </a:t>
            </a:r>
            <a:r>
              <a:rPr lang="es-ES" dirty="0" err="1"/>
              <a:t>preentrenadas</a:t>
            </a:r>
            <a:r>
              <a:rPr lang="es-ES" dirty="0"/>
              <a:t> a partir de diferentes </a:t>
            </a:r>
            <a:r>
              <a:rPr lang="es-ES" dirty="0" smtClean="0"/>
              <a:t>métricas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dirty="0" err="1" smtClean="0"/>
              <a:t>Introducci</a:t>
            </a:r>
            <a:r>
              <a:rPr lang="es-ES" dirty="0" err="1" smtClean="0"/>
              <a:t>ón</a:t>
            </a:r>
            <a:r>
              <a:rPr lang="es-ES" dirty="0" smtClean="0"/>
              <a:t> y objetivos</a:t>
            </a:r>
          </a:p>
          <a:p>
            <a:pPr marL="749808" lvl="1" indent="-457200">
              <a:buFont typeface="+mj-lt"/>
              <a:buAutoNum type="arabicPeriod"/>
            </a:pP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b="1" dirty="0" smtClean="0"/>
              <a:t>Infraestructura</a:t>
            </a:r>
          </a:p>
          <a:p>
            <a:pPr marL="749808" lvl="1" indent="-457200">
              <a:buFont typeface="+mj-lt"/>
              <a:buAutoNum type="arabicPeriod"/>
            </a:pP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smtClean="0"/>
              <a:t>Metodología</a:t>
            </a:r>
          </a:p>
          <a:p>
            <a:pPr marL="749808" lvl="1" indent="-457200">
              <a:buFont typeface="+mj-lt"/>
              <a:buAutoNum type="arabicPeriod"/>
            </a:pP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smtClean="0"/>
              <a:t>Experimentos y resultados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Infraestructura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ES" dirty="0" smtClean="0"/>
          </a:p>
          <a:p>
            <a:pPr lvl="1">
              <a:buFont typeface="Courier New" charset="0"/>
              <a:buChar char="o"/>
            </a:pPr>
            <a:r>
              <a:rPr lang="es-ES" dirty="0" err="1" smtClean="0"/>
              <a:t>Caffe</a:t>
            </a:r>
            <a:r>
              <a:rPr lang="es-ES" dirty="0"/>
              <a:t>, entorno para Aprendizaje Automático en redes neuronales</a:t>
            </a:r>
            <a:r>
              <a:rPr lang="es-ES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n-GB" dirty="0"/>
          </a:p>
          <a:p>
            <a:pPr lvl="1">
              <a:buFont typeface="Courier New" charset="0"/>
              <a:buChar char="o"/>
            </a:pPr>
            <a:r>
              <a:rPr lang="es-ES" dirty="0" err="1"/>
              <a:t>JdeRobot</a:t>
            </a:r>
            <a:r>
              <a:rPr lang="es-ES" dirty="0"/>
              <a:t>, organización creada para desarrollar aplicaciones en robótica y visión </a:t>
            </a:r>
            <a:r>
              <a:rPr lang="es-ES" dirty="0" smtClean="0"/>
              <a:t>artificial.</a:t>
            </a:r>
          </a:p>
          <a:p>
            <a:pPr lvl="1">
              <a:buFont typeface="Courier New" charset="0"/>
              <a:buChar char="o"/>
            </a:pPr>
            <a:endParaRPr lang="en-GB" dirty="0" smtClean="0"/>
          </a:p>
          <a:p>
            <a:pPr lvl="2">
              <a:buFont typeface="Courier New" charset="0"/>
              <a:buChar char="o"/>
            </a:pPr>
            <a:r>
              <a:rPr lang="es-ES" sz="1600" dirty="0" err="1" smtClean="0"/>
              <a:t>CameraServer</a:t>
            </a:r>
            <a:endParaRPr lang="es-ES" sz="1600" dirty="0"/>
          </a:p>
          <a:p>
            <a:pPr lvl="2">
              <a:buFont typeface="Courier New" charset="0"/>
              <a:buChar char="o"/>
            </a:pPr>
            <a:endParaRPr lang="es-ES" dirty="0"/>
          </a:p>
          <a:p>
            <a:pPr lvl="2">
              <a:buFont typeface="Courier New" charset="0"/>
              <a:buChar char="o"/>
            </a:pPr>
            <a:r>
              <a:rPr lang="es-ES" sz="1600" dirty="0" err="1"/>
              <a:t>DetectionSuite</a:t>
            </a:r>
            <a:endParaRPr lang="es-ES" sz="1600" dirty="0" smtClean="0"/>
          </a:p>
          <a:p>
            <a:pPr lvl="2">
              <a:buFont typeface="Courier New" charset="0"/>
              <a:buChar char="o"/>
            </a:pPr>
            <a:endParaRPr lang="es-ES" dirty="0" smtClean="0"/>
          </a:p>
          <a:p>
            <a:pPr lvl="2">
              <a:buFont typeface="Courier New" charset="0"/>
              <a:buChar char="o"/>
            </a:pPr>
            <a:endParaRPr lang="es-ES" dirty="0" smtClean="0"/>
          </a:p>
          <a:p>
            <a:pPr lvl="1">
              <a:buFont typeface="Courier New" charset="0"/>
              <a:buChar char="o"/>
            </a:pPr>
            <a:r>
              <a:rPr lang="es-ES" dirty="0" smtClean="0"/>
              <a:t>Bases </a:t>
            </a:r>
            <a:r>
              <a:rPr lang="es-ES" dirty="0"/>
              <a:t>de Datos: </a:t>
            </a:r>
            <a:r>
              <a:rPr lang="es-ES" dirty="0" smtClean="0"/>
              <a:t>PASCAL </a:t>
            </a:r>
            <a:r>
              <a:rPr lang="es-ES" dirty="0"/>
              <a:t>Visual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y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in </a:t>
            </a:r>
            <a:r>
              <a:rPr lang="es-ES" dirty="0" err="1"/>
              <a:t>Context</a:t>
            </a:r>
            <a:r>
              <a:rPr lang="es-ES" dirty="0"/>
              <a:t>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dirty="0" err="1" smtClean="0"/>
              <a:t>Introducci</a:t>
            </a:r>
            <a:r>
              <a:rPr lang="es-ES" dirty="0" err="1" smtClean="0"/>
              <a:t>ón</a:t>
            </a:r>
            <a:r>
              <a:rPr lang="es-ES" dirty="0" smtClean="0"/>
              <a:t> y objetivos</a:t>
            </a:r>
          </a:p>
          <a:p>
            <a:pPr marL="749808" lvl="1" indent="-457200">
              <a:buFont typeface="+mj-lt"/>
              <a:buAutoNum type="arabicPeriod"/>
            </a:pP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smtClean="0"/>
              <a:t>Infraestructura</a:t>
            </a:r>
          </a:p>
          <a:p>
            <a:pPr marL="749808" lvl="1" indent="-457200">
              <a:buFont typeface="+mj-lt"/>
              <a:buAutoNum type="arabicPeriod"/>
            </a:pP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b="1" dirty="0" smtClean="0"/>
              <a:t>Metodología</a:t>
            </a:r>
          </a:p>
          <a:p>
            <a:pPr marL="749808" lvl="1" indent="-457200">
              <a:buFont typeface="+mj-lt"/>
              <a:buAutoNum type="arabicPeriod"/>
            </a:pP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smtClean="0"/>
              <a:t>Experimentos y resultados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 </a:t>
            </a:r>
            <a:r>
              <a:rPr lang="en-US" dirty="0" err="1" smtClean="0"/>
              <a:t>Artificiales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endParaRPr lang="en-US" dirty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Se </a:t>
            </a:r>
            <a:r>
              <a:rPr lang="en-US" dirty="0" err="1" smtClean="0"/>
              <a:t>tratan</a:t>
            </a:r>
            <a:r>
              <a:rPr lang="en-US" dirty="0" smtClean="0"/>
              <a:t> de </a:t>
            </a:r>
            <a:r>
              <a:rPr lang="es-ES" dirty="0"/>
              <a:t>modelos simplificados de las redes neuronales </a:t>
            </a:r>
            <a:r>
              <a:rPr lang="es-ES" dirty="0" smtClean="0"/>
              <a:t>biológicas</a:t>
            </a:r>
            <a:r>
              <a:rPr lang="en-GB" dirty="0" smtClean="0"/>
              <a:t>.</a:t>
            </a:r>
          </a:p>
          <a:p>
            <a:pPr lvl="1">
              <a:buFont typeface="Courier New" charset="0"/>
              <a:buChar char="o"/>
            </a:pPr>
            <a:endParaRPr lang="en-GB" dirty="0"/>
          </a:p>
          <a:p>
            <a:pPr lvl="1">
              <a:buFont typeface="Courier New" charset="0"/>
              <a:buChar char="o"/>
            </a:pPr>
            <a:r>
              <a:rPr lang="es-ES" dirty="0"/>
              <a:t>Tratan de imitar las capacidades del cerebro para resolver ciertos problemas </a:t>
            </a:r>
            <a:r>
              <a:rPr lang="es-ES" dirty="0" smtClean="0"/>
              <a:t>complejo.</a:t>
            </a:r>
          </a:p>
          <a:p>
            <a:pPr lvl="1">
              <a:buFont typeface="Courier New" charset="0"/>
              <a:buChar char="o"/>
            </a:pPr>
            <a:endParaRPr lang="es-ES" dirty="0"/>
          </a:p>
          <a:p>
            <a:pPr lvl="1">
              <a:buFont typeface="Courier New" charset="0"/>
              <a:buChar char="o"/>
            </a:pPr>
            <a:r>
              <a:rPr lang="es-ES" dirty="0"/>
              <a:t>Consisten en un gran número de elementos simples de procesamiento llamados nodos o neuronas que </a:t>
            </a:r>
            <a:r>
              <a:rPr lang="es-ES" dirty="0" smtClean="0"/>
              <a:t>están </a:t>
            </a:r>
            <a:r>
              <a:rPr lang="es-ES" dirty="0"/>
              <a:t>organizados en </a:t>
            </a:r>
            <a:r>
              <a:rPr lang="es-ES" dirty="0" smtClean="0"/>
              <a:t>capas.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42793"/>
            <a:ext cx="4937125" cy="3229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Detección de objetos en imágenes con 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887</TotalTime>
  <Words>1483</Words>
  <Application>Microsoft Macintosh PowerPoint</Application>
  <PresentationFormat>Widescreen</PresentationFormat>
  <Paragraphs>279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Courier New</vt:lpstr>
      <vt:lpstr>Retrospect</vt:lpstr>
      <vt:lpstr>ESCUELA TÉCNICA SUPERIOR DE INGENIERÍA DE TELECOMUNICACIÓN  GRADO EN INGENIERÍA EN SISTEMAS AUDIOVISUALES Y MULTIMEDIA   Detección de objetos en imágenes con Caffe  Autor: David Butragueño Palomar Tutor: José María Cañas Plaza Cotutor: Inmaculada Mora Jiménez  </vt:lpstr>
      <vt:lpstr>Índice</vt:lpstr>
      <vt:lpstr>Índice</vt:lpstr>
      <vt:lpstr>Introducción</vt:lpstr>
      <vt:lpstr>Objetivos</vt:lpstr>
      <vt:lpstr>Índice</vt:lpstr>
      <vt:lpstr>Infraestructura utilizada</vt:lpstr>
      <vt:lpstr>Índice</vt:lpstr>
      <vt:lpstr>Redes Neuronales Artificiales</vt:lpstr>
      <vt:lpstr>Redes Neuronales Artificiales</vt:lpstr>
      <vt:lpstr>Redes Neuronales Artificiales</vt:lpstr>
      <vt:lpstr>Deep Learning</vt:lpstr>
      <vt:lpstr>Single Shot MultiBox Detection</vt:lpstr>
      <vt:lpstr>Índice</vt:lpstr>
      <vt:lpstr>Aplicación para detección de objetos en flujos de vídeos</vt:lpstr>
      <vt:lpstr>Creación de modelo de red propio SSD</vt:lpstr>
      <vt:lpstr>Creación de modelo de red propio SSD</vt:lpstr>
      <vt:lpstr>Creación de modelo de red propio SSD</vt:lpstr>
      <vt:lpstr>    Comparación experimental de redes de detección</vt:lpstr>
      <vt:lpstr>Comparación experimental de redes de detección</vt:lpstr>
      <vt:lpstr>Comparación experimental de redes de detección</vt:lpstr>
      <vt:lpstr>Comparación experimental de redes de detección</vt:lpstr>
      <vt:lpstr>Comparación experimental de redes de detección</vt:lpstr>
      <vt:lpstr>Comparación experimental de redes de detección</vt:lpstr>
      <vt:lpstr>Conclusiones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ESCUELA TÉCNICA SUPERIOR DE INGENIERÍA DE TELECOMUNICACIÓN  GRADOS EN INGENIERÍA EN SISTEMAS AUDIOVISUALES Y MULTIMEDIA   Detección de objetos en imágenes con Caffe</dc:title>
  <dc:creator>Microsoft Office User</dc:creator>
  <cp:lastModifiedBy>Microsoft Office User</cp:lastModifiedBy>
  <cp:revision>39</cp:revision>
  <dcterms:created xsi:type="dcterms:W3CDTF">2019-07-13T15:17:15Z</dcterms:created>
  <dcterms:modified xsi:type="dcterms:W3CDTF">2019-07-14T22:17:29Z</dcterms:modified>
</cp:coreProperties>
</file>