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E2EE7CE-3936-9D41-9115-B16BEACF1C5C}">
          <p14:sldIdLst>
            <p14:sldId id="256"/>
            <p14:sldId id="257"/>
            <p14:sldId id="258"/>
            <p14:sldId id="259"/>
            <p14:sldId id="260"/>
            <p14:sldId id="261"/>
            <p14:sldId id="262"/>
            <p14:sldId id="263"/>
            <p14:sldId id="264"/>
            <p14:sldId id="265"/>
            <p14:sldId id="266"/>
            <p14:sldId id="267"/>
            <p14:sldId id="268"/>
            <p14:sldId id="269"/>
            <p14:sldId id="270"/>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varScale="1">
        <p:scale>
          <a:sx n="104" d="100"/>
          <a:sy n="104" d="100"/>
        </p:scale>
        <p:origin x="3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4BF1C-C94C-CA45-93E9-C8B5236D232E}" type="datetimeFigureOut">
              <a:rPr lang="en-US" smtClean="0"/>
              <a:t>7/13/19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9DC5DB-D719-DE4F-BA5B-164DCE86109A}" type="slidenum">
              <a:rPr lang="en-US" smtClean="0"/>
              <a:t>‹#›</a:t>
            </a:fld>
            <a:endParaRPr lang="en-US"/>
          </a:p>
        </p:txBody>
      </p:sp>
    </p:spTree>
    <p:extLst>
      <p:ext uri="{BB962C8B-B14F-4D97-AF65-F5344CB8AC3E}">
        <p14:creationId xmlns:p14="http://schemas.microsoft.com/office/powerpoint/2010/main" val="1593272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9DC5DB-D719-DE4F-BA5B-164DCE86109A}" type="slidenum">
              <a:rPr lang="en-US" smtClean="0"/>
              <a:t>2</a:t>
            </a:fld>
            <a:endParaRPr lang="en-US"/>
          </a:p>
        </p:txBody>
      </p:sp>
    </p:spTree>
    <p:extLst>
      <p:ext uri="{BB962C8B-B14F-4D97-AF65-F5344CB8AC3E}">
        <p14:creationId xmlns:p14="http://schemas.microsoft.com/office/powerpoint/2010/main" val="1150573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3CBE45-6351-6543-927C-EDE0DF40D626}" type="datetime1">
              <a:rPr lang="es-ES_tradnl" smtClean="0"/>
              <a:t>13/7/19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33491A-9558-1544-B485-6F3B2EDAF13A}" type="datetime1">
              <a:rPr lang="es-ES_tradnl" smtClean="0"/>
              <a:t>13/7/19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31E44B-016D-F940-ABD9-8FEBD4F4828B}" type="datetime1">
              <a:rPr lang="es-ES_tradnl" smtClean="0"/>
              <a:t>13/7/19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0E0DD5-A288-934F-9BE0-D956107C2D8E}" type="datetime1">
              <a:rPr lang="es-ES_tradnl" smtClean="0"/>
              <a:t>13/7/19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FD6D09-DCE3-2145-B493-973E3878F8A8}" type="datetime1">
              <a:rPr lang="es-ES_tradnl" smtClean="0"/>
              <a:t>13/7/19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FC34BA-F619-3D4D-866C-C9EE45E3515D}" type="datetime1">
              <a:rPr lang="es-ES_tradnl" smtClean="0"/>
              <a:t>13/7/19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1F97FC-CD5E-6348-97AA-77F6EB3CF4F6}" type="datetime1">
              <a:rPr lang="es-ES_tradnl" smtClean="0"/>
              <a:t>13/7/19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57F619-4FFD-0942-9989-8D6B9C950CB3}" type="datetime1">
              <a:rPr lang="es-ES_tradnl" smtClean="0"/>
              <a:t>13/7/19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285B29-84E7-7B43-99BF-A8ECFFB5AA3A}" type="datetime1">
              <a:rPr lang="es-ES_tradnl" smtClean="0"/>
              <a:t>13/7/19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57367E7-4AAC-3548-8E38-0462CEAAC8DD}" type="datetime1">
              <a:rPr lang="es-ES_tradnl" smtClean="0"/>
              <a:t>13/7/19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3"/>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EE1E33-B8DA-9B42-8745-6EE01049F2C2}" type="datetime1">
              <a:rPr lang="es-ES_tradnl" smtClean="0"/>
              <a:t>13/7/19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5C98CB5-43A2-634A-B4FA-4725BF5332A0}" type="datetime1">
              <a:rPr lang="es-ES_tradnl" smtClean="0"/>
              <a:t>13/7/19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093110" y="2088291"/>
            <a:ext cx="10058400" cy="3299254"/>
          </a:xfrm>
        </p:spPr>
        <p:txBody>
          <a:bodyPr>
            <a:normAutofit/>
          </a:bodyPr>
          <a:lstStyle/>
          <a:p>
            <a:pPr algn="ctr"/>
            <a:r>
              <a:rPr lang="en-US" sz="3100" dirty="0" smtClean="0"/>
              <a:t>ESCUELA T</a:t>
            </a:r>
            <a:r>
              <a:rPr lang="es-ES" sz="3100" dirty="0" smtClean="0"/>
              <a:t>É</a:t>
            </a:r>
            <a:r>
              <a:rPr lang="en-US" sz="3100" dirty="0" smtClean="0"/>
              <a:t>CNICA </a:t>
            </a:r>
            <a:r>
              <a:rPr lang="en-US" sz="3100" dirty="0"/>
              <a:t>SUPERIOR DE </a:t>
            </a:r>
            <a:r>
              <a:rPr lang="en-US" sz="3100" dirty="0" smtClean="0"/>
              <a:t>INGENIER</a:t>
            </a:r>
            <a:r>
              <a:rPr lang="es-ES" sz="3100" dirty="0" smtClean="0"/>
              <a:t>Í</a:t>
            </a:r>
            <a:r>
              <a:rPr lang="en-US" sz="3100" dirty="0" smtClean="0"/>
              <a:t>A </a:t>
            </a:r>
            <a:r>
              <a:rPr lang="en-US" sz="3100" dirty="0"/>
              <a:t>DE </a:t>
            </a:r>
            <a:r>
              <a:rPr lang="en-US" sz="3100" dirty="0" smtClean="0"/>
              <a:t>TELECOMUNICACI</a:t>
            </a:r>
            <a:r>
              <a:rPr lang="es-ES" sz="3100" dirty="0" err="1" smtClean="0"/>
              <a:t>Ó</a:t>
            </a:r>
            <a:r>
              <a:rPr lang="en-US" sz="3100" dirty="0" smtClean="0"/>
              <a:t>N</a:t>
            </a:r>
            <a:br>
              <a:rPr lang="en-US" sz="3100" dirty="0" smtClean="0"/>
            </a:br>
            <a:r>
              <a:rPr lang="en-US" sz="3100" dirty="0"/>
              <a:t/>
            </a:r>
            <a:br>
              <a:rPr lang="en-US" sz="3100" dirty="0"/>
            </a:br>
            <a:r>
              <a:rPr lang="en-US" sz="3100" dirty="0" smtClean="0"/>
              <a:t>GRADO EN INGENIER</a:t>
            </a:r>
            <a:r>
              <a:rPr lang="es-ES" sz="3100" dirty="0" smtClean="0"/>
              <a:t>ÍA EN SISTEMAS AUDIOVISUALES Y MULTIMEDIA</a:t>
            </a:r>
            <a:r>
              <a:rPr lang="es-ES" sz="4000" dirty="0" smtClean="0"/>
              <a:t/>
            </a:r>
            <a:br>
              <a:rPr lang="es-ES" sz="4000" dirty="0" smtClean="0"/>
            </a:br>
            <a:r>
              <a:rPr lang="es-ES" sz="4000" dirty="0"/>
              <a:t/>
            </a:r>
            <a:br>
              <a:rPr lang="es-ES" sz="4000" dirty="0"/>
            </a:br>
            <a:r>
              <a:rPr lang="es-ES" sz="4000" dirty="0"/>
              <a:t> </a:t>
            </a:r>
            <a:r>
              <a:rPr lang="es-ES" sz="4000" b="1" dirty="0"/>
              <a:t>Detección de objetos en imágenes con </a:t>
            </a:r>
            <a:r>
              <a:rPr lang="es-ES" sz="4000" b="1" dirty="0" err="1"/>
              <a:t>Caffe</a:t>
            </a:r>
            <a:endParaRPr lang="en-US" sz="4000" b="1"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4068" y="250911"/>
            <a:ext cx="2756484" cy="1382617"/>
          </a:xfrm>
          <a:prstGeom prst="rect">
            <a:avLst/>
          </a:prstGeom>
        </p:spPr>
      </p:pic>
      <p:sp>
        <p:nvSpPr>
          <p:cNvPr id="15" name="Slide Number Placeholder 14"/>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1196777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Objetivos</a:t>
            </a:r>
            <a:endParaRPr lang="en-US" dirty="0"/>
          </a:p>
        </p:txBody>
      </p:sp>
      <p:sp>
        <p:nvSpPr>
          <p:cNvPr id="3" name="Content Placeholder 2"/>
          <p:cNvSpPr>
            <a:spLocks noGrp="1"/>
          </p:cNvSpPr>
          <p:nvPr>
            <p:ph idx="1"/>
          </p:nvPr>
        </p:nvSpPr>
        <p:spPr/>
        <p:txBody>
          <a:bodyPr>
            <a:normAutofit lnSpcReduction="10000"/>
          </a:bodyPr>
          <a:lstStyle/>
          <a:p>
            <a:endParaRPr lang="es-ES" b="1" dirty="0" smtClean="0"/>
          </a:p>
          <a:p>
            <a:pPr lvl="1">
              <a:buFont typeface="Courier New" charset="0"/>
              <a:buChar char="o"/>
            </a:pPr>
            <a:r>
              <a:rPr lang="es-ES" b="1" dirty="0" smtClean="0"/>
              <a:t>Diseño </a:t>
            </a:r>
            <a:r>
              <a:rPr lang="es-ES" b="1" dirty="0"/>
              <a:t>y desarrollo de una aplicación que detecte objetos en imágenes en tiempo real sobre flujos de video:</a:t>
            </a:r>
            <a:r>
              <a:rPr lang="es-ES" dirty="0"/>
              <a:t> Estará integrada con el entorno </a:t>
            </a:r>
            <a:r>
              <a:rPr lang="es-ES" dirty="0" err="1"/>
              <a:t>Caffe</a:t>
            </a:r>
            <a:r>
              <a:rPr lang="es-ES" dirty="0"/>
              <a:t> y a partir de los pesos y la estructura de redes neuronales entrenadas o </a:t>
            </a:r>
            <a:r>
              <a:rPr lang="es-ES" dirty="0" err="1"/>
              <a:t>preentrenadas</a:t>
            </a:r>
            <a:r>
              <a:rPr lang="es-ES" dirty="0"/>
              <a:t> procesará las imágenes de entrada captadas por una cámara de vídeo y realizará la detección de objetos sobre ellas.</a:t>
            </a:r>
            <a:endParaRPr lang="en-GB" dirty="0"/>
          </a:p>
          <a:p>
            <a:r>
              <a:rPr lang="es-ES" dirty="0"/>
              <a:t> </a:t>
            </a:r>
            <a:endParaRPr lang="en-GB" dirty="0"/>
          </a:p>
          <a:p>
            <a:pPr lvl="1">
              <a:buFont typeface="Courier New" charset="0"/>
              <a:buChar char="o"/>
            </a:pPr>
            <a:r>
              <a:rPr lang="es-ES" b="1" dirty="0"/>
              <a:t>Entrenamiento de una red neuronal propia para la detección de objetos:</a:t>
            </a:r>
            <a:r>
              <a:rPr lang="es-ES" dirty="0"/>
              <a:t> Utilizando </a:t>
            </a:r>
            <a:r>
              <a:rPr lang="es-ES" dirty="0" err="1"/>
              <a:t>Caffe</a:t>
            </a:r>
            <a:r>
              <a:rPr lang="es-ES" dirty="0"/>
              <a:t>, se definirán todos los componente que provee este entorno para entrenar una red neuronal. Además, se creará una base de datos personalizada para utilizarla como conjunto de datos para el entrenamiento del modelo y para su evaluación (test).</a:t>
            </a:r>
            <a:endParaRPr lang="en-GB" dirty="0"/>
          </a:p>
          <a:p>
            <a:r>
              <a:rPr lang="es-ES" dirty="0"/>
              <a:t> </a:t>
            </a:r>
            <a:endParaRPr lang="en-GB" dirty="0"/>
          </a:p>
          <a:p>
            <a:pPr lvl="1">
              <a:buFont typeface="Courier New" charset="0"/>
              <a:buChar char="o"/>
            </a:pPr>
            <a:r>
              <a:rPr lang="es-ES" b="1" dirty="0" smtClean="0"/>
              <a:t>Evaluación </a:t>
            </a:r>
            <a:r>
              <a:rPr lang="es-ES" b="1" dirty="0"/>
              <a:t>y comparación cuantitativa de la red propia con otras </a:t>
            </a:r>
            <a:r>
              <a:rPr lang="es-ES" b="1" dirty="0" err="1"/>
              <a:t>preentrenadas</a:t>
            </a:r>
            <a:r>
              <a:rPr lang="es-ES" b="1" dirty="0"/>
              <a:t>:</a:t>
            </a:r>
            <a:r>
              <a:rPr lang="es-ES" dirty="0"/>
              <a:t> Se realizarán diferentes experimentos para evaluar y comparar las prestaciones de la red entrenada y las </a:t>
            </a:r>
            <a:r>
              <a:rPr lang="es-ES" dirty="0" err="1"/>
              <a:t>preentrenadas</a:t>
            </a:r>
            <a:r>
              <a:rPr lang="es-ES" dirty="0"/>
              <a:t> a partir de diferentes métricas</a:t>
            </a:r>
            <a:r>
              <a:rPr lang="en-GB" dirty="0"/>
              <a:t> </a:t>
            </a:r>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10</a:t>
            </a:fld>
            <a:endParaRPr lang="en-US" dirty="0"/>
          </a:p>
        </p:txBody>
      </p:sp>
    </p:spTree>
    <p:extLst>
      <p:ext uri="{BB962C8B-B14F-4D97-AF65-F5344CB8AC3E}">
        <p14:creationId xmlns:p14="http://schemas.microsoft.com/office/powerpoint/2010/main" val="664891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Infraestructura</a:t>
            </a:r>
            <a:r>
              <a:rPr lang="en-US" dirty="0" smtClean="0"/>
              <a:t> </a:t>
            </a:r>
            <a:r>
              <a:rPr lang="en-US" dirty="0" err="1" smtClean="0"/>
              <a:t>utilizada</a:t>
            </a:r>
            <a:endParaRPr lang="en-US" dirty="0"/>
          </a:p>
        </p:txBody>
      </p:sp>
      <p:sp>
        <p:nvSpPr>
          <p:cNvPr id="3" name="Content Placeholder 2"/>
          <p:cNvSpPr>
            <a:spLocks noGrp="1"/>
          </p:cNvSpPr>
          <p:nvPr>
            <p:ph idx="1"/>
          </p:nvPr>
        </p:nvSpPr>
        <p:spPr/>
        <p:txBody>
          <a:bodyPr/>
          <a:lstStyle/>
          <a:p>
            <a:pPr lvl="0"/>
            <a:endParaRPr lang="es-ES" dirty="0" smtClean="0"/>
          </a:p>
          <a:p>
            <a:pPr lvl="1">
              <a:buFont typeface="Courier New" charset="0"/>
              <a:buChar char="o"/>
            </a:pPr>
            <a:r>
              <a:rPr lang="es-ES" dirty="0" err="1" smtClean="0"/>
              <a:t>Caffe</a:t>
            </a:r>
            <a:r>
              <a:rPr lang="es-ES" dirty="0"/>
              <a:t>, entorno para Aprendizaje Automático en redes neuronales</a:t>
            </a:r>
            <a:r>
              <a:rPr lang="es-ES" dirty="0" smtClean="0"/>
              <a:t>.</a:t>
            </a:r>
          </a:p>
          <a:p>
            <a:pPr lvl="1">
              <a:buFont typeface="Courier New" charset="0"/>
              <a:buChar char="o"/>
            </a:pPr>
            <a:endParaRPr lang="en-GB" dirty="0"/>
          </a:p>
          <a:p>
            <a:pPr lvl="1">
              <a:buFont typeface="Courier New" charset="0"/>
              <a:buChar char="o"/>
            </a:pPr>
            <a:r>
              <a:rPr lang="es-ES" dirty="0" err="1"/>
              <a:t>JdeRobot</a:t>
            </a:r>
            <a:r>
              <a:rPr lang="es-ES" dirty="0"/>
              <a:t>, organización creada para desarrollar aplicaciones en robótica y visión </a:t>
            </a:r>
            <a:r>
              <a:rPr lang="es-ES" dirty="0" smtClean="0"/>
              <a:t>artificial.</a:t>
            </a:r>
          </a:p>
          <a:p>
            <a:pPr lvl="1">
              <a:buFont typeface="Courier New" charset="0"/>
              <a:buChar char="o"/>
            </a:pPr>
            <a:endParaRPr lang="en-GB" dirty="0" smtClean="0"/>
          </a:p>
          <a:p>
            <a:pPr lvl="2">
              <a:buFont typeface="Courier New" charset="0"/>
              <a:buChar char="o"/>
            </a:pPr>
            <a:r>
              <a:rPr lang="es-ES" sz="1600" dirty="0" err="1" smtClean="0"/>
              <a:t>CameraServer</a:t>
            </a:r>
            <a:endParaRPr lang="es-ES" sz="1600" dirty="0"/>
          </a:p>
          <a:p>
            <a:pPr lvl="2">
              <a:buFont typeface="Courier New" charset="0"/>
              <a:buChar char="o"/>
            </a:pPr>
            <a:endParaRPr lang="es-ES" dirty="0"/>
          </a:p>
          <a:p>
            <a:pPr lvl="2">
              <a:buFont typeface="Courier New" charset="0"/>
              <a:buChar char="o"/>
            </a:pPr>
            <a:r>
              <a:rPr lang="es-ES" sz="1600" dirty="0" err="1"/>
              <a:t>DetectionSuite</a:t>
            </a:r>
            <a:endParaRPr lang="es-ES" sz="1600" dirty="0" smtClean="0"/>
          </a:p>
          <a:p>
            <a:pPr lvl="2">
              <a:buFont typeface="Courier New" charset="0"/>
              <a:buChar char="o"/>
            </a:pPr>
            <a:endParaRPr lang="es-ES" dirty="0" smtClean="0"/>
          </a:p>
          <a:p>
            <a:pPr lvl="2">
              <a:buFont typeface="Courier New" charset="0"/>
              <a:buChar char="o"/>
            </a:pPr>
            <a:endParaRPr lang="es-ES" dirty="0" smtClean="0"/>
          </a:p>
          <a:p>
            <a:pPr lvl="1">
              <a:buFont typeface="Courier New" charset="0"/>
              <a:buChar char="o"/>
            </a:pPr>
            <a:r>
              <a:rPr lang="es-ES" dirty="0" smtClean="0"/>
              <a:t>Bases </a:t>
            </a:r>
            <a:r>
              <a:rPr lang="es-ES" dirty="0"/>
              <a:t>de Datos: </a:t>
            </a:r>
            <a:r>
              <a:rPr lang="es-ES" dirty="0" smtClean="0"/>
              <a:t>PASCAL </a:t>
            </a:r>
            <a:r>
              <a:rPr lang="es-ES" dirty="0"/>
              <a:t>Visual </a:t>
            </a:r>
            <a:r>
              <a:rPr lang="es-ES" dirty="0" err="1"/>
              <a:t>Object</a:t>
            </a:r>
            <a:r>
              <a:rPr lang="es-ES" dirty="0"/>
              <a:t> </a:t>
            </a:r>
            <a:r>
              <a:rPr lang="es-ES" dirty="0" err="1"/>
              <a:t>Classes</a:t>
            </a:r>
            <a:r>
              <a:rPr lang="es-ES" dirty="0"/>
              <a:t> y </a:t>
            </a:r>
            <a:r>
              <a:rPr lang="es-ES" dirty="0" err="1"/>
              <a:t>Common</a:t>
            </a:r>
            <a:r>
              <a:rPr lang="es-ES" dirty="0"/>
              <a:t> </a:t>
            </a:r>
            <a:r>
              <a:rPr lang="es-ES" dirty="0" err="1"/>
              <a:t>Objects</a:t>
            </a:r>
            <a:r>
              <a:rPr lang="es-ES" dirty="0"/>
              <a:t> in </a:t>
            </a:r>
            <a:r>
              <a:rPr lang="es-ES" dirty="0" err="1"/>
              <a:t>Context</a:t>
            </a:r>
            <a:r>
              <a:rPr lang="es-ES" dirty="0"/>
              <a:t>.</a:t>
            </a:r>
            <a:endParaRPr lang="en-GB" dirty="0"/>
          </a:p>
          <a:p>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11</a:t>
            </a:fld>
            <a:endParaRPr lang="en-US" dirty="0"/>
          </a:p>
        </p:txBody>
      </p:sp>
    </p:spTree>
    <p:extLst>
      <p:ext uri="{BB962C8B-B14F-4D97-AF65-F5344CB8AC3E}">
        <p14:creationId xmlns:p14="http://schemas.microsoft.com/office/powerpoint/2010/main" val="942939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Single Shot </a:t>
            </a:r>
            <a:r>
              <a:rPr lang="en-US" dirty="0" err="1" smtClean="0"/>
              <a:t>MultiBox</a:t>
            </a:r>
            <a:endParaRPr lang="en-US" dirty="0"/>
          </a:p>
        </p:txBody>
      </p:sp>
      <p:sp>
        <p:nvSpPr>
          <p:cNvPr id="3" name="Content Placeholder 2"/>
          <p:cNvSpPr>
            <a:spLocks noGrp="1"/>
          </p:cNvSpPr>
          <p:nvPr>
            <p:ph sz="half" idx="1"/>
          </p:nvPr>
        </p:nvSpPr>
        <p:spPr/>
        <p:txBody>
          <a:bodyPr>
            <a:normAutofit/>
          </a:bodyPr>
          <a:lstStyle/>
          <a:p>
            <a:pPr lvl="1">
              <a:buFont typeface="Courier New" charset="0"/>
              <a:buChar char="o"/>
            </a:pPr>
            <a:endParaRPr lang="es-ES" dirty="0" smtClean="0"/>
          </a:p>
          <a:p>
            <a:pPr lvl="1">
              <a:buFont typeface="Courier New" charset="0"/>
              <a:buChar char="o"/>
            </a:pPr>
            <a:r>
              <a:rPr lang="es-ES" dirty="0" smtClean="0"/>
              <a:t>Modelo </a:t>
            </a:r>
            <a:r>
              <a:rPr lang="es-ES" dirty="0"/>
              <a:t>diseñado para detectar objetos en imágenes utilizando para ello únicamente una red neuronal </a:t>
            </a:r>
            <a:r>
              <a:rPr lang="es-ES" dirty="0" smtClean="0"/>
              <a:t>profunda.</a:t>
            </a:r>
          </a:p>
          <a:p>
            <a:pPr lvl="1">
              <a:buFont typeface="Courier New" charset="0"/>
              <a:buChar char="o"/>
            </a:pPr>
            <a:endParaRPr lang="es-ES" dirty="0"/>
          </a:p>
          <a:p>
            <a:pPr lvl="1">
              <a:buFont typeface="Courier New" charset="0"/>
              <a:buChar char="o"/>
            </a:pPr>
            <a:r>
              <a:rPr lang="es-ES" dirty="0" smtClean="0"/>
              <a:t>Definición a partir del nombre:</a:t>
            </a:r>
          </a:p>
          <a:p>
            <a:pPr lvl="2">
              <a:buFont typeface="Courier New" charset="0"/>
              <a:buChar char="o"/>
            </a:pPr>
            <a:r>
              <a:rPr lang="es-ES" dirty="0"/>
              <a:t>Single </a:t>
            </a:r>
            <a:r>
              <a:rPr lang="es-ES" dirty="0" err="1"/>
              <a:t>Shot</a:t>
            </a:r>
            <a:r>
              <a:rPr lang="es-ES" dirty="0"/>
              <a:t>: Hace referencia a que las tareas de localización y clasificación de objetos.</a:t>
            </a:r>
            <a:endParaRPr lang="en-GB" dirty="0"/>
          </a:p>
          <a:p>
            <a:pPr lvl="2">
              <a:buFont typeface="Courier New" charset="0"/>
              <a:buChar char="o"/>
            </a:pPr>
            <a:r>
              <a:rPr lang="es-ES" dirty="0" err="1"/>
              <a:t>MultiBox</a:t>
            </a:r>
            <a:r>
              <a:rPr lang="es-ES" dirty="0"/>
              <a:t>: Es el nombre de una técnica para regresión de </a:t>
            </a:r>
            <a:r>
              <a:rPr lang="es-ES" dirty="0" err="1"/>
              <a:t>bounding</a:t>
            </a:r>
            <a:r>
              <a:rPr lang="es-ES" dirty="0"/>
              <a:t> boxes.</a:t>
            </a:r>
            <a:endParaRPr lang="en-GB" dirty="0"/>
          </a:p>
          <a:p>
            <a:pPr lvl="2">
              <a:buFont typeface="Courier New" charset="0"/>
              <a:buChar char="o"/>
            </a:pPr>
            <a:r>
              <a:rPr lang="es-ES" dirty="0"/>
              <a:t>Detector: La red neuronal se trata de un detector de objetos que también se encarga de clasificarlos</a:t>
            </a:r>
            <a:r>
              <a:rPr lang="es-ES" dirty="0" smtClean="0"/>
              <a:t>.</a:t>
            </a:r>
          </a:p>
          <a:p>
            <a:pPr lvl="2">
              <a:buFont typeface="Courier New" charset="0"/>
              <a:buChar char="o"/>
            </a:pPr>
            <a:endParaRPr lang="es-ES" dirty="0"/>
          </a:p>
          <a:p>
            <a:pPr lvl="1">
              <a:buFont typeface="Courier New" charset="0"/>
              <a:buChar char="o"/>
            </a:pPr>
            <a:r>
              <a:rPr lang="es-ES" dirty="0" smtClean="0"/>
              <a:t>Arquitectura basada en redes </a:t>
            </a:r>
            <a:r>
              <a:rPr lang="es-ES" dirty="0" err="1" smtClean="0"/>
              <a:t>convolucionales</a:t>
            </a:r>
            <a:r>
              <a:rPr lang="es-ES" dirty="0" smtClean="0"/>
              <a:t>.</a:t>
            </a:r>
            <a:endParaRPr lang="en-GB" dirty="0"/>
          </a:p>
          <a:p>
            <a:pPr lvl="2">
              <a:buFont typeface="Courier New" charset="0"/>
              <a:buChar char="o"/>
            </a:pPr>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48171" y="3027404"/>
            <a:ext cx="4707192" cy="1745713"/>
          </a:xfrm>
        </p:spPr>
      </p:pic>
      <p:sp>
        <p:nvSpPr>
          <p:cNvPr id="4" name="Slide Number Placeholder 3"/>
          <p:cNvSpPr>
            <a:spLocks noGrp="1"/>
          </p:cNvSpPr>
          <p:nvPr>
            <p:ph type="sldNum" sz="quarter" idx="12"/>
          </p:nvPr>
        </p:nvSpPr>
        <p:spPr/>
        <p:txBody>
          <a:bodyPr/>
          <a:lstStyle/>
          <a:p>
            <a:fld id="{6113E31D-E2AB-40D1-8B51-AFA5AFEF393A}" type="slidenum">
              <a:rPr lang="en-US" smtClean="0"/>
              <a:t>12</a:t>
            </a:fld>
            <a:endParaRPr lang="en-US" dirty="0"/>
          </a:p>
        </p:txBody>
      </p:sp>
    </p:spTree>
    <p:extLst>
      <p:ext uri="{BB962C8B-B14F-4D97-AF65-F5344CB8AC3E}">
        <p14:creationId xmlns:p14="http://schemas.microsoft.com/office/powerpoint/2010/main" val="12454849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Aplicaci</a:t>
            </a:r>
            <a:r>
              <a:rPr lang="es-ES" dirty="0" err="1" smtClean="0"/>
              <a:t>ón</a:t>
            </a:r>
            <a:r>
              <a:rPr lang="es-ES" dirty="0" smtClean="0"/>
              <a:t> para detección de objetos en flujos de vídeos</a:t>
            </a:r>
            <a:endParaRPr lang="en-US" dirty="0"/>
          </a:p>
        </p:txBody>
      </p:sp>
      <p:sp>
        <p:nvSpPr>
          <p:cNvPr id="6" name="Content Placeholder 5"/>
          <p:cNvSpPr>
            <a:spLocks noGrp="1"/>
          </p:cNvSpPr>
          <p:nvPr>
            <p:ph idx="1"/>
          </p:nvPr>
        </p:nvSpPr>
        <p:spPr/>
        <p:txBody>
          <a:bodyPr/>
          <a:lstStyle/>
          <a:p>
            <a:endParaRPr lang="en-US" dirty="0" smtClean="0"/>
          </a:p>
          <a:p>
            <a:pPr lvl="1">
              <a:buFont typeface="Courier New" charset="0"/>
              <a:buChar char="o"/>
            </a:pPr>
            <a:r>
              <a:rPr lang="es-ES" dirty="0" smtClean="0"/>
              <a:t>Componente que será </a:t>
            </a:r>
            <a:r>
              <a:rPr lang="es-ES" dirty="0"/>
              <a:t>capaz de realizar la detección </a:t>
            </a:r>
            <a:r>
              <a:rPr lang="es-ES" dirty="0" smtClean="0"/>
              <a:t>de objetos en </a:t>
            </a:r>
            <a:r>
              <a:rPr lang="es-ES" dirty="0"/>
              <a:t>tiempo real de las imágenes captadas por la </a:t>
            </a:r>
            <a:r>
              <a:rPr lang="es-ES" dirty="0" smtClean="0"/>
              <a:t>cámara o de vídeos grabados.</a:t>
            </a:r>
          </a:p>
          <a:p>
            <a:pPr lvl="1">
              <a:buFont typeface="Courier New" charset="0"/>
              <a:buChar char="o"/>
            </a:pPr>
            <a:endParaRPr lang="es-ES" dirty="0"/>
          </a:p>
          <a:p>
            <a:pPr lvl="1">
              <a:buFont typeface="Courier New" charset="0"/>
              <a:buChar char="o"/>
            </a:pPr>
            <a:r>
              <a:rPr lang="es-ES" dirty="0" smtClean="0"/>
              <a:t>Tres hilos de ejecución:</a:t>
            </a:r>
          </a:p>
          <a:p>
            <a:pPr lvl="1">
              <a:buFont typeface="Courier New" charset="0"/>
              <a:buChar char="o"/>
            </a:pPr>
            <a:endParaRPr lang="es-ES" dirty="0"/>
          </a:p>
          <a:p>
            <a:pPr lvl="2">
              <a:buFont typeface="Courier New" charset="0"/>
              <a:buChar char="o"/>
            </a:pPr>
            <a:r>
              <a:rPr lang="es-ES" dirty="0" smtClean="0"/>
              <a:t>Hilo Camera</a:t>
            </a:r>
          </a:p>
          <a:p>
            <a:pPr lvl="2">
              <a:buFont typeface="Courier New" charset="0"/>
              <a:buChar char="o"/>
            </a:pPr>
            <a:endParaRPr lang="es-ES" dirty="0"/>
          </a:p>
          <a:p>
            <a:pPr lvl="2">
              <a:buFont typeface="Courier New" charset="0"/>
              <a:buChar char="o"/>
            </a:pPr>
            <a:r>
              <a:rPr lang="es-ES" dirty="0" smtClean="0"/>
              <a:t>Hilo Detector</a:t>
            </a:r>
          </a:p>
          <a:p>
            <a:pPr lvl="2">
              <a:buFont typeface="Courier New" charset="0"/>
              <a:buChar char="o"/>
            </a:pPr>
            <a:endParaRPr lang="es-ES" dirty="0"/>
          </a:p>
          <a:p>
            <a:pPr lvl="2">
              <a:buFont typeface="Courier New" charset="0"/>
              <a:buChar char="o"/>
            </a:pPr>
            <a:r>
              <a:rPr lang="es-ES" dirty="0" smtClean="0"/>
              <a:t>Hilo GUI</a:t>
            </a:r>
          </a:p>
        </p:txBody>
      </p:sp>
      <p:sp>
        <p:nvSpPr>
          <p:cNvPr id="5" name="Slide Number Placeholder 4"/>
          <p:cNvSpPr>
            <a:spLocks noGrp="1"/>
          </p:cNvSpPr>
          <p:nvPr>
            <p:ph type="sldNum" sz="quarter" idx="12"/>
          </p:nvPr>
        </p:nvSpPr>
        <p:spPr/>
        <p:txBody>
          <a:bodyPr/>
          <a:lstStyle/>
          <a:p>
            <a:fld id="{4FAB73BC-B049-4115-A692-8D63A059BFB8}" type="slidenum">
              <a:rPr lang="en-US" smtClean="0"/>
              <a:t>13</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692" y="2802730"/>
            <a:ext cx="3815766" cy="3066364"/>
          </a:xfrm>
          <a:prstGeom prst="rect">
            <a:avLst/>
          </a:prstGeom>
        </p:spPr>
      </p:pic>
    </p:spTree>
    <p:extLst>
      <p:ext uri="{BB962C8B-B14F-4D97-AF65-F5344CB8AC3E}">
        <p14:creationId xmlns:p14="http://schemas.microsoft.com/office/powerpoint/2010/main" val="9415824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Creaci</a:t>
            </a:r>
            <a:r>
              <a:rPr lang="es-ES" dirty="0" err="1" smtClean="0"/>
              <a:t>ón</a:t>
            </a:r>
            <a:r>
              <a:rPr lang="es-ES" dirty="0" smtClean="0"/>
              <a:t> de modelo de red propio SSD</a:t>
            </a:r>
            <a:endParaRPr lang="en-US" dirty="0"/>
          </a:p>
        </p:txBody>
      </p:sp>
      <p:sp>
        <p:nvSpPr>
          <p:cNvPr id="3" name="Content Placeholder 2"/>
          <p:cNvSpPr>
            <a:spLocks noGrp="1"/>
          </p:cNvSpPr>
          <p:nvPr>
            <p:ph sz="half" idx="1"/>
          </p:nvPr>
        </p:nvSpPr>
        <p:spPr/>
        <p:txBody>
          <a:bodyPr/>
          <a:lstStyle/>
          <a:p>
            <a:pPr>
              <a:buFont typeface="Courier New" charset="0"/>
              <a:buChar char="o"/>
            </a:pPr>
            <a:endParaRPr lang="en-US" dirty="0" smtClean="0"/>
          </a:p>
          <a:p>
            <a:pPr lvl="1">
              <a:buFont typeface="Courier New" charset="0"/>
              <a:buChar char="o"/>
            </a:pPr>
            <a:r>
              <a:rPr lang="es-ES" dirty="0"/>
              <a:t>La plataforma </a:t>
            </a:r>
            <a:r>
              <a:rPr lang="es-ES" dirty="0" err="1"/>
              <a:t>Caffe</a:t>
            </a:r>
            <a:r>
              <a:rPr lang="es-ES" dirty="0"/>
              <a:t> define la estructura de las redes neuronales en ficheros con extensión </a:t>
            </a:r>
            <a:r>
              <a:rPr lang="es-ES" i="1" dirty="0" err="1" smtClean="0"/>
              <a:t>prototxt</a:t>
            </a:r>
            <a:r>
              <a:rPr lang="es-ES" dirty="0" smtClean="0"/>
              <a:t>.</a:t>
            </a:r>
          </a:p>
          <a:p>
            <a:pPr lvl="1">
              <a:buFont typeface="Courier New" charset="0"/>
              <a:buChar char="o"/>
            </a:pPr>
            <a:endParaRPr lang="es-ES" dirty="0"/>
          </a:p>
          <a:p>
            <a:pPr lvl="1">
              <a:buFont typeface="Courier New" charset="0"/>
              <a:buChar char="o"/>
            </a:pPr>
            <a:r>
              <a:rPr lang="es-ES" dirty="0"/>
              <a:t>S</a:t>
            </a:r>
            <a:r>
              <a:rPr lang="es-ES" dirty="0" smtClean="0"/>
              <a:t>e </a:t>
            </a:r>
            <a:r>
              <a:rPr lang="es-ES" dirty="0"/>
              <a:t>definen todas las capas existentes en el modelo además de las características </a:t>
            </a:r>
            <a:r>
              <a:rPr lang="es-ES" dirty="0" smtClean="0"/>
              <a:t>propias de cada una de ellas.</a:t>
            </a:r>
          </a:p>
          <a:p>
            <a:pPr lvl="1">
              <a:buFont typeface="Courier New" charset="0"/>
              <a:buChar char="o"/>
            </a:pPr>
            <a:endParaRPr lang="es-ES" dirty="0"/>
          </a:p>
          <a:p>
            <a:pPr lvl="1">
              <a:buFont typeface="Courier New" charset="0"/>
              <a:buChar char="o"/>
            </a:pPr>
            <a:r>
              <a:rPr lang="es-ES" dirty="0"/>
              <a:t>E</a:t>
            </a:r>
            <a:r>
              <a:rPr lang="es-ES" dirty="0" smtClean="0"/>
              <a:t>structura </a:t>
            </a:r>
            <a:r>
              <a:rPr lang="es-ES" dirty="0"/>
              <a:t>similar </a:t>
            </a:r>
            <a:r>
              <a:rPr lang="es-ES" dirty="0" smtClean="0"/>
              <a:t>a la arquitectura </a:t>
            </a:r>
            <a:r>
              <a:rPr lang="es-ES" dirty="0"/>
              <a:t>definida en la técnica </a:t>
            </a:r>
            <a:r>
              <a:rPr lang="es-ES" dirty="0" smtClean="0"/>
              <a:t>SSD.</a:t>
            </a:r>
          </a:p>
          <a:p>
            <a:pPr lvl="1">
              <a:buFont typeface="Courier New" charset="0"/>
              <a:buChar char="o"/>
            </a:pPr>
            <a:endParaRPr lang="es-ES" dirty="0"/>
          </a:p>
          <a:p>
            <a:pPr lvl="1">
              <a:buFont typeface="Courier New" charset="0"/>
              <a:buChar char="o"/>
            </a:pPr>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14</a:t>
            </a:fld>
            <a:endParaRPr 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39400" y="2285746"/>
            <a:ext cx="2361058" cy="3143336"/>
          </a:xfrm>
        </p:spPr>
      </p:pic>
    </p:spTree>
    <p:extLst>
      <p:ext uri="{BB962C8B-B14F-4D97-AF65-F5344CB8AC3E}">
        <p14:creationId xmlns:p14="http://schemas.microsoft.com/office/powerpoint/2010/main" val="593578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Creaci</a:t>
            </a:r>
            <a:r>
              <a:rPr lang="es-ES" dirty="0" err="1"/>
              <a:t>ón</a:t>
            </a:r>
            <a:r>
              <a:rPr lang="es-ES" dirty="0"/>
              <a:t> de modelo de red propio SSD</a:t>
            </a:r>
            <a:endParaRPr lang="en-US" dirty="0"/>
          </a:p>
        </p:txBody>
      </p:sp>
      <p:sp>
        <p:nvSpPr>
          <p:cNvPr id="6" name="Content Placeholder 5"/>
          <p:cNvSpPr>
            <a:spLocks noGrp="1"/>
          </p:cNvSpPr>
          <p:nvPr>
            <p:ph idx="1"/>
          </p:nvPr>
        </p:nvSpPr>
        <p:spPr/>
        <p:txBody>
          <a:bodyPr/>
          <a:lstStyle/>
          <a:p>
            <a:pPr>
              <a:buFont typeface="Courier New" charset="0"/>
              <a:buChar char="o"/>
            </a:pPr>
            <a:endParaRPr lang="en-US" dirty="0" smtClean="0"/>
          </a:p>
          <a:p>
            <a:pPr lvl="1">
              <a:buFont typeface="Courier New" charset="0"/>
              <a:buChar char="o"/>
            </a:pPr>
            <a:r>
              <a:rPr lang="es-ES" dirty="0"/>
              <a:t>El solucionador es el responsable de la optimización del modelo y se define en un archivo con extensión </a:t>
            </a:r>
            <a:r>
              <a:rPr lang="es-ES" i="1" dirty="0" err="1" smtClean="0"/>
              <a:t>prototxt</a:t>
            </a:r>
            <a:r>
              <a:rPr lang="es-ES" dirty="0" smtClean="0"/>
              <a:t>.</a:t>
            </a:r>
          </a:p>
          <a:p>
            <a:pPr lvl="1">
              <a:buFont typeface="Courier New" charset="0"/>
              <a:buChar char="o"/>
            </a:pPr>
            <a:endParaRPr lang="es-ES" dirty="0"/>
          </a:p>
          <a:p>
            <a:pPr lvl="1">
              <a:buFont typeface="Courier New" charset="0"/>
              <a:buChar char="o"/>
            </a:pPr>
            <a:r>
              <a:rPr lang="es-ES" dirty="0"/>
              <a:t>S</a:t>
            </a:r>
            <a:r>
              <a:rPr lang="es-ES" dirty="0" smtClean="0"/>
              <a:t>e </a:t>
            </a:r>
            <a:r>
              <a:rPr lang="es-ES" dirty="0"/>
              <a:t>especifican los parámetros necesarios para ejecutar de forma correcta el </a:t>
            </a:r>
            <a:r>
              <a:rPr lang="es-ES" dirty="0" smtClean="0"/>
              <a:t>entrenamiento</a:t>
            </a:r>
            <a:r>
              <a:rPr lang="en-GB" dirty="0" smtClean="0"/>
              <a:t>.</a:t>
            </a:r>
          </a:p>
          <a:p>
            <a:pPr lvl="1">
              <a:buFont typeface="Courier New" charset="0"/>
              <a:buChar char="o"/>
            </a:pPr>
            <a:endParaRPr lang="en-GB" dirty="0"/>
          </a:p>
          <a:p>
            <a:pPr lvl="1">
              <a:buFont typeface="Courier New" charset="0"/>
              <a:buChar char="o"/>
            </a:pPr>
            <a:r>
              <a:rPr lang="en-GB" dirty="0" err="1" smtClean="0"/>
              <a:t>Tareas</a:t>
            </a:r>
            <a:r>
              <a:rPr lang="en-GB" dirty="0" smtClean="0"/>
              <a:t>:</a:t>
            </a:r>
          </a:p>
          <a:p>
            <a:pPr lvl="1">
              <a:buFont typeface="Courier New" charset="0"/>
              <a:buChar char="o"/>
            </a:pPr>
            <a:endParaRPr lang="en-GB" dirty="0" smtClean="0"/>
          </a:p>
          <a:p>
            <a:pPr lvl="2">
              <a:buFont typeface="Courier New" charset="0"/>
              <a:buChar char="o"/>
            </a:pPr>
            <a:r>
              <a:rPr lang="es-ES" dirty="0"/>
              <a:t>Crea la red de entrenamiento </a:t>
            </a:r>
            <a:endParaRPr lang="es-ES" dirty="0" smtClean="0"/>
          </a:p>
          <a:p>
            <a:pPr lvl="2">
              <a:buFont typeface="Courier New" charset="0"/>
              <a:buChar char="o"/>
            </a:pPr>
            <a:r>
              <a:rPr lang="es-ES" dirty="0"/>
              <a:t>Optimiza </a:t>
            </a:r>
            <a:endParaRPr lang="es-ES" dirty="0" smtClean="0"/>
          </a:p>
          <a:p>
            <a:pPr lvl="2">
              <a:buFont typeface="Courier New" charset="0"/>
              <a:buChar char="o"/>
            </a:pPr>
            <a:r>
              <a:rPr lang="es-ES" dirty="0"/>
              <a:t>E</a:t>
            </a:r>
            <a:r>
              <a:rPr lang="es-ES" dirty="0" smtClean="0"/>
              <a:t>valúa </a:t>
            </a:r>
            <a:r>
              <a:rPr lang="es-ES" dirty="0"/>
              <a:t>las redes de </a:t>
            </a:r>
            <a:r>
              <a:rPr lang="es-ES" dirty="0" smtClean="0"/>
              <a:t>prueba</a:t>
            </a:r>
            <a:endParaRPr lang="en-GB" dirty="0" smtClean="0"/>
          </a:p>
          <a:p>
            <a:pPr lvl="2">
              <a:buFont typeface="Courier New" charset="0"/>
              <a:buChar char="o"/>
            </a:pPr>
            <a:r>
              <a:rPr lang="es-ES" dirty="0"/>
              <a:t>Crea instantáneas del modelo y del estado del solucionador </a:t>
            </a:r>
            <a:endParaRPr lang="en-GB" dirty="0" smtClean="0"/>
          </a:p>
          <a:p>
            <a:pPr lvl="2">
              <a:buFont typeface="Courier New" charset="0"/>
              <a:buChar char="o"/>
            </a:pPr>
            <a:endParaRPr lang="es-ES" dirty="0" smtClean="0"/>
          </a:p>
          <a:p>
            <a:pPr lvl="1">
              <a:buFont typeface="Courier New" charset="0"/>
              <a:buChar char="o"/>
            </a:pPr>
            <a:endParaRPr lang="en-US" i="1" dirty="0"/>
          </a:p>
        </p:txBody>
      </p:sp>
      <p:sp>
        <p:nvSpPr>
          <p:cNvPr id="5" name="Slide Number Placeholder 4"/>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11074055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Creaci</a:t>
            </a:r>
            <a:r>
              <a:rPr lang="es-ES" dirty="0" err="1"/>
              <a:t>ón</a:t>
            </a:r>
            <a:r>
              <a:rPr lang="es-ES" dirty="0"/>
              <a:t> de modelo de red propio SSD</a:t>
            </a:r>
            <a:endParaRPr lang="en-US" dirty="0"/>
          </a:p>
        </p:txBody>
      </p:sp>
      <p:sp>
        <p:nvSpPr>
          <p:cNvPr id="3" name="Content Placeholder 2"/>
          <p:cNvSpPr>
            <a:spLocks noGrp="1"/>
          </p:cNvSpPr>
          <p:nvPr>
            <p:ph sz="half" idx="1"/>
          </p:nvPr>
        </p:nvSpPr>
        <p:spPr/>
        <p:txBody>
          <a:bodyPr>
            <a:normAutofit lnSpcReduction="10000"/>
          </a:bodyPr>
          <a:lstStyle/>
          <a:p>
            <a:endParaRPr lang="en-US" dirty="0" smtClean="0"/>
          </a:p>
          <a:p>
            <a:pPr lvl="1">
              <a:buFont typeface="Courier New" charset="0"/>
              <a:buChar char="o"/>
            </a:pPr>
            <a:r>
              <a:rPr lang="es-ES" dirty="0"/>
              <a:t>D</a:t>
            </a:r>
            <a:r>
              <a:rPr lang="es-ES" dirty="0" smtClean="0"/>
              <a:t>efinir </a:t>
            </a:r>
            <a:r>
              <a:rPr lang="es-ES" dirty="0"/>
              <a:t>las imágenes con las que </a:t>
            </a:r>
            <a:r>
              <a:rPr lang="es-ES" dirty="0" smtClean="0"/>
              <a:t>se va a </a:t>
            </a:r>
            <a:r>
              <a:rPr lang="es-ES" dirty="0"/>
              <a:t>alimentar a </a:t>
            </a:r>
            <a:r>
              <a:rPr lang="es-ES" dirty="0" smtClean="0"/>
              <a:t>la red neuronal durante </a:t>
            </a:r>
            <a:r>
              <a:rPr lang="es-ES" dirty="0"/>
              <a:t>el proceso</a:t>
            </a:r>
            <a:r>
              <a:rPr lang="en-GB" dirty="0"/>
              <a:t> </a:t>
            </a:r>
            <a:r>
              <a:rPr lang="en-GB" dirty="0" smtClean="0"/>
              <a:t>de </a:t>
            </a:r>
            <a:r>
              <a:rPr lang="en-GB" dirty="0" err="1" smtClean="0"/>
              <a:t>entrenamiento</a:t>
            </a:r>
            <a:r>
              <a:rPr lang="en-GB" dirty="0" smtClean="0"/>
              <a:t>.</a:t>
            </a:r>
          </a:p>
          <a:p>
            <a:pPr lvl="1">
              <a:buFont typeface="Courier New" charset="0"/>
              <a:buChar char="o"/>
            </a:pPr>
            <a:endParaRPr lang="en-GB" dirty="0"/>
          </a:p>
          <a:p>
            <a:pPr lvl="1">
              <a:buFont typeface="Courier New" charset="0"/>
              <a:buChar char="o"/>
            </a:pPr>
            <a:r>
              <a:rPr lang="en-GB" dirty="0" smtClean="0"/>
              <a:t>Se </a:t>
            </a:r>
            <a:r>
              <a:rPr lang="en-GB" dirty="0" err="1" smtClean="0"/>
              <a:t>ejecuta</a:t>
            </a:r>
            <a:r>
              <a:rPr lang="en-GB" dirty="0" smtClean="0"/>
              <a:t> script </a:t>
            </a:r>
            <a:r>
              <a:rPr lang="en-GB" dirty="0" err="1" smtClean="0"/>
              <a:t>encargado</a:t>
            </a:r>
            <a:r>
              <a:rPr lang="en-GB" dirty="0" smtClean="0"/>
              <a:t> </a:t>
            </a:r>
            <a:r>
              <a:rPr lang="en-GB" dirty="0" err="1" smtClean="0"/>
              <a:t>realizar</a:t>
            </a:r>
            <a:r>
              <a:rPr lang="en-GB" dirty="0" smtClean="0"/>
              <a:t> el </a:t>
            </a:r>
            <a:r>
              <a:rPr lang="en-GB" dirty="0" err="1" smtClean="0"/>
              <a:t>entrenamiento</a:t>
            </a:r>
            <a:r>
              <a:rPr lang="en-GB" dirty="0" smtClean="0"/>
              <a:t>.</a:t>
            </a:r>
          </a:p>
          <a:p>
            <a:pPr lvl="1">
              <a:buFont typeface="Courier New" charset="0"/>
              <a:buChar char="o"/>
            </a:pPr>
            <a:endParaRPr lang="en-GB" dirty="0"/>
          </a:p>
          <a:p>
            <a:pPr lvl="1">
              <a:buFont typeface="Courier New" charset="0"/>
              <a:buChar char="o"/>
            </a:pPr>
            <a:r>
              <a:rPr lang="en-GB" dirty="0" err="1" smtClean="0"/>
              <a:t>Cada</a:t>
            </a:r>
            <a:r>
              <a:rPr lang="en-GB" dirty="0" smtClean="0"/>
              <a:t> 1000 </a:t>
            </a:r>
            <a:r>
              <a:rPr lang="en-GB" dirty="0" err="1" smtClean="0"/>
              <a:t>iteraciones</a:t>
            </a:r>
            <a:r>
              <a:rPr lang="en-GB" dirty="0" smtClean="0"/>
              <a:t> se </a:t>
            </a:r>
            <a:r>
              <a:rPr lang="en-GB" dirty="0" err="1" smtClean="0"/>
              <a:t>crea</a:t>
            </a:r>
            <a:r>
              <a:rPr lang="en-GB" dirty="0" smtClean="0"/>
              <a:t> </a:t>
            </a:r>
            <a:r>
              <a:rPr lang="en-GB" dirty="0" err="1" smtClean="0"/>
              <a:t>una</a:t>
            </a:r>
            <a:r>
              <a:rPr lang="en-GB" dirty="0" smtClean="0"/>
              <a:t> </a:t>
            </a:r>
            <a:r>
              <a:rPr lang="en-GB" i="1" dirty="0" smtClean="0"/>
              <a:t>SNAPSHOT </a:t>
            </a:r>
            <a:r>
              <a:rPr lang="en-GB" dirty="0" smtClean="0"/>
              <a:t>con el </a:t>
            </a:r>
            <a:r>
              <a:rPr lang="en-GB" dirty="0" err="1" smtClean="0"/>
              <a:t>valor</a:t>
            </a:r>
            <a:r>
              <a:rPr lang="en-GB" dirty="0" smtClean="0"/>
              <a:t> de </a:t>
            </a:r>
            <a:r>
              <a:rPr lang="en-GB" dirty="0" err="1" smtClean="0"/>
              <a:t>los</a:t>
            </a:r>
            <a:r>
              <a:rPr lang="en-GB" dirty="0" smtClean="0"/>
              <a:t> pesos </a:t>
            </a:r>
            <a:r>
              <a:rPr lang="en-GB" dirty="0" err="1" smtClean="0"/>
              <a:t>en</a:t>
            </a:r>
            <a:r>
              <a:rPr lang="en-GB" dirty="0" smtClean="0"/>
              <a:t> ese </a:t>
            </a:r>
            <a:r>
              <a:rPr lang="en-GB" dirty="0" err="1" smtClean="0"/>
              <a:t>momento</a:t>
            </a:r>
            <a:r>
              <a:rPr lang="en-GB" dirty="0" smtClean="0"/>
              <a:t> del </a:t>
            </a:r>
            <a:r>
              <a:rPr lang="en-GB" dirty="0" err="1" smtClean="0"/>
              <a:t>entrenamiento</a:t>
            </a:r>
            <a:r>
              <a:rPr lang="en-GB" dirty="0" smtClean="0"/>
              <a:t>.</a:t>
            </a:r>
          </a:p>
          <a:p>
            <a:pPr lvl="1">
              <a:buFont typeface="Courier New" charset="0"/>
              <a:buChar char="o"/>
            </a:pPr>
            <a:endParaRPr lang="en-GB" i="1" dirty="0"/>
          </a:p>
          <a:p>
            <a:pPr lvl="1">
              <a:buFont typeface="Courier New" charset="0"/>
              <a:buChar char="o"/>
            </a:pPr>
            <a:r>
              <a:rPr lang="en-GB" dirty="0" err="1"/>
              <a:t>C</a:t>
            </a:r>
            <a:r>
              <a:rPr lang="en-GB" dirty="0" err="1" smtClean="0"/>
              <a:t>uando</a:t>
            </a:r>
            <a:r>
              <a:rPr lang="en-GB" dirty="0" smtClean="0"/>
              <a:t> </a:t>
            </a:r>
            <a:r>
              <a:rPr lang="en-GB" dirty="0" err="1" smtClean="0"/>
              <a:t>finaliza</a:t>
            </a:r>
            <a:r>
              <a:rPr lang="en-GB" dirty="0" smtClean="0"/>
              <a:t> el </a:t>
            </a:r>
            <a:r>
              <a:rPr lang="en-GB" dirty="0" err="1" smtClean="0"/>
              <a:t>proceso</a:t>
            </a:r>
            <a:r>
              <a:rPr lang="en-GB" dirty="0"/>
              <a:t> </a:t>
            </a:r>
            <a:r>
              <a:rPr lang="en-GB" dirty="0" smtClean="0"/>
              <a:t>se genera </a:t>
            </a:r>
            <a:r>
              <a:rPr lang="en-GB" dirty="0" err="1" smtClean="0"/>
              <a:t>fichero</a:t>
            </a:r>
            <a:r>
              <a:rPr lang="en-GB" dirty="0" smtClean="0"/>
              <a:t> final con </a:t>
            </a:r>
            <a:r>
              <a:rPr lang="en-GB" dirty="0" err="1" smtClean="0"/>
              <a:t>los</a:t>
            </a:r>
            <a:r>
              <a:rPr lang="en-GB" dirty="0" smtClean="0"/>
              <a:t> pesos de la red </a:t>
            </a:r>
            <a:r>
              <a:rPr lang="en-GB" dirty="0" err="1" smtClean="0"/>
              <a:t>una</a:t>
            </a:r>
            <a:r>
              <a:rPr lang="en-GB" dirty="0" smtClean="0"/>
              <a:t> </a:t>
            </a:r>
            <a:r>
              <a:rPr lang="en-GB" dirty="0" err="1" smtClean="0"/>
              <a:t>vez</a:t>
            </a:r>
            <a:r>
              <a:rPr lang="en-GB" dirty="0" smtClean="0"/>
              <a:t> </a:t>
            </a:r>
            <a:r>
              <a:rPr lang="en-GB" dirty="0" err="1" smtClean="0"/>
              <a:t>terminado</a:t>
            </a:r>
            <a:r>
              <a:rPr lang="en-GB" dirty="0" smtClean="0"/>
              <a:t> el </a:t>
            </a:r>
            <a:r>
              <a:rPr lang="en-GB" dirty="0" err="1" smtClean="0"/>
              <a:t>entrenamiento</a:t>
            </a:r>
            <a:r>
              <a:rPr lang="en-GB" dirty="0" smtClean="0"/>
              <a:t>.</a:t>
            </a:r>
            <a:endParaRPr lang="en-GB" dirty="0"/>
          </a:p>
          <a:p>
            <a:pPr lvl="1">
              <a:buFont typeface="Courier New" charset="0"/>
              <a:buChar char="o"/>
            </a:pPr>
            <a:endParaRPr lang="en-US" i="1"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2387728"/>
            <a:ext cx="4937125" cy="2939794"/>
          </a:xfrm>
        </p:spPr>
      </p:pic>
      <p:sp>
        <p:nvSpPr>
          <p:cNvPr id="4" name="Slide Number Placeholder 3"/>
          <p:cNvSpPr>
            <a:spLocks noGrp="1"/>
          </p:cNvSpPr>
          <p:nvPr>
            <p:ph type="sldNum" sz="quarter" idx="12"/>
          </p:nvPr>
        </p:nvSpPr>
        <p:spPr/>
        <p:txBody>
          <a:bodyPr/>
          <a:lstStyle/>
          <a:p>
            <a:fld id="{6113E31D-E2AB-40D1-8B51-AFA5AFEF393A}" type="slidenum">
              <a:rPr lang="en-US" smtClean="0"/>
              <a:t>16</a:t>
            </a:fld>
            <a:endParaRPr lang="en-US" dirty="0"/>
          </a:p>
        </p:txBody>
      </p:sp>
    </p:spTree>
    <p:extLst>
      <p:ext uri="{BB962C8B-B14F-4D97-AF65-F5344CB8AC3E}">
        <p14:creationId xmlns:p14="http://schemas.microsoft.com/office/powerpoint/2010/main" val="3631230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pPr algn="ctr"/>
            <a:r>
              <a:rPr lang="en-US" dirty="0" err="1" smtClean="0"/>
              <a:t>Inteligencia</a:t>
            </a:r>
            <a:r>
              <a:rPr lang="en-US" dirty="0" smtClean="0"/>
              <a:t> Artificial y </a:t>
            </a:r>
            <a:r>
              <a:rPr lang="en-US" dirty="0" err="1"/>
              <a:t>A</a:t>
            </a:r>
            <a:r>
              <a:rPr lang="en-US" dirty="0" err="1" smtClean="0"/>
              <a:t>prendizaje</a:t>
            </a:r>
            <a:r>
              <a:rPr lang="en-US" dirty="0" smtClean="0"/>
              <a:t> </a:t>
            </a:r>
            <a:r>
              <a:rPr lang="en-US" dirty="0" err="1"/>
              <a:t>A</a:t>
            </a:r>
            <a:r>
              <a:rPr lang="en-US" dirty="0" err="1" smtClean="0"/>
              <a:t>utom</a:t>
            </a:r>
            <a:r>
              <a:rPr lang="es-ES" dirty="0" smtClean="0"/>
              <a:t>ático</a:t>
            </a:r>
            <a:endParaRPr lang="en-US" dirty="0"/>
          </a:p>
        </p:txBody>
      </p:sp>
      <p:sp>
        <p:nvSpPr>
          <p:cNvPr id="17" name="Content Placeholder 16"/>
          <p:cNvSpPr>
            <a:spLocks noGrp="1"/>
          </p:cNvSpPr>
          <p:nvPr>
            <p:ph idx="1"/>
          </p:nvPr>
        </p:nvSpPr>
        <p:spPr/>
        <p:txBody>
          <a:bodyPr/>
          <a:lstStyle/>
          <a:p>
            <a:endParaRPr lang="es-ES" dirty="0" smtClean="0"/>
          </a:p>
          <a:p>
            <a:pPr lvl="1">
              <a:buFont typeface="Courier New" charset="0"/>
              <a:buChar char="o"/>
            </a:pPr>
            <a:r>
              <a:rPr lang="es-ES" dirty="0" smtClean="0"/>
              <a:t>Durante </a:t>
            </a:r>
            <a:r>
              <a:rPr lang="es-ES" dirty="0"/>
              <a:t>las última décadas, ha ido aumentando gradualmente el progreso en la construcción de máquinas inteligentes que puedan ejecutar ciertas tareas tal y como la realizaría un ser humano. Este área se denomina </a:t>
            </a:r>
            <a:r>
              <a:rPr lang="es-ES" b="1" dirty="0"/>
              <a:t>Inteligencia </a:t>
            </a:r>
            <a:r>
              <a:rPr lang="es-ES" b="1" dirty="0" smtClean="0"/>
              <a:t>Artificial (IA)</a:t>
            </a:r>
            <a:r>
              <a:rPr lang="es-ES" dirty="0" smtClean="0"/>
              <a:t>.</a:t>
            </a:r>
          </a:p>
          <a:p>
            <a:pPr lvl="1">
              <a:buFont typeface="Courier New" charset="0"/>
              <a:buChar char="o"/>
            </a:pPr>
            <a:endParaRPr lang="es-ES" dirty="0"/>
          </a:p>
          <a:p>
            <a:pPr lvl="1">
              <a:buFont typeface="Courier New" charset="0"/>
              <a:buChar char="o"/>
            </a:pPr>
            <a:endParaRPr lang="es-ES" dirty="0" smtClean="0"/>
          </a:p>
          <a:p>
            <a:pPr lvl="1">
              <a:buFont typeface="Courier New" charset="0"/>
              <a:buChar char="o"/>
            </a:pPr>
            <a:r>
              <a:rPr lang="es-ES" i="1" dirty="0" smtClean="0"/>
              <a:t>Machine </a:t>
            </a:r>
            <a:r>
              <a:rPr lang="es-ES" i="1" dirty="0" err="1" smtClean="0"/>
              <a:t>Learning</a:t>
            </a:r>
            <a:r>
              <a:rPr lang="es-ES" i="1" dirty="0" smtClean="0"/>
              <a:t> </a:t>
            </a:r>
            <a:r>
              <a:rPr lang="es-ES" dirty="0" smtClean="0"/>
              <a:t>o Aprendizaje Automático (AA) y </a:t>
            </a:r>
            <a:r>
              <a:rPr lang="es-ES" i="1" dirty="0" smtClean="0"/>
              <a:t>Deep </a:t>
            </a:r>
            <a:r>
              <a:rPr lang="es-ES" i="1" dirty="0" err="1" smtClean="0"/>
              <a:t>Learning</a:t>
            </a:r>
            <a:r>
              <a:rPr lang="es-ES" i="1" dirty="0" smtClean="0"/>
              <a:t> </a:t>
            </a:r>
            <a:r>
              <a:rPr lang="es-ES" dirty="0" smtClean="0"/>
              <a:t>o </a:t>
            </a:r>
            <a:r>
              <a:rPr lang="es-ES" dirty="0" err="1" smtClean="0"/>
              <a:t>Aprendiazaje</a:t>
            </a:r>
            <a:r>
              <a:rPr lang="es-ES" dirty="0" smtClean="0"/>
              <a:t> Profundo (AP).</a:t>
            </a:r>
          </a:p>
          <a:p>
            <a:pPr lvl="1">
              <a:buFont typeface="Courier New" charset="0"/>
              <a:buChar char="o"/>
            </a:pPr>
            <a:endParaRPr lang="es-ES" dirty="0" smtClean="0"/>
          </a:p>
          <a:p>
            <a:pPr lvl="1">
              <a:buFont typeface="Courier New" charset="0"/>
              <a:buChar char="o"/>
            </a:pPr>
            <a:endParaRPr lang="es-ES" dirty="0"/>
          </a:p>
          <a:p>
            <a:pPr lvl="1">
              <a:buFont typeface="Courier New" charset="0"/>
              <a:buChar char="o"/>
            </a:pPr>
            <a:r>
              <a:rPr lang="es-ES" dirty="0"/>
              <a:t>La IA es un campo de la ciencia y la </a:t>
            </a:r>
            <a:r>
              <a:rPr lang="es-ES" dirty="0" smtClean="0"/>
              <a:t>ingeniería </a:t>
            </a:r>
            <a:r>
              <a:rPr lang="es-ES" dirty="0"/>
              <a:t>que se ocupa de la </a:t>
            </a:r>
            <a:r>
              <a:rPr lang="es-ES" dirty="0" smtClean="0"/>
              <a:t>compresión</a:t>
            </a:r>
            <a:r>
              <a:rPr lang="es-ES" dirty="0"/>
              <a:t>, desde el punto de vista </a:t>
            </a:r>
            <a:r>
              <a:rPr lang="es-ES" dirty="0" smtClean="0"/>
              <a:t>informático</a:t>
            </a:r>
            <a:r>
              <a:rPr lang="es-ES" dirty="0"/>
              <a:t>, de lo que se denomina </a:t>
            </a:r>
            <a:r>
              <a:rPr lang="es-ES" dirty="0" smtClean="0"/>
              <a:t>comúnmente </a:t>
            </a:r>
            <a:r>
              <a:rPr lang="es-ES" dirty="0"/>
              <a:t>comportamiento </a:t>
            </a:r>
            <a:r>
              <a:rPr lang="es-ES" dirty="0" smtClean="0"/>
              <a:t>inteligente</a:t>
            </a:r>
            <a:r>
              <a:rPr lang="es-ES" dirty="0"/>
              <a:t>. </a:t>
            </a:r>
            <a:r>
              <a:rPr lang="es-ES" dirty="0" smtClean="0"/>
              <a:t>También </a:t>
            </a:r>
            <a:r>
              <a:rPr lang="es-ES" dirty="0"/>
              <a:t>se ocupa de la </a:t>
            </a:r>
            <a:r>
              <a:rPr lang="es-ES" dirty="0" smtClean="0"/>
              <a:t>creación </a:t>
            </a:r>
            <a:r>
              <a:rPr lang="es-ES" dirty="0"/>
              <a:t>de artefactos que exhiben ese </a:t>
            </a:r>
            <a:r>
              <a:rPr lang="es-ES" dirty="0" smtClean="0"/>
              <a:t>comportamiento.</a:t>
            </a:r>
            <a:endParaRPr lang="es-ES" dirty="0"/>
          </a:p>
        </p:txBody>
      </p:sp>
      <p:sp>
        <p:nvSpPr>
          <p:cNvPr id="13" name="Slide Number Placeholder 12"/>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832892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err="1"/>
              <a:t>Aplicaciones</a:t>
            </a:r>
            <a:r>
              <a:rPr lang="en-US" dirty="0"/>
              <a:t> </a:t>
            </a:r>
            <a:r>
              <a:rPr lang="en-US" dirty="0" smtClean="0"/>
              <a:t>de la </a:t>
            </a:r>
            <a:r>
              <a:rPr lang="en-US" dirty="0" err="1" smtClean="0"/>
              <a:t>Inteligencia</a:t>
            </a:r>
            <a:r>
              <a:rPr lang="en-US" dirty="0" smtClean="0"/>
              <a:t> Artificial</a:t>
            </a:r>
            <a:endParaRPr lang="en-US" dirty="0"/>
          </a:p>
        </p:txBody>
      </p:sp>
      <p:sp>
        <p:nvSpPr>
          <p:cNvPr id="8" name="Content Placeholder 7"/>
          <p:cNvSpPr>
            <a:spLocks noGrp="1"/>
          </p:cNvSpPr>
          <p:nvPr>
            <p:ph sz="half" idx="1"/>
          </p:nvPr>
        </p:nvSpPr>
        <p:spPr/>
        <p:txBody>
          <a:bodyPr/>
          <a:lstStyle/>
          <a:p>
            <a:pPr lvl="1">
              <a:buFont typeface="Courier New" charset="0"/>
              <a:buChar char="o"/>
            </a:pPr>
            <a:endParaRPr lang="es-ES" dirty="0" smtClean="0"/>
          </a:p>
          <a:p>
            <a:pPr lvl="1">
              <a:buFont typeface="Courier New" charset="0"/>
              <a:buChar char="o"/>
            </a:pPr>
            <a:r>
              <a:rPr lang="es-ES" dirty="0" smtClean="0"/>
              <a:t>Tratamiento </a:t>
            </a:r>
            <a:r>
              <a:rPr lang="es-ES" dirty="0"/>
              <a:t>de lenguajes </a:t>
            </a:r>
            <a:r>
              <a:rPr lang="es-ES" dirty="0" smtClean="0"/>
              <a:t>naturales</a:t>
            </a:r>
          </a:p>
          <a:p>
            <a:pPr lvl="1">
              <a:buFont typeface="Courier New" charset="0"/>
              <a:buChar char="o"/>
            </a:pPr>
            <a:endParaRPr lang="es-ES" dirty="0"/>
          </a:p>
          <a:p>
            <a:pPr lvl="1">
              <a:buFont typeface="Courier New" charset="0"/>
              <a:buChar char="o"/>
            </a:pPr>
            <a:endParaRPr lang="es-ES" dirty="0" smtClean="0"/>
          </a:p>
          <a:p>
            <a:pPr lvl="1">
              <a:buFont typeface="Courier New" charset="0"/>
              <a:buChar char="o"/>
            </a:pPr>
            <a:r>
              <a:rPr lang="es-ES" dirty="0"/>
              <a:t>Sistemas </a:t>
            </a:r>
            <a:r>
              <a:rPr lang="es-ES" dirty="0" smtClean="0"/>
              <a:t>expertos</a:t>
            </a:r>
          </a:p>
          <a:p>
            <a:pPr lvl="1">
              <a:buFont typeface="Courier New" charset="0"/>
              <a:buChar char="o"/>
            </a:pPr>
            <a:endParaRPr lang="es-ES" dirty="0"/>
          </a:p>
          <a:p>
            <a:pPr lvl="1">
              <a:buFont typeface="Courier New" charset="0"/>
              <a:buChar char="o"/>
            </a:pPr>
            <a:endParaRPr lang="es-ES" dirty="0" smtClean="0"/>
          </a:p>
          <a:p>
            <a:pPr lvl="1">
              <a:buFont typeface="Courier New" charset="0"/>
              <a:buChar char="o"/>
            </a:pPr>
            <a:r>
              <a:rPr lang="es-ES" dirty="0" smtClean="0"/>
              <a:t>Robótica</a:t>
            </a:r>
          </a:p>
          <a:p>
            <a:pPr lvl="1">
              <a:buFont typeface="Courier New" charset="0"/>
              <a:buChar char="o"/>
            </a:pPr>
            <a:endParaRPr lang="es-ES" dirty="0"/>
          </a:p>
          <a:p>
            <a:pPr lvl="1">
              <a:buFont typeface="Courier New" charset="0"/>
              <a:buChar char="o"/>
            </a:pPr>
            <a:endParaRPr lang="es-ES" dirty="0" smtClean="0"/>
          </a:p>
          <a:p>
            <a:pPr lvl="1">
              <a:buFont typeface="Courier New" charset="0"/>
              <a:buChar char="o"/>
            </a:pPr>
            <a:r>
              <a:rPr lang="es-ES" dirty="0"/>
              <a:t>Visión Artificial</a:t>
            </a:r>
            <a:endParaRPr lang="es-ES" dirty="0" smtClean="0"/>
          </a:p>
          <a:p>
            <a:pPr lvl="1">
              <a:buFont typeface="Courier New" charset="0"/>
              <a:buChar char="o"/>
            </a:pPr>
            <a:endParaRPr lang="es-ES" dirty="0"/>
          </a:p>
          <a:p>
            <a:pPr lvl="1">
              <a:buFont typeface="Courier New" charset="0"/>
              <a:buChar char="o"/>
            </a:pPr>
            <a:endParaRPr lang="en-US"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555" y="2497186"/>
            <a:ext cx="4937125" cy="2720456"/>
          </a:xfrm>
        </p:spPr>
      </p:pic>
      <p:sp>
        <p:nvSpPr>
          <p:cNvPr id="4" name="Slide Number Placeholder 3"/>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1856796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Machine Learning</a:t>
            </a:r>
            <a:endParaRPr lang="en-US" dirty="0"/>
          </a:p>
        </p:txBody>
      </p:sp>
      <p:sp>
        <p:nvSpPr>
          <p:cNvPr id="3" name="Content Placeholder 2"/>
          <p:cNvSpPr>
            <a:spLocks noGrp="1"/>
          </p:cNvSpPr>
          <p:nvPr>
            <p:ph sz="half" idx="1"/>
          </p:nvPr>
        </p:nvSpPr>
        <p:spPr/>
        <p:txBody>
          <a:bodyPr/>
          <a:lstStyle/>
          <a:p>
            <a:pPr lvl="1">
              <a:buFont typeface="Courier New" charset="0"/>
              <a:buChar char="o"/>
            </a:pPr>
            <a:endParaRPr lang="en-US" dirty="0" smtClean="0"/>
          </a:p>
          <a:p>
            <a:pPr lvl="1">
              <a:buFont typeface="Courier New" charset="0"/>
              <a:buChar char="o"/>
            </a:pPr>
            <a:r>
              <a:rPr lang="es-ES" dirty="0"/>
              <a:t>S</a:t>
            </a:r>
            <a:r>
              <a:rPr lang="es-ES" dirty="0" smtClean="0"/>
              <a:t>e </a:t>
            </a:r>
            <a:r>
              <a:rPr lang="es-ES" dirty="0"/>
              <a:t>trata de crear aplicaciones capaces de generalizar comportamientos a partir de información suministrada en forma de </a:t>
            </a:r>
            <a:r>
              <a:rPr lang="es-ES" dirty="0" smtClean="0"/>
              <a:t>ejemplos.</a:t>
            </a:r>
          </a:p>
          <a:p>
            <a:pPr lvl="1">
              <a:buFont typeface="Courier New" charset="0"/>
              <a:buChar char="o"/>
            </a:pPr>
            <a:endParaRPr lang="es-ES" dirty="0"/>
          </a:p>
          <a:p>
            <a:pPr lvl="1">
              <a:buFont typeface="Courier New" charset="0"/>
              <a:buChar char="o"/>
            </a:pPr>
            <a:r>
              <a:rPr lang="es-ES" dirty="0"/>
              <a:t>U</a:t>
            </a:r>
            <a:r>
              <a:rPr lang="es-ES" dirty="0" smtClean="0"/>
              <a:t>n </a:t>
            </a:r>
            <a:r>
              <a:rPr lang="es-ES" dirty="0"/>
              <a:t>sistema tiene la </a:t>
            </a:r>
            <a:r>
              <a:rPr lang="es-ES" i="1" dirty="0"/>
              <a:t>capacidad de aprender </a:t>
            </a:r>
            <a:r>
              <a:rPr lang="es-ES" dirty="0"/>
              <a:t>si adquiere y procesa información acerca de su desempeño y del ambiente que lo </a:t>
            </a:r>
            <a:r>
              <a:rPr lang="es-ES" dirty="0" smtClean="0"/>
              <a:t>rodea.</a:t>
            </a:r>
          </a:p>
          <a:p>
            <a:pPr lvl="1">
              <a:buFont typeface="Courier New" charset="0"/>
              <a:buChar char="o"/>
            </a:pPr>
            <a:endParaRPr lang="es-ES" dirty="0"/>
          </a:p>
          <a:p>
            <a:pPr lvl="1">
              <a:buFont typeface="Courier New" charset="0"/>
              <a:buChar char="o"/>
            </a:pPr>
            <a:r>
              <a:rPr lang="es-ES" dirty="0" smtClean="0"/>
              <a:t>Aplicaciones</a:t>
            </a:r>
          </a:p>
          <a:p>
            <a:pPr lvl="2">
              <a:buFont typeface="Courier New" charset="0"/>
              <a:buChar char="o"/>
            </a:pPr>
            <a:r>
              <a:rPr lang="es-ES" dirty="0" smtClean="0"/>
              <a:t>Conducción autónoma.</a:t>
            </a:r>
          </a:p>
          <a:p>
            <a:pPr lvl="2">
              <a:buFont typeface="Courier New" charset="0"/>
              <a:buChar char="o"/>
            </a:pPr>
            <a:r>
              <a:rPr lang="es-ES" dirty="0" smtClean="0"/>
              <a:t>Automatización industrial.</a:t>
            </a:r>
          </a:p>
          <a:p>
            <a:pPr lvl="2">
              <a:buFont typeface="Courier New" charset="0"/>
              <a:buChar char="o"/>
            </a:pPr>
            <a:r>
              <a:rPr lang="es-ES" dirty="0" smtClean="0"/>
              <a:t>Electrónica</a:t>
            </a:r>
          </a:p>
          <a:p>
            <a:pPr lvl="2">
              <a:buFont typeface="Courier New" charset="0"/>
              <a:buChar char="o"/>
            </a:pPr>
            <a:r>
              <a:rPr lang="es-ES" dirty="0" smtClean="0"/>
              <a:t>Investigación médica</a:t>
            </a:r>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2027669"/>
            <a:ext cx="4937125" cy="3659912"/>
          </a:xfrm>
        </p:spPr>
      </p:pic>
      <p:sp>
        <p:nvSpPr>
          <p:cNvPr id="5" name="Slide Number Placeholder 4"/>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731745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Redes</a:t>
            </a:r>
            <a:r>
              <a:rPr lang="en-US" dirty="0" smtClean="0"/>
              <a:t> </a:t>
            </a:r>
            <a:r>
              <a:rPr lang="en-US" dirty="0" err="1" smtClean="0"/>
              <a:t>Neuronales</a:t>
            </a:r>
            <a:r>
              <a:rPr lang="en-US" dirty="0" smtClean="0"/>
              <a:t> </a:t>
            </a:r>
            <a:r>
              <a:rPr lang="en-US" dirty="0" err="1" smtClean="0"/>
              <a:t>Artificiales</a:t>
            </a:r>
            <a:endParaRPr lang="en-US" dirty="0"/>
          </a:p>
        </p:txBody>
      </p:sp>
      <p:sp>
        <p:nvSpPr>
          <p:cNvPr id="3" name="Content Placeholder 2"/>
          <p:cNvSpPr>
            <a:spLocks noGrp="1"/>
          </p:cNvSpPr>
          <p:nvPr>
            <p:ph sz="half" idx="1"/>
          </p:nvPr>
        </p:nvSpPr>
        <p:spPr/>
        <p:txBody>
          <a:bodyPr/>
          <a:lstStyle/>
          <a:p>
            <a:pPr lvl="1">
              <a:buFont typeface="Courier New" charset="0"/>
              <a:buChar char="o"/>
            </a:pPr>
            <a:endParaRPr lang="en-US" dirty="0" smtClean="0"/>
          </a:p>
          <a:p>
            <a:pPr lvl="1">
              <a:buFont typeface="Courier New" charset="0"/>
              <a:buChar char="o"/>
            </a:pPr>
            <a:endParaRPr lang="en-US" dirty="0"/>
          </a:p>
          <a:p>
            <a:pPr lvl="1">
              <a:buFont typeface="Courier New" charset="0"/>
              <a:buChar char="o"/>
            </a:pPr>
            <a:r>
              <a:rPr lang="en-US" dirty="0" smtClean="0"/>
              <a:t>Se </a:t>
            </a:r>
            <a:r>
              <a:rPr lang="en-US" dirty="0" err="1" smtClean="0"/>
              <a:t>tratan</a:t>
            </a:r>
            <a:r>
              <a:rPr lang="en-US" dirty="0" smtClean="0"/>
              <a:t> de </a:t>
            </a:r>
            <a:r>
              <a:rPr lang="es-ES" dirty="0"/>
              <a:t>modelos simplificados de las redes neuronales </a:t>
            </a:r>
            <a:r>
              <a:rPr lang="es-ES" dirty="0" smtClean="0"/>
              <a:t>biológicas</a:t>
            </a:r>
            <a:r>
              <a:rPr lang="en-GB" dirty="0" smtClean="0"/>
              <a:t>.</a:t>
            </a:r>
          </a:p>
          <a:p>
            <a:pPr lvl="1">
              <a:buFont typeface="Courier New" charset="0"/>
              <a:buChar char="o"/>
            </a:pPr>
            <a:endParaRPr lang="en-GB" dirty="0"/>
          </a:p>
          <a:p>
            <a:pPr lvl="1">
              <a:buFont typeface="Courier New" charset="0"/>
              <a:buChar char="o"/>
            </a:pPr>
            <a:r>
              <a:rPr lang="es-ES" dirty="0"/>
              <a:t>Tratan de imitar las capacidades del cerebro para resolver ciertos problemas </a:t>
            </a:r>
            <a:r>
              <a:rPr lang="es-ES" dirty="0" smtClean="0"/>
              <a:t>complejo.</a:t>
            </a:r>
          </a:p>
          <a:p>
            <a:pPr lvl="1">
              <a:buFont typeface="Courier New" charset="0"/>
              <a:buChar char="o"/>
            </a:pPr>
            <a:endParaRPr lang="es-ES" dirty="0"/>
          </a:p>
          <a:p>
            <a:pPr lvl="1">
              <a:buFont typeface="Courier New" charset="0"/>
              <a:buChar char="o"/>
            </a:pPr>
            <a:r>
              <a:rPr lang="es-ES" dirty="0"/>
              <a:t>Consisten en un gran número de elementos simples de procesamiento llamados nodos o neuronas que </a:t>
            </a:r>
            <a:r>
              <a:rPr lang="es-ES" dirty="0" smtClean="0"/>
              <a:t>están </a:t>
            </a:r>
            <a:r>
              <a:rPr lang="es-ES" dirty="0"/>
              <a:t>organizados en </a:t>
            </a:r>
            <a:r>
              <a:rPr lang="es-ES" dirty="0" smtClean="0"/>
              <a:t>capas.</a:t>
            </a:r>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2242793"/>
            <a:ext cx="4937125" cy="3229664"/>
          </a:xfrm>
        </p:spPr>
      </p:pic>
      <p:sp>
        <p:nvSpPr>
          <p:cNvPr id="5" name="Slide Number Placeholder 4"/>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1576228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err="1" smtClean="0"/>
              <a:t>Redes</a:t>
            </a:r>
            <a:r>
              <a:rPr lang="en-US" dirty="0" smtClean="0"/>
              <a:t> </a:t>
            </a:r>
            <a:r>
              <a:rPr lang="en-US" dirty="0" err="1" smtClean="0"/>
              <a:t>Neuronales</a:t>
            </a:r>
            <a:r>
              <a:rPr lang="en-US" dirty="0" smtClean="0"/>
              <a:t> </a:t>
            </a:r>
            <a:r>
              <a:rPr lang="en-US" dirty="0" err="1" smtClean="0"/>
              <a:t>Artificiales</a:t>
            </a:r>
            <a:endParaRPr lang="en-US" dirty="0"/>
          </a:p>
        </p:txBody>
      </p:sp>
      <p:sp>
        <p:nvSpPr>
          <p:cNvPr id="7" name="Content Placeholder 6"/>
          <p:cNvSpPr>
            <a:spLocks noGrp="1"/>
          </p:cNvSpPr>
          <p:nvPr>
            <p:ph sz="half" idx="1"/>
          </p:nvPr>
        </p:nvSpPr>
        <p:spPr/>
        <p:txBody>
          <a:bodyPr/>
          <a:lstStyle/>
          <a:p>
            <a:pPr lvl="1">
              <a:buFont typeface="Courier New" charset="0"/>
              <a:buChar char="o"/>
            </a:pPr>
            <a:endParaRPr lang="es-ES" dirty="0" smtClean="0"/>
          </a:p>
          <a:p>
            <a:pPr lvl="1">
              <a:buFont typeface="Courier New" charset="0"/>
              <a:buChar char="o"/>
            </a:pPr>
            <a:r>
              <a:rPr lang="es-ES" dirty="0" smtClean="0"/>
              <a:t>Especificar </a:t>
            </a:r>
            <a:r>
              <a:rPr lang="es-ES" dirty="0"/>
              <a:t>el conexionado existentes entre cada una de las neuronas que lo </a:t>
            </a:r>
            <a:r>
              <a:rPr lang="es-ES" dirty="0" smtClean="0"/>
              <a:t>forman.</a:t>
            </a:r>
          </a:p>
          <a:p>
            <a:pPr lvl="1">
              <a:buFont typeface="Courier New" charset="0"/>
              <a:buChar char="o"/>
            </a:pPr>
            <a:endParaRPr lang="es-ES" dirty="0"/>
          </a:p>
          <a:p>
            <a:pPr lvl="1">
              <a:buFont typeface="Courier New" charset="0"/>
              <a:buChar char="o"/>
            </a:pPr>
            <a:r>
              <a:rPr lang="es-ES" dirty="0" smtClean="0"/>
              <a:t>Las redes neuronales se dividen en capas. Existen tres tipos de capas:</a:t>
            </a:r>
          </a:p>
          <a:p>
            <a:pPr lvl="1">
              <a:buFont typeface="Courier New" charset="0"/>
              <a:buChar char="o"/>
            </a:pPr>
            <a:endParaRPr lang="es-ES" dirty="0"/>
          </a:p>
          <a:p>
            <a:pPr lvl="2">
              <a:buFont typeface="Courier New" charset="0"/>
              <a:buChar char="o"/>
            </a:pPr>
            <a:r>
              <a:rPr lang="es-ES" dirty="0" smtClean="0"/>
              <a:t>Capas de entrada</a:t>
            </a:r>
          </a:p>
          <a:p>
            <a:pPr lvl="2">
              <a:buFont typeface="Courier New" charset="0"/>
              <a:buChar char="o"/>
            </a:pPr>
            <a:endParaRPr lang="es-ES" dirty="0"/>
          </a:p>
          <a:p>
            <a:pPr lvl="2">
              <a:buFont typeface="Courier New" charset="0"/>
              <a:buChar char="o"/>
            </a:pPr>
            <a:r>
              <a:rPr lang="es-ES" dirty="0" smtClean="0"/>
              <a:t>Capas ocultas</a:t>
            </a:r>
          </a:p>
          <a:p>
            <a:pPr lvl="2">
              <a:buFont typeface="Courier New" charset="0"/>
              <a:buChar char="o"/>
            </a:pPr>
            <a:endParaRPr lang="es-ES" dirty="0"/>
          </a:p>
          <a:p>
            <a:pPr lvl="2">
              <a:buFont typeface="Courier New" charset="0"/>
              <a:buChar char="o"/>
            </a:pPr>
            <a:r>
              <a:rPr lang="es-ES" dirty="0" smtClean="0"/>
              <a:t>Capas de salida</a:t>
            </a:r>
          </a:p>
          <a:p>
            <a:pPr lvl="1">
              <a:buFont typeface="Courier New" charset="0"/>
              <a:buChar char="o"/>
            </a:pPr>
            <a:endParaRPr lang="es-ES" dirty="0"/>
          </a:p>
          <a:p>
            <a:pPr lvl="1">
              <a:buFont typeface="Courier New" charset="0"/>
              <a:buChar char="o"/>
            </a:pPr>
            <a:endParaRPr lang="es-ES" dirty="0" smtClean="0"/>
          </a:p>
        </p:txBody>
      </p:sp>
      <p:pic>
        <p:nvPicPr>
          <p:cNvPr id="14" name="Content Placeholder 1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2832544"/>
            <a:ext cx="4937125" cy="2050162"/>
          </a:xfrm>
        </p:spPr>
      </p:pic>
      <p:sp>
        <p:nvSpPr>
          <p:cNvPr id="5" name="Slide Number Placeholder 4"/>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1366570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Redes</a:t>
            </a:r>
            <a:r>
              <a:rPr lang="en-US" dirty="0" smtClean="0"/>
              <a:t> </a:t>
            </a:r>
            <a:r>
              <a:rPr lang="en-US" dirty="0" err="1" smtClean="0"/>
              <a:t>Neuronales</a:t>
            </a:r>
            <a:r>
              <a:rPr lang="en-US" dirty="0" smtClean="0"/>
              <a:t> </a:t>
            </a:r>
            <a:r>
              <a:rPr lang="en-US" dirty="0" err="1" smtClean="0"/>
              <a:t>Artificiales</a:t>
            </a:r>
            <a:endParaRPr lang="en-US" dirty="0"/>
          </a:p>
        </p:txBody>
      </p:sp>
      <p:sp>
        <p:nvSpPr>
          <p:cNvPr id="6" name="Content Placeholder 5"/>
          <p:cNvSpPr>
            <a:spLocks noGrp="1"/>
          </p:cNvSpPr>
          <p:nvPr>
            <p:ph idx="1"/>
          </p:nvPr>
        </p:nvSpPr>
        <p:spPr/>
        <p:txBody>
          <a:bodyPr/>
          <a:lstStyle/>
          <a:p>
            <a:pPr lvl="1">
              <a:buFont typeface="Courier New" charset="0"/>
              <a:buChar char="o"/>
            </a:pPr>
            <a:endParaRPr lang="es-ES" dirty="0" smtClean="0"/>
          </a:p>
          <a:p>
            <a:pPr lvl="1">
              <a:buFont typeface="Courier New" charset="0"/>
              <a:buChar char="o"/>
            </a:pPr>
            <a:r>
              <a:rPr lang="es-ES" dirty="0" smtClean="0"/>
              <a:t>El </a:t>
            </a:r>
            <a:r>
              <a:rPr lang="es-ES" dirty="0"/>
              <a:t>conocimiento de una red neuronal se encuentra distribuido en estos </a:t>
            </a:r>
            <a:r>
              <a:rPr lang="es-ES" dirty="0" smtClean="0"/>
              <a:t>pesos.</a:t>
            </a:r>
          </a:p>
          <a:p>
            <a:pPr lvl="1">
              <a:buFont typeface="Courier New" charset="0"/>
              <a:buChar char="o"/>
            </a:pPr>
            <a:endParaRPr lang="es-ES" dirty="0"/>
          </a:p>
          <a:p>
            <a:pPr lvl="1">
              <a:buFont typeface="Courier New" charset="0"/>
              <a:buChar char="o"/>
            </a:pPr>
            <a:r>
              <a:rPr lang="es-ES" dirty="0"/>
              <a:t>Actualmente, existen varios criterios, llamados de forma genérica reglas de </a:t>
            </a:r>
            <a:r>
              <a:rPr lang="es-ES" dirty="0" smtClean="0"/>
              <a:t>aprendizaje.</a:t>
            </a:r>
          </a:p>
          <a:p>
            <a:pPr lvl="1">
              <a:buFont typeface="Courier New" charset="0"/>
              <a:buChar char="o"/>
            </a:pPr>
            <a:endParaRPr lang="es-ES" dirty="0" smtClean="0"/>
          </a:p>
          <a:p>
            <a:pPr lvl="2">
              <a:buFont typeface="Courier New" charset="0"/>
              <a:buChar char="o"/>
            </a:pPr>
            <a:r>
              <a:rPr lang="es-ES" dirty="0" smtClean="0"/>
              <a:t>Aprendizaje supervisado</a:t>
            </a:r>
          </a:p>
          <a:p>
            <a:pPr lvl="2">
              <a:buFont typeface="Courier New" charset="0"/>
              <a:buChar char="o"/>
            </a:pPr>
            <a:endParaRPr lang="es-ES" dirty="0"/>
          </a:p>
          <a:p>
            <a:pPr lvl="2">
              <a:buFont typeface="Courier New" charset="0"/>
              <a:buChar char="o"/>
            </a:pPr>
            <a:r>
              <a:rPr lang="es-ES" dirty="0" smtClean="0"/>
              <a:t>Aprendizaje no supervisado</a:t>
            </a:r>
          </a:p>
          <a:p>
            <a:pPr lvl="2">
              <a:buFont typeface="Courier New" charset="0"/>
              <a:buChar char="o"/>
            </a:pPr>
            <a:endParaRPr lang="es-ES" dirty="0" smtClean="0"/>
          </a:p>
          <a:p>
            <a:pPr lvl="2">
              <a:buFont typeface="Courier New" charset="0"/>
              <a:buChar char="o"/>
            </a:pPr>
            <a:endParaRPr lang="es-ES" dirty="0"/>
          </a:p>
          <a:p>
            <a:pPr lvl="1">
              <a:buFont typeface="Courier New" charset="0"/>
              <a:buChar char="o"/>
            </a:pPr>
            <a:r>
              <a:rPr lang="es-ES" dirty="0" smtClean="0"/>
              <a:t>Tras </a:t>
            </a:r>
            <a:r>
              <a:rPr lang="es-ES" dirty="0"/>
              <a:t>el entrenamiento o aprendizaje se procede </a:t>
            </a:r>
            <a:r>
              <a:rPr lang="es-ES" dirty="0" smtClean="0"/>
              <a:t>a realizar a </a:t>
            </a:r>
            <a:r>
              <a:rPr lang="es-ES" dirty="0"/>
              <a:t>la fase de test</a:t>
            </a:r>
            <a:r>
              <a:rPr lang="es-ES" dirty="0" smtClean="0"/>
              <a:t>.</a:t>
            </a:r>
          </a:p>
          <a:p>
            <a:pPr lvl="2">
              <a:buFont typeface="Courier New" charset="0"/>
              <a:buChar char="o"/>
            </a:pPr>
            <a:endParaRPr lang="es-ES" dirty="0"/>
          </a:p>
          <a:p>
            <a:pPr lvl="2">
              <a:buFont typeface="Courier New" charset="0"/>
              <a:buChar char="o"/>
            </a:pPr>
            <a:endParaRPr lang="es-ES" dirty="0"/>
          </a:p>
          <a:p>
            <a:pPr lvl="2">
              <a:buFont typeface="Courier New" charset="0"/>
              <a:buChar char="o"/>
            </a:pPr>
            <a:endParaRPr lang="es-ES" dirty="0" smtClean="0"/>
          </a:p>
        </p:txBody>
      </p:sp>
      <p:sp>
        <p:nvSpPr>
          <p:cNvPr id="5" name="Slide Number Placeholder 4"/>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759997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Redes</a:t>
            </a:r>
            <a:r>
              <a:rPr lang="en-US" dirty="0" smtClean="0"/>
              <a:t> </a:t>
            </a:r>
            <a:r>
              <a:rPr lang="en-US" dirty="0" err="1" smtClean="0"/>
              <a:t>Neuronales</a:t>
            </a:r>
            <a:r>
              <a:rPr lang="en-US" dirty="0" smtClean="0"/>
              <a:t> </a:t>
            </a:r>
            <a:r>
              <a:rPr lang="en-US" dirty="0" err="1" smtClean="0"/>
              <a:t>Convolucionales</a:t>
            </a:r>
            <a:endParaRPr lang="en-US" dirty="0"/>
          </a:p>
        </p:txBody>
      </p:sp>
      <p:sp>
        <p:nvSpPr>
          <p:cNvPr id="3" name="Content Placeholder 2"/>
          <p:cNvSpPr>
            <a:spLocks noGrp="1"/>
          </p:cNvSpPr>
          <p:nvPr>
            <p:ph idx="1"/>
          </p:nvPr>
        </p:nvSpPr>
        <p:spPr/>
        <p:txBody>
          <a:bodyPr/>
          <a:lstStyle/>
          <a:p>
            <a:pPr lvl="1">
              <a:buFont typeface="Courier New" charset="0"/>
              <a:buChar char="o"/>
            </a:pPr>
            <a:endParaRPr lang="en-US" dirty="0" smtClean="0"/>
          </a:p>
          <a:p>
            <a:pPr lvl="1">
              <a:buFont typeface="Courier New" charset="0"/>
              <a:buChar char="o"/>
            </a:pPr>
            <a:r>
              <a:rPr lang="en-US" dirty="0" smtClean="0"/>
              <a:t>Se </a:t>
            </a:r>
            <a:r>
              <a:rPr lang="en-US" dirty="0" err="1" smtClean="0"/>
              <a:t>trata</a:t>
            </a:r>
            <a:r>
              <a:rPr lang="en-US" dirty="0" smtClean="0"/>
              <a:t> de </a:t>
            </a:r>
            <a:r>
              <a:rPr lang="en-US" dirty="0" err="1" smtClean="0"/>
              <a:t>uno</a:t>
            </a:r>
            <a:r>
              <a:rPr lang="en-US" dirty="0" smtClean="0"/>
              <a:t> de </a:t>
            </a:r>
            <a:r>
              <a:rPr lang="en-US" dirty="0" err="1" smtClean="0"/>
              <a:t>los</a:t>
            </a:r>
            <a:r>
              <a:rPr lang="en-US" dirty="0" smtClean="0"/>
              <a:t> </a:t>
            </a:r>
            <a:r>
              <a:rPr lang="en-US" dirty="0" err="1" smtClean="0"/>
              <a:t>tipos</a:t>
            </a:r>
            <a:r>
              <a:rPr lang="en-US" dirty="0" smtClean="0"/>
              <a:t> de </a:t>
            </a:r>
            <a:r>
              <a:rPr lang="en-US" dirty="0" err="1" smtClean="0"/>
              <a:t>redes</a:t>
            </a:r>
            <a:r>
              <a:rPr lang="en-US" dirty="0" smtClean="0"/>
              <a:t> </a:t>
            </a:r>
            <a:r>
              <a:rPr lang="en-US" dirty="0" err="1" smtClean="0"/>
              <a:t>neuronales</a:t>
            </a:r>
            <a:r>
              <a:rPr lang="en-US" dirty="0" smtClean="0"/>
              <a:t> </a:t>
            </a:r>
            <a:r>
              <a:rPr lang="en-US" dirty="0" err="1" smtClean="0"/>
              <a:t>artificiales</a:t>
            </a:r>
            <a:r>
              <a:rPr lang="en-US" dirty="0" smtClean="0"/>
              <a:t> m</a:t>
            </a:r>
            <a:r>
              <a:rPr lang="es-ES" dirty="0" err="1" smtClean="0"/>
              <a:t>ás</a:t>
            </a:r>
            <a:r>
              <a:rPr lang="es-ES" dirty="0" smtClean="0"/>
              <a:t> utilizados en el ámbito de la Inteligencia Artificial.</a:t>
            </a:r>
          </a:p>
          <a:p>
            <a:pPr lvl="1">
              <a:buFont typeface="Courier New" charset="0"/>
              <a:buChar char="o"/>
            </a:pPr>
            <a:endParaRPr lang="es-ES" dirty="0"/>
          </a:p>
          <a:p>
            <a:pPr lvl="1">
              <a:buFont typeface="Courier New" charset="0"/>
              <a:buChar char="o"/>
            </a:pPr>
            <a:r>
              <a:rPr lang="es-ES" dirty="0" smtClean="0"/>
              <a:t>Arquitectura formada por una capa de </a:t>
            </a:r>
            <a:r>
              <a:rPr lang="es-ES" dirty="0" err="1" smtClean="0"/>
              <a:t>convolución</a:t>
            </a:r>
            <a:r>
              <a:rPr lang="es-ES" dirty="0" smtClean="0"/>
              <a:t> y otra de </a:t>
            </a:r>
            <a:r>
              <a:rPr lang="es-ES" i="1" dirty="0" err="1" smtClean="0"/>
              <a:t>pooling</a:t>
            </a:r>
            <a:r>
              <a:rPr lang="es-ES" dirty="0" smtClean="0"/>
              <a:t>.</a:t>
            </a:r>
          </a:p>
          <a:p>
            <a:pPr lvl="1">
              <a:buFont typeface="Courier New" charset="0"/>
              <a:buChar char="o"/>
            </a:pPr>
            <a:endParaRPr lang="es-ES" dirty="0"/>
          </a:p>
          <a:p>
            <a:pPr marL="201168" lvl="1" indent="0">
              <a:buNone/>
            </a:pPr>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8</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2359" y="4042450"/>
            <a:ext cx="3668241" cy="1646806"/>
          </a:xfrm>
          <a:prstGeom prst="rect">
            <a:avLst/>
          </a:prstGeom>
        </p:spPr>
      </p:pic>
    </p:spTree>
    <p:extLst>
      <p:ext uri="{BB962C8B-B14F-4D97-AF65-F5344CB8AC3E}">
        <p14:creationId xmlns:p14="http://schemas.microsoft.com/office/powerpoint/2010/main" val="1208204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Deep Learning</a:t>
            </a:r>
            <a:endParaRPr lang="en-US" dirty="0"/>
          </a:p>
        </p:txBody>
      </p:sp>
      <p:sp>
        <p:nvSpPr>
          <p:cNvPr id="3" name="Content Placeholder 2"/>
          <p:cNvSpPr>
            <a:spLocks noGrp="1"/>
          </p:cNvSpPr>
          <p:nvPr>
            <p:ph idx="1"/>
          </p:nvPr>
        </p:nvSpPr>
        <p:spPr/>
        <p:txBody>
          <a:bodyPr/>
          <a:lstStyle/>
          <a:p>
            <a:endParaRPr lang="en-US" dirty="0" smtClean="0"/>
          </a:p>
          <a:p>
            <a:pPr lvl="1">
              <a:buFont typeface="Courier New" charset="0"/>
              <a:buChar char="o"/>
            </a:pPr>
            <a:r>
              <a:rPr lang="en-US" dirty="0"/>
              <a:t>El </a:t>
            </a:r>
            <a:r>
              <a:rPr lang="en-US" i="1" dirty="0"/>
              <a:t>Deep Learning </a:t>
            </a:r>
            <a:r>
              <a:rPr lang="en-US" dirty="0"/>
              <a:t>o </a:t>
            </a:r>
            <a:r>
              <a:rPr lang="en-US" dirty="0" err="1"/>
              <a:t>A</a:t>
            </a:r>
            <a:r>
              <a:rPr lang="en-US" dirty="0" err="1" smtClean="0"/>
              <a:t>prendizaje</a:t>
            </a:r>
            <a:r>
              <a:rPr lang="en-US" dirty="0" smtClean="0"/>
              <a:t> </a:t>
            </a:r>
            <a:r>
              <a:rPr lang="en-US" dirty="0" err="1"/>
              <a:t>P</a:t>
            </a:r>
            <a:r>
              <a:rPr lang="en-US" dirty="0" err="1" smtClean="0"/>
              <a:t>rofundo</a:t>
            </a:r>
            <a:r>
              <a:rPr lang="en-US" dirty="0" smtClean="0"/>
              <a:t> </a:t>
            </a:r>
            <a:r>
              <a:rPr lang="en-US" dirty="0"/>
              <a:t>(AP) </a:t>
            </a:r>
            <a:r>
              <a:rPr lang="en-US" dirty="0" err="1"/>
              <a:t>es</a:t>
            </a:r>
            <a:r>
              <a:rPr lang="en-US" dirty="0"/>
              <a:t> un </a:t>
            </a:r>
            <a:r>
              <a:rPr lang="en-US" dirty="0" err="1"/>
              <a:t>conjunto</a:t>
            </a:r>
            <a:r>
              <a:rPr lang="en-US" dirty="0"/>
              <a:t> de </a:t>
            </a:r>
            <a:r>
              <a:rPr lang="en-US" dirty="0" err="1"/>
              <a:t>algoritmos</a:t>
            </a:r>
            <a:r>
              <a:rPr lang="en-US" dirty="0"/>
              <a:t> que </a:t>
            </a:r>
            <a:r>
              <a:rPr lang="en-US" dirty="0" err="1" smtClean="0"/>
              <a:t>pertenecen</a:t>
            </a:r>
            <a:r>
              <a:rPr lang="en-US" dirty="0" smtClean="0"/>
              <a:t> </a:t>
            </a:r>
            <a:r>
              <a:rPr lang="en-US" dirty="0"/>
              <a:t>a la </a:t>
            </a:r>
            <a:r>
              <a:rPr lang="en-US" dirty="0" err="1"/>
              <a:t>clase</a:t>
            </a:r>
            <a:r>
              <a:rPr lang="en-US" dirty="0"/>
              <a:t> </a:t>
            </a:r>
            <a:r>
              <a:rPr lang="en-US" dirty="0" err="1" smtClean="0"/>
              <a:t>Aprendizaje</a:t>
            </a:r>
            <a:r>
              <a:rPr lang="en-US" dirty="0" smtClean="0"/>
              <a:t> </a:t>
            </a:r>
            <a:r>
              <a:rPr lang="en-US" dirty="0" err="1" smtClean="0"/>
              <a:t>Autom</a:t>
            </a:r>
            <a:r>
              <a:rPr lang="es-ES" dirty="0" smtClean="0"/>
              <a:t>ático </a:t>
            </a:r>
            <a:r>
              <a:rPr lang="en-US" dirty="0" smtClean="0"/>
              <a:t>que </a:t>
            </a:r>
            <a:r>
              <a:rPr lang="en-US" dirty="0" err="1"/>
              <a:t>intentan</a:t>
            </a:r>
            <a:r>
              <a:rPr lang="en-US" dirty="0"/>
              <a:t> </a:t>
            </a:r>
            <a:r>
              <a:rPr lang="en-US" dirty="0" err="1"/>
              <a:t>modelar</a:t>
            </a:r>
            <a:r>
              <a:rPr lang="en-US" dirty="0"/>
              <a:t> </a:t>
            </a:r>
            <a:r>
              <a:rPr lang="en-US" dirty="0" err="1"/>
              <a:t>abstracciones</a:t>
            </a:r>
            <a:r>
              <a:rPr lang="en-US" dirty="0"/>
              <a:t> de alto </a:t>
            </a:r>
            <a:r>
              <a:rPr lang="en-US" dirty="0" err="1"/>
              <a:t>nivel</a:t>
            </a:r>
            <a:r>
              <a:rPr lang="en-US" dirty="0"/>
              <a:t> </a:t>
            </a:r>
            <a:r>
              <a:rPr lang="en-US" dirty="0" err="1"/>
              <a:t>usando</a:t>
            </a:r>
            <a:r>
              <a:rPr lang="en-US" dirty="0"/>
              <a:t> </a:t>
            </a:r>
            <a:r>
              <a:rPr lang="en-US" dirty="0" err="1"/>
              <a:t>arquitecturas</a:t>
            </a:r>
            <a:r>
              <a:rPr lang="en-US" dirty="0"/>
              <a:t> </a:t>
            </a:r>
            <a:r>
              <a:rPr lang="en-US" dirty="0" err="1"/>
              <a:t>compuestas</a:t>
            </a:r>
            <a:r>
              <a:rPr lang="en-US" dirty="0"/>
              <a:t> de </a:t>
            </a:r>
            <a:r>
              <a:rPr lang="en-US" dirty="0" err="1"/>
              <a:t>transformaciones</a:t>
            </a:r>
            <a:r>
              <a:rPr lang="en-US" dirty="0"/>
              <a:t> no </a:t>
            </a:r>
            <a:r>
              <a:rPr lang="en-US" dirty="0" err="1"/>
              <a:t>lineales</a:t>
            </a:r>
            <a:r>
              <a:rPr lang="en-US" dirty="0"/>
              <a:t> </a:t>
            </a:r>
            <a:r>
              <a:rPr lang="en-US" dirty="0" smtClean="0"/>
              <a:t>m</a:t>
            </a:r>
            <a:r>
              <a:rPr lang="es-ES" dirty="0" smtClean="0"/>
              <a:t>ú</a:t>
            </a:r>
            <a:r>
              <a:rPr lang="en-US" dirty="0" err="1" smtClean="0"/>
              <a:t>ltiple</a:t>
            </a:r>
            <a:r>
              <a:rPr lang="en-US" dirty="0" smtClean="0"/>
              <a:t>.</a:t>
            </a:r>
          </a:p>
          <a:p>
            <a:pPr lvl="1">
              <a:buFont typeface="Courier New" charset="0"/>
              <a:buChar char="o"/>
            </a:pPr>
            <a:endParaRPr lang="en-US" dirty="0"/>
          </a:p>
          <a:p>
            <a:pPr lvl="1">
              <a:buFont typeface="Courier New" charset="0"/>
              <a:buChar char="o"/>
            </a:pPr>
            <a:r>
              <a:rPr lang="en-US" dirty="0" err="1" smtClean="0"/>
              <a:t>Redes</a:t>
            </a:r>
            <a:r>
              <a:rPr lang="en-US" dirty="0" smtClean="0"/>
              <a:t> </a:t>
            </a:r>
            <a:r>
              <a:rPr lang="en-US" dirty="0" err="1" smtClean="0"/>
              <a:t>neuronales</a:t>
            </a:r>
            <a:r>
              <a:rPr lang="en-US" dirty="0" smtClean="0"/>
              <a:t> </a:t>
            </a:r>
            <a:r>
              <a:rPr lang="en-US" dirty="0" err="1" smtClean="0"/>
              <a:t>profundas</a:t>
            </a:r>
            <a:r>
              <a:rPr lang="en-US" dirty="0" smtClean="0"/>
              <a:t>, </a:t>
            </a:r>
            <a:r>
              <a:rPr lang="en-US" dirty="0" err="1" smtClean="0"/>
              <a:t>siendo</a:t>
            </a:r>
            <a:r>
              <a:rPr lang="en-US" dirty="0" smtClean="0"/>
              <a:t> </a:t>
            </a:r>
            <a:r>
              <a:rPr lang="en-US" dirty="0" err="1" smtClean="0"/>
              <a:t>una</a:t>
            </a:r>
            <a:r>
              <a:rPr lang="en-US" dirty="0" smtClean="0"/>
              <a:t> de las m</a:t>
            </a:r>
            <a:r>
              <a:rPr lang="es-ES" dirty="0" err="1" smtClean="0"/>
              <a:t>ás</a:t>
            </a:r>
            <a:r>
              <a:rPr lang="es-ES" dirty="0" smtClean="0"/>
              <a:t> utilizadas las redes neuronales </a:t>
            </a:r>
            <a:r>
              <a:rPr lang="es-ES" dirty="0" err="1" smtClean="0"/>
              <a:t>convolucionales</a:t>
            </a:r>
            <a:r>
              <a:rPr lang="es-ES" dirty="0" smtClean="0"/>
              <a:t>.</a:t>
            </a:r>
          </a:p>
          <a:p>
            <a:pPr lvl="1">
              <a:buFont typeface="Courier New" charset="0"/>
              <a:buChar char="o"/>
            </a:pPr>
            <a:endParaRPr lang="es-ES" dirty="0"/>
          </a:p>
          <a:p>
            <a:pPr lvl="1">
              <a:buFont typeface="Courier New" charset="0"/>
              <a:buChar char="o"/>
            </a:pPr>
            <a:r>
              <a:rPr lang="es-ES" dirty="0"/>
              <a:t>El término profundo suele hacer referencia al número de capas ocultas en la red </a:t>
            </a:r>
            <a:r>
              <a:rPr lang="es-ES" dirty="0" smtClean="0"/>
              <a:t>neuronal</a:t>
            </a:r>
            <a:r>
              <a:rPr lang="en-GB" dirty="0" smtClean="0"/>
              <a:t>.</a:t>
            </a:r>
          </a:p>
          <a:p>
            <a:pPr lvl="1">
              <a:buFont typeface="Courier New" charset="0"/>
              <a:buChar char="o"/>
            </a:pPr>
            <a:endParaRPr lang="en-GB" dirty="0"/>
          </a:p>
          <a:p>
            <a:pPr lvl="1">
              <a:buFont typeface="Courier New" charset="0"/>
              <a:buChar char="o"/>
            </a:pPr>
            <a:r>
              <a:rPr lang="en-GB" dirty="0" smtClean="0"/>
              <a:t>Forma </a:t>
            </a:r>
            <a:r>
              <a:rPr lang="en-GB" dirty="0" err="1" smtClean="0"/>
              <a:t>especializada</a:t>
            </a:r>
            <a:r>
              <a:rPr lang="en-GB" dirty="0" smtClean="0"/>
              <a:t> del </a:t>
            </a:r>
            <a:r>
              <a:rPr lang="en-GB" dirty="0" err="1" smtClean="0"/>
              <a:t>Aprendizaje</a:t>
            </a:r>
            <a:r>
              <a:rPr lang="en-GB" dirty="0" smtClean="0"/>
              <a:t> </a:t>
            </a:r>
            <a:r>
              <a:rPr lang="en-GB" dirty="0" err="1" smtClean="0"/>
              <a:t>Autom</a:t>
            </a:r>
            <a:r>
              <a:rPr lang="es-ES" dirty="0" smtClean="0"/>
              <a:t>ático.</a:t>
            </a:r>
            <a:endParaRPr lang="en-US" dirty="0"/>
          </a:p>
          <a:p>
            <a:pPr lvl="1">
              <a:buFont typeface="Courier New" charset="0"/>
              <a:buChar char="o"/>
            </a:pPr>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9</a:t>
            </a:fld>
            <a:endParaRPr lang="en-US" dirty="0"/>
          </a:p>
        </p:txBody>
      </p:sp>
    </p:spTree>
    <p:extLst>
      <p:ext uri="{BB962C8B-B14F-4D97-AF65-F5344CB8AC3E}">
        <p14:creationId xmlns:p14="http://schemas.microsoft.com/office/powerpoint/2010/main" val="588904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181</TotalTime>
  <Words>883</Words>
  <Application>Microsoft Macintosh PowerPoint</Application>
  <PresentationFormat>Widescreen</PresentationFormat>
  <Paragraphs>164</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Calibri Light</vt:lpstr>
      <vt:lpstr>Courier New</vt:lpstr>
      <vt:lpstr>Retrospect</vt:lpstr>
      <vt:lpstr>ESCUELA TÉCNICA SUPERIOR DE INGENIERÍA DE TELECOMUNICACIÓN  GRADO EN INGENIERÍA EN SISTEMAS AUDIOVISUALES Y MULTIMEDIA   Detección de objetos en imágenes con Caffe</vt:lpstr>
      <vt:lpstr>Inteligencia Artificial y Aprendizaje Automático</vt:lpstr>
      <vt:lpstr>Aplicaciones de la Inteligencia Artificial</vt:lpstr>
      <vt:lpstr>Machine Learning</vt:lpstr>
      <vt:lpstr>Redes Neuronales Artificiales</vt:lpstr>
      <vt:lpstr>Redes Neuronales Artificiales</vt:lpstr>
      <vt:lpstr>Redes Neuronales Artificiales</vt:lpstr>
      <vt:lpstr>Redes Neuronales Convolucionales</vt:lpstr>
      <vt:lpstr>Deep Learning</vt:lpstr>
      <vt:lpstr>Objetivos</vt:lpstr>
      <vt:lpstr>Infraestructura utilizada</vt:lpstr>
      <vt:lpstr>Single Shot MultiBox</vt:lpstr>
      <vt:lpstr>Aplicación para detección de objetos en flujos de vídeos</vt:lpstr>
      <vt:lpstr>Creación de modelo de red propio SSD</vt:lpstr>
      <vt:lpstr>Creación de modelo de red propio SSD</vt:lpstr>
      <vt:lpstr>Creación de modelo de red propio SSD</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ESCUELA TÉCNICA SUPERIOR DE INGENIERÍA DE TELECOMUNICACIÓN  GRADOS EN INGENIERÍA EN SISTEMAS AUDIOVISUALES Y MULTIMEDIA   Detección de objetos en imágenes con Caffe</dc:title>
  <dc:creator>Microsoft Office User</dc:creator>
  <cp:lastModifiedBy>Microsoft Office User</cp:lastModifiedBy>
  <cp:revision>15</cp:revision>
  <dcterms:created xsi:type="dcterms:W3CDTF">2019-07-13T15:17:15Z</dcterms:created>
  <dcterms:modified xsi:type="dcterms:W3CDTF">2019-07-13T18:18:39Z</dcterms:modified>
</cp:coreProperties>
</file>