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6E2C"/>
    <a:srgbClr val="465723"/>
    <a:srgbClr val="39471D"/>
    <a:srgbClr val="2129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4660"/>
  </p:normalViewPr>
  <p:slideViewPr>
    <p:cSldViewPr>
      <p:cViewPr varScale="1">
        <p:scale>
          <a:sx n="66" d="100"/>
          <a:sy n="66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9B470-7265-476E-AEAE-B994A4C99C3B}" type="datetimeFigureOut">
              <a:rPr lang="es-ES" smtClean="0"/>
              <a:t>11/09/2017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6004D-6DBE-467E-B9C8-3ECFC1EB98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1130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6004D-6DBE-467E-B9C8-3ECFC1EB986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230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11/09/2017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757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11/09/2017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548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11/09/2017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579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11/09/2017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901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11/09/2017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114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11/09/2017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356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11/09/2017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72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11/09/2017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650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11/09/2017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402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11/09/2017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06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11/09/2017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271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0EC8D-17F2-4955-98FB-8B3A05AE6EC2}" type="datetimeFigureOut">
              <a:rPr lang="es-ES" smtClean="0"/>
              <a:t>11/09/2017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37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.PNG"/><Relationship Id="rId7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boticsURJC-students/2016-tfg-vanessa-fernandez" TargetMode="External"/><Relationship Id="rId2" Type="http://schemas.openxmlformats.org/officeDocument/2006/relationships/hyperlink" Target="http://jderobot.org/Vmartinezf-tf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1600" y="2276873"/>
            <a:ext cx="6912768" cy="50405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NUEVAS PRÁCTICAS EN EL ENTORNO DOCENTE DE ROBÓTICA JDEROBOT-ACADEMY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58466" y="4437112"/>
            <a:ext cx="5489409" cy="1224136"/>
          </a:xfrm>
        </p:spPr>
        <p:txBody>
          <a:bodyPr>
            <a:normAutofit fontScale="77500" lnSpcReduction="20000"/>
          </a:bodyPr>
          <a:lstStyle/>
          <a:p>
            <a:endParaRPr lang="es-ES" dirty="0" smtClean="0"/>
          </a:p>
          <a:p>
            <a:r>
              <a:rPr lang="es-ES" i="1" dirty="0" smtClean="0">
                <a:solidFill>
                  <a:schemeClr val="tx1"/>
                </a:solidFill>
              </a:rPr>
              <a:t>Vanessa Fernández Martínez</a:t>
            </a:r>
          </a:p>
          <a:p>
            <a:r>
              <a:rPr lang="es-ES" i="1" dirty="0" smtClean="0">
                <a:solidFill>
                  <a:schemeClr val="tx1"/>
                </a:solidFill>
              </a:rPr>
              <a:t>v.fernandezmarti@alumnos.urjc.es</a:t>
            </a:r>
            <a:endParaRPr lang="es-ES" i="1" dirty="0">
              <a:solidFill>
                <a:schemeClr val="tx1"/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885" y="332656"/>
            <a:ext cx="2448272" cy="1080119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526" y="3493692"/>
            <a:ext cx="936104" cy="120875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621755"/>
            <a:ext cx="1905266" cy="952633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6158578" y="6021288"/>
            <a:ext cx="2529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+mj-lt"/>
              </a:rPr>
              <a:t>X de septiembre de 2017</a:t>
            </a:r>
            <a:endParaRPr lang="es-E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442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0070C0"/>
                </a:solidFill>
              </a:rPr>
              <a:t>TeleTaxi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Propagación de frentes de onda (distancia).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Propagación de obstáculos.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Cálculo de ruta más corta.</a:t>
            </a:r>
            <a:endParaRPr lang="es-ES" sz="2400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9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2267744" y="1628799"/>
            <a:ext cx="4963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Solución: Planificación</a:t>
            </a:r>
            <a:endParaRPr lang="es-ES" sz="3200" dirty="0"/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933055"/>
            <a:ext cx="2184223" cy="2561395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778498"/>
            <a:ext cx="2702234" cy="271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0070C0"/>
                </a:solidFill>
              </a:rPr>
              <a:t>TeleTaxi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420888"/>
            <a:ext cx="7643192" cy="37052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Emplea información de la planificación.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Se necesita estimar la posición del robot (x, y, theta).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En cada iteración un objetivo (menor distancia en el campo del gradiente).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El objetivo se consigue mirando en cierto radio de distancia del robot.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El robot se dirige hacia los objetivos.</a:t>
            </a:r>
            <a:endParaRPr lang="es-ES" sz="2400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10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2987824" y="1628800"/>
            <a:ext cx="313335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rgbClr val="586E2C"/>
                </a:solidFill>
              </a:rPr>
              <a:t>Solución: </a:t>
            </a:r>
            <a:r>
              <a:rPr lang="es-ES" sz="3200" b="1" dirty="0" smtClean="0">
                <a:solidFill>
                  <a:srgbClr val="586E2C"/>
                </a:solidFill>
              </a:rPr>
              <a:t>Pilotaje</a:t>
            </a:r>
            <a:endParaRPr lang="es-ES" sz="3200" dirty="0"/>
          </a:p>
          <a:p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73452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0070C0"/>
                </a:solidFill>
              </a:rPr>
              <a:t>TeleTaxi</a:t>
            </a:r>
            <a:endParaRPr lang="es-ES" dirty="0"/>
          </a:p>
        </p:txBody>
      </p:sp>
      <p:pic>
        <p:nvPicPr>
          <p:cNvPr id="9" name="8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77" y="2322023"/>
            <a:ext cx="4176464" cy="1670586"/>
          </a:xfrm>
        </p:spPr>
      </p:pic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11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3514119" y="1484784"/>
            <a:ext cx="1633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rgbClr val="586E2C"/>
                </a:solidFill>
              </a:rPr>
              <a:t>Solución</a:t>
            </a:r>
            <a:endParaRPr lang="es-ES" sz="3200" dirty="0"/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026" y="2420888"/>
            <a:ext cx="3923438" cy="1888818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234" y="4437112"/>
            <a:ext cx="4608511" cy="201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3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70C0"/>
                </a:solidFill>
              </a:rPr>
              <a:t>Aspiradora autónoma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Robot empleado: </a:t>
            </a:r>
            <a:r>
              <a:rPr lang="es-ES" sz="2400" dirty="0" err="1" smtClean="0"/>
              <a:t>Roomba</a:t>
            </a:r>
            <a:r>
              <a:rPr lang="es-E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Sensor láser para medir distancia.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 Modelo de casa: house_int2.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Mundo de </a:t>
            </a:r>
            <a:r>
              <a:rPr lang="es-ES" sz="2400" dirty="0" err="1" smtClean="0"/>
              <a:t>Gazebo</a:t>
            </a:r>
            <a:r>
              <a:rPr lang="es-ES" sz="2400" dirty="0" smtClean="0"/>
              <a:t>: formado por </a:t>
            </a:r>
            <a:r>
              <a:rPr lang="es-ES" sz="2400" dirty="0" err="1" smtClean="0"/>
              <a:t>Roomba</a:t>
            </a:r>
            <a:r>
              <a:rPr lang="es-ES" sz="2400" dirty="0" smtClean="0"/>
              <a:t> y house_int2.</a:t>
            </a:r>
            <a:endParaRPr lang="es-ES" sz="2400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12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3059832" y="1628800"/>
            <a:ext cx="272619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rgbClr val="586E2C"/>
                </a:solidFill>
              </a:rPr>
              <a:t>Infraestructura</a:t>
            </a:r>
          </a:p>
          <a:p>
            <a:endParaRPr lang="es-ES" dirty="0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66" y="4471204"/>
            <a:ext cx="2260666" cy="1793183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443781"/>
            <a:ext cx="3240360" cy="1822703"/>
          </a:xfrm>
          <a:prstGeom prst="rect">
            <a:avLst/>
          </a:prstGeom>
        </p:spPr>
      </p:pic>
      <p:pic>
        <p:nvPicPr>
          <p:cNvPr id="11" name="5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47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70C0"/>
                </a:solidFill>
              </a:rPr>
              <a:t>Aspiradora autónoma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7772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GUI: visor de parámetros.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Árbitro: evalúa la práctica.</a:t>
            </a:r>
            <a:endParaRPr lang="es-ES" sz="2400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13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2411760" y="1556792"/>
            <a:ext cx="471770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rgbClr val="586E2C"/>
                </a:solidFill>
              </a:rPr>
              <a:t>Aplicación gráfica y árbitro</a:t>
            </a:r>
            <a:endParaRPr lang="es-ES" sz="3200" dirty="0"/>
          </a:p>
          <a:p>
            <a:endParaRPr lang="es-ES" dirty="0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20" y="3533622"/>
            <a:ext cx="3762279" cy="2601875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247" y="3354690"/>
            <a:ext cx="3744416" cy="2959740"/>
          </a:xfrm>
          <a:prstGeom prst="rect">
            <a:avLst/>
          </a:prstGeom>
        </p:spPr>
      </p:pic>
      <p:pic>
        <p:nvPicPr>
          <p:cNvPr id="11" name="5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8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70C0"/>
                </a:solidFill>
              </a:rPr>
              <a:t>Aspiradora autónoma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7772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Gráfica para medir la evolución del porcentaje en el tiempo.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Eje de abscisas: tiempo.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Eje de ordenadas: derivada del porcentaje.</a:t>
            </a:r>
            <a:endParaRPr lang="es-ES" sz="2400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14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1457516" y="1556792"/>
            <a:ext cx="641746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Gráfica de la derivada del porcentaje</a:t>
            </a:r>
            <a:endParaRPr lang="es-ES" sz="3200" dirty="0"/>
          </a:p>
          <a:p>
            <a:endParaRPr lang="es-ES" dirty="0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470" y="3933056"/>
            <a:ext cx="5433060" cy="2390546"/>
          </a:xfrm>
          <a:prstGeom prst="rect">
            <a:avLst/>
          </a:prstGeom>
        </p:spPr>
      </p:pic>
      <p:pic>
        <p:nvPicPr>
          <p:cNvPr id="10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7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70C0"/>
                </a:solidFill>
              </a:rPr>
              <a:t>Aspiradora autónoma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633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Objetivo: recorrer el mayor porcentaje de casa posible.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El algoritmo es sin </a:t>
            </a:r>
            <a:r>
              <a:rPr lang="es-ES" sz="2400" dirty="0" err="1" smtClean="0"/>
              <a:t>autolocalización</a:t>
            </a:r>
            <a:r>
              <a:rPr lang="es-E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Se desconoce el mapa de la casa.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Se desconoce la posición de la aspiradora.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Se conoce la orientación de la aspiradora.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Conocimiento de los datos sensoriales que ofrece el láser.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Algoritmo basado en el algoritmo que realizan los modelos 500, 600, 700 y 800 de </a:t>
            </a:r>
            <a:r>
              <a:rPr lang="es-ES" sz="2400" dirty="0" err="1" smtClean="0"/>
              <a:t>Roomba</a:t>
            </a:r>
            <a:r>
              <a:rPr lang="es-ES" sz="2400" dirty="0" smtClean="0"/>
              <a:t> de </a:t>
            </a:r>
            <a:r>
              <a:rPr lang="es-ES" sz="2400" dirty="0" err="1" smtClean="0"/>
              <a:t>iRobot</a:t>
            </a:r>
            <a:r>
              <a:rPr lang="es-ES" sz="2400" dirty="0" smtClean="0"/>
              <a:t>.</a:t>
            </a:r>
            <a:endParaRPr lang="es-ES" sz="2400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15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3491880" y="1628800"/>
            <a:ext cx="163378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Solución</a:t>
            </a:r>
            <a:endParaRPr lang="es-ES" sz="3200" dirty="0"/>
          </a:p>
          <a:p>
            <a:endParaRPr lang="es-ES" dirty="0"/>
          </a:p>
        </p:txBody>
      </p:sp>
      <p:pic>
        <p:nvPicPr>
          <p:cNvPr id="9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3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70C0"/>
                </a:solidFill>
              </a:rPr>
              <a:t>Aspiradora autónoma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3779" y="2636912"/>
            <a:ext cx="8229600" cy="3633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Navegación siguiendo un patrón en espiral.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err="1" smtClean="0"/>
              <a:t>Roomba</a:t>
            </a:r>
            <a:r>
              <a:rPr lang="es-ES" sz="2400" dirty="0" smtClean="0"/>
              <a:t> choca.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Recorre el perímetro de la casa un cierto tiempo.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Algoritmo aleatorio basado en un choca-gira.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Será aleatorio tanto el ángulo de giro como la dirección de giro.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sz="2400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16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3635896" y="1700808"/>
            <a:ext cx="163378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rgbClr val="586E2C"/>
                </a:solidFill>
              </a:rPr>
              <a:t>Solución</a:t>
            </a:r>
            <a:endParaRPr lang="es-ES" sz="3200" dirty="0"/>
          </a:p>
          <a:p>
            <a:endParaRPr lang="es-ES" dirty="0"/>
          </a:p>
        </p:txBody>
      </p:sp>
      <p:pic>
        <p:nvPicPr>
          <p:cNvPr id="9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6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70C0"/>
                </a:solidFill>
              </a:rPr>
              <a:t>Aspiradora autónoma </a:t>
            </a:r>
            <a:endParaRPr lang="es-ES" dirty="0"/>
          </a:p>
        </p:txBody>
      </p:sp>
      <p:pic>
        <p:nvPicPr>
          <p:cNvPr id="9" name="8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95" y="2302102"/>
            <a:ext cx="1887594" cy="1876358"/>
          </a:xfrm>
        </p:spPr>
      </p:pic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17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3563888" y="1468119"/>
            <a:ext cx="163378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rgbClr val="586E2C"/>
                </a:solidFill>
              </a:rPr>
              <a:t>Solución</a:t>
            </a:r>
            <a:endParaRPr lang="es-ES" sz="3200" dirty="0"/>
          </a:p>
          <a:p>
            <a:endParaRPr lang="es-ES" dirty="0"/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20" y="4437112"/>
            <a:ext cx="1889076" cy="1872208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329893"/>
            <a:ext cx="4808560" cy="383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1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70C0"/>
                </a:solidFill>
              </a:rPr>
              <a:t>Aparcamiento automático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348880"/>
            <a:ext cx="5472844" cy="37772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Robot empleado: </a:t>
            </a:r>
            <a:r>
              <a:rPr lang="es-ES" sz="2400" dirty="0" err="1" smtClean="0"/>
              <a:t>Taxi_Holo_Laser</a:t>
            </a:r>
            <a:r>
              <a:rPr lang="es-E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3 sensores láser para medir distancia.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Modelo de acera: acera.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Modelo de coches estacionados: </a:t>
            </a:r>
            <a:r>
              <a:rPr lang="es-ES" sz="2400" dirty="0" err="1" smtClean="0"/>
              <a:t>carNoMotor</a:t>
            </a:r>
            <a:r>
              <a:rPr lang="es-E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Mundo de </a:t>
            </a:r>
            <a:r>
              <a:rPr lang="es-ES" sz="2400" dirty="0" err="1" smtClean="0"/>
              <a:t>Gazebo</a:t>
            </a:r>
            <a:r>
              <a:rPr lang="es-ES" sz="2400" dirty="0" smtClean="0"/>
              <a:t>: formado por </a:t>
            </a:r>
            <a:r>
              <a:rPr lang="es-ES" sz="2400" dirty="0" err="1" smtClean="0"/>
              <a:t>Taxi_Holo_Laser</a:t>
            </a:r>
            <a:r>
              <a:rPr lang="es-ES" sz="2400" dirty="0" smtClean="0"/>
              <a:t>, acera, </a:t>
            </a:r>
            <a:r>
              <a:rPr lang="es-ES" sz="2400" dirty="0" err="1" smtClean="0"/>
              <a:t>road</a:t>
            </a:r>
            <a:r>
              <a:rPr lang="es-ES" sz="2400" dirty="0" smtClean="0"/>
              <a:t> y </a:t>
            </a:r>
            <a:r>
              <a:rPr lang="es-ES" sz="2400" dirty="0" err="1" smtClean="0"/>
              <a:t>carNoMotor</a:t>
            </a:r>
            <a:r>
              <a:rPr lang="es-ES" sz="2400" dirty="0"/>
              <a:t>.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18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3203848" y="1556792"/>
            <a:ext cx="272619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rgbClr val="586E2C"/>
                </a:solidFill>
              </a:rPr>
              <a:t>Infraestructura</a:t>
            </a:r>
          </a:p>
          <a:p>
            <a:endParaRPr lang="es-ES" dirty="0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108" y="2396932"/>
            <a:ext cx="2736304" cy="1652272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699" y="4293096"/>
            <a:ext cx="3281122" cy="1403013"/>
          </a:xfrm>
          <a:prstGeom prst="rect">
            <a:avLst/>
          </a:prstGeom>
        </p:spPr>
      </p:pic>
      <p:pic>
        <p:nvPicPr>
          <p:cNvPr id="11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884" y="484946"/>
            <a:ext cx="1364284" cy="601890"/>
          </a:xfrm>
          <a:prstGeom prst="rect">
            <a:avLst/>
          </a:prstGeom>
        </p:spPr>
      </p:pic>
      <p:pic>
        <p:nvPicPr>
          <p:cNvPr id="12" name="4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11178"/>
            <a:ext cx="580384" cy="74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rgbClr val="0070C0"/>
                </a:solidFill>
              </a:rPr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Introducción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Objetivos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Infraestructura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Práctica: </a:t>
            </a:r>
            <a:r>
              <a:rPr lang="es-ES" dirty="0" err="1"/>
              <a:t>TeleTaxi</a:t>
            </a:r>
            <a:r>
              <a:rPr lang="es-ES" dirty="0"/>
              <a:t> </a:t>
            </a:r>
            <a:endParaRPr lang="es-E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Práctica: </a:t>
            </a:r>
            <a:r>
              <a:rPr lang="es-ES" dirty="0"/>
              <a:t>Aspiradora autónoma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Práctica: </a:t>
            </a:r>
            <a:r>
              <a:rPr lang="es-ES" dirty="0"/>
              <a:t>Aparcamiento automático </a:t>
            </a:r>
            <a:endParaRPr lang="es-E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</a:t>
            </a:r>
            <a:endParaRPr lang="es-ES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3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70C0"/>
                </a:solidFill>
              </a:rPr>
              <a:t>Aparcamiento automático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348880"/>
            <a:ext cx="4114800" cy="37772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GUI: visor </a:t>
            </a:r>
            <a:r>
              <a:rPr lang="es-ES" sz="2400" dirty="0" smtClean="0"/>
              <a:t>gráfico de </a:t>
            </a:r>
            <a:r>
              <a:rPr lang="es-ES" sz="2400" dirty="0"/>
              <a:t>parámetros</a:t>
            </a:r>
            <a:r>
              <a:rPr lang="es-E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Árbitro: evalúa la solución de la práctica.</a:t>
            </a:r>
            <a:endParaRPr lang="es-ES" sz="2400" dirty="0"/>
          </a:p>
          <a:p>
            <a:pPr marL="0" indent="0">
              <a:buNone/>
            </a:pPr>
            <a:endParaRPr lang="es-ES" sz="2400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19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2307396" y="1556792"/>
            <a:ext cx="471770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rgbClr val="586E2C"/>
                </a:solidFill>
              </a:rPr>
              <a:t>Aplicación gráfica y árbitro</a:t>
            </a:r>
            <a:endParaRPr lang="es-ES" sz="3200" dirty="0"/>
          </a:p>
          <a:p>
            <a:endParaRPr lang="es-ES" dirty="0"/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79" y="4437112"/>
            <a:ext cx="4212468" cy="1460752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821" y="3117095"/>
            <a:ext cx="3937693" cy="2789897"/>
          </a:xfrm>
          <a:prstGeom prst="rect">
            <a:avLst/>
          </a:prstGeom>
        </p:spPr>
      </p:pic>
      <p:pic>
        <p:nvPicPr>
          <p:cNvPr id="12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11178"/>
            <a:ext cx="580384" cy="749427"/>
          </a:xfrm>
          <a:prstGeom prst="rect">
            <a:avLst/>
          </a:prstGeom>
        </p:spPr>
      </p:pic>
      <p:pic>
        <p:nvPicPr>
          <p:cNvPr id="13" name="5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884" y="484946"/>
            <a:ext cx="1364284" cy="6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70C0"/>
                </a:solidFill>
              </a:rPr>
              <a:t>Aparcamiento automático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3779" y="2564904"/>
            <a:ext cx="8229600" cy="35898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Objetivo: encontrar plaza de aparcamiento y aparcar.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Se conocen los datos sensoriales que ofrecen los sensores.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Se conoce la orientación del taxi.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Se realiza una solución “ad hoc” basada en los datos de los sensores.</a:t>
            </a:r>
            <a:endParaRPr lang="es-ES" sz="2400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20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3563888" y="1700808"/>
            <a:ext cx="163378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rgbClr val="586E2C"/>
                </a:solidFill>
              </a:rPr>
              <a:t>Solución</a:t>
            </a:r>
            <a:endParaRPr lang="es-ES" sz="3200" dirty="0"/>
          </a:p>
          <a:p>
            <a:endParaRPr lang="es-ES" dirty="0"/>
          </a:p>
        </p:txBody>
      </p:sp>
      <p:pic>
        <p:nvPicPr>
          <p:cNvPr id="9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884" y="484946"/>
            <a:ext cx="1364284" cy="601890"/>
          </a:xfrm>
          <a:prstGeom prst="rect">
            <a:avLst/>
          </a:prstGeom>
        </p:spPr>
      </p:pic>
      <p:pic>
        <p:nvPicPr>
          <p:cNvPr id="10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11178"/>
            <a:ext cx="580384" cy="74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2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70C0"/>
                </a:solidFill>
              </a:rPr>
              <a:t>Aparcamiento automático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3779" y="2455440"/>
            <a:ext cx="8229600" cy="37772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El taxi avanza con velocidad constante.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El taxi encuentra una plaza libre en función de los datos de los láser derecho y trasero.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El taxi avanza hasta el coche de delante de la plaza libre.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El taxi realiza la maniobra de aparcamiento.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El vehículo realiza la rectificación de la maniobra.</a:t>
            </a:r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21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3563888" y="1593666"/>
            <a:ext cx="163378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rgbClr val="586E2C"/>
                </a:solidFill>
              </a:rPr>
              <a:t>Solución</a:t>
            </a:r>
            <a:endParaRPr lang="es-ES" sz="3200" dirty="0"/>
          </a:p>
          <a:p>
            <a:endParaRPr lang="es-ES" dirty="0"/>
          </a:p>
        </p:txBody>
      </p:sp>
      <p:pic>
        <p:nvPicPr>
          <p:cNvPr id="10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11178"/>
            <a:ext cx="580384" cy="749427"/>
          </a:xfrm>
          <a:prstGeom prst="rect">
            <a:avLst/>
          </a:prstGeom>
        </p:spPr>
      </p:pic>
      <p:pic>
        <p:nvPicPr>
          <p:cNvPr id="11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884" y="484946"/>
            <a:ext cx="1364284" cy="6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70C0"/>
                </a:solidFill>
              </a:rPr>
              <a:t>Aparcamiento automático</a:t>
            </a:r>
            <a:endParaRPr lang="es-ES" dirty="0"/>
          </a:p>
        </p:txBody>
      </p:sp>
      <p:pic>
        <p:nvPicPr>
          <p:cNvPr id="9" name="8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67002"/>
            <a:ext cx="2467892" cy="1361245"/>
          </a:xfrm>
        </p:spPr>
      </p:pic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11178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884" y="484946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22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3635896" y="1556792"/>
            <a:ext cx="163378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rgbClr val="586E2C"/>
                </a:solidFill>
              </a:rPr>
              <a:t>Solución</a:t>
            </a:r>
            <a:endParaRPr lang="es-ES" sz="3200" dirty="0"/>
          </a:p>
          <a:p>
            <a:endParaRPr lang="es-ES" dirty="0"/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899" y="2467002"/>
            <a:ext cx="2470696" cy="1361244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467002"/>
            <a:ext cx="2332796" cy="1377779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5" y="4221089"/>
            <a:ext cx="2592288" cy="1628054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546" y="4221089"/>
            <a:ext cx="2693742" cy="163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7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70C0"/>
                </a:solidFill>
              </a:rPr>
              <a:t>Conclusiones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411760"/>
            <a:ext cx="8229600" cy="37144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b="1" dirty="0" smtClean="0"/>
              <a:t>Objetivo cumplido: </a:t>
            </a:r>
            <a:r>
              <a:rPr lang="es-ES" sz="2400" dirty="0" smtClean="0"/>
              <a:t>Ampliar y mejorar el conjunto de prácticas </a:t>
            </a:r>
            <a:r>
              <a:rPr lang="es-ES" sz="2400" dirty="0" err="1" smtClean="0"/>
              <a:t>JdeRobot-Academy</a:t>
            </a:r>
            <a:r>
              <a:rPr lang="es-E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Creación de </a:t>
            </a:r>
            <a:r>
              <a:rPr lang="es-ES" sz="2400" dirty="0" smtClean="0"/>
              <a:t>las </a:t>
            </a:r>
            <a:r>
              <a:rPr lang="es-ES" sz="2400" dirty="0"/>
              <a:t>prácticas “Aspiradora autónoma” y </a:t>
            </a:r>
            <a:r>
              <a:rPr lang="es-ES" sz="2400" dirty="0" smtClean="0"/>
              <a:t>“Aparcamiento automático”.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Mejora de la </a:t>
            </a:r>
            <a:r>
              <a:rPr lang="es-ES" sz="2400" dirty="0" smtClean="0"/>
              <a:t>práctica </a:t>
            </a:r>
            <a:r>
              <a:rPr lang="es-ES" sz="2400" dirty="0"/>
              <a:t>“</a:t>
            </a:r>
            <a:r>
              <a:rPr lang="es-ES" sz="2400" dirty="0" err="1" smtClean="0"/>
              <a:t>TeleTaxi</a:t>
            </a:r>
            <a:r>
              <a:rPr lang="es-ES" sz="2400" dirty="0" smtClean="0"/>
              <a:t>”.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Creación de un árbitro para cada práctica.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Elaboración de un algoritmo de solución en cada práctica.</a:t>
            </a:r>
            <a:endParaRPr lang="es-ES" sz="2400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23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3366381" y="1491231"/>
            <a:ext cx="241123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Conclusiones</a:t>
            </a:r>
            <a:endParaRPr lang="es-ES" sz="32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346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70C0"/>
                </a:solidFill>
              </a:rPr>
              <a:t>Conclusiones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2262883"/>
            <a:ext cx="8229600" cy="386328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Uso de robots reales.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Práctica “</a:t>
            </a:r>
            <a:r>
              <a:rPr lang="es-ES" sz="2400" dirty="0" err="1" smtClean="0"/>
              <a:t>TeleTaxi</a:t>
            </a:r>
            <a:r>
              <a:rPr lang="es-ES" sz="2400" dirty="0" smtClean="0"/>
              <a:t>”: </a:t>
            </a:r>
          </a:p>
          <a:p>
            <a:pPr indent="280988"/>
            <a:r>
              <a:rPr lang="es-ES" sz="2400" dirty="0" smtClean="0"/>
              <a:t>Uso de otras técnicas de planificación.</a:t>
            </a:r>
          </a:p>
          <a:p>
            <a:pPr indent="280988"/>
            <a:r>
              <a:rPr lang="es-ES" sz="2400" dirty="0" smtClean="0"/>
              <a:t>Incorporar sensores para actuar ante imprevistos.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Práctica “</a:t>
            </a:r>
            <a:r>
              <a:rPr lang="es-ES" sz="2400" dirty="0"/>
              <a:t>Aspiradora autónoma</a:t>
            </a:r>
            <a:r>
              <a:rPr lang="es-ES" sz="2400" dirty="0" smtClean="0"/>
              <a:t>”:</a:t>
            </a:r>
          </a:p>
          <a:p>
            <a:pPr indent="20638"/>
            <a:r>
              <a:rPr lang="es-ES" sz="2400" dirty="0"/>
              <a:t> </a:t>
            </a:r>
            <a:r>
              <a:rPr lang="es-ES" sz="2400" dirty="0" smtClean="0"/>
              <a:t> Incorporar el algoritmo SLAM.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Práctica: </a:t>
            </a:r>
            <a:r>
              <a:rPr lang="es-ES" sz="2400" dirty="0"/>
              <a:t>“Aparcamiento automático</a:t>
            </a:r>
            <a:r>
              <a:rPr lang="es-ES" sz="2400" dirty="0" smtClean="0"/>
              <a:t>”:</a:t>
            </a:r>
          </a:p>
          <a:p>
            <a:pPr indent="20638"/>
            <a:r>
              <a:rPr lang="es-ES" sz="2400" dirty="0"/>
              <a:t> </a:t>
            </a:r>
            <a:r>
              <a:rPr lang="es-ES" sz="2400" dirty="0" smtClean="0"/>
              <a:t> Incorporar más sensores.</a:t>
            </a:r>
          </a:p>
          <a:p>
            <a:pPr indent="20638"/>
            <a:r>
              <a:rPr lang="es-ES" sz="2400" dirty="0" smtClean="0"/>
              <a:t>  Realizar una planificación previa.</a:t>
            </a:r>
            <a:endParaRPr lang="es-ES" sz="2400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24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3098584" y="1523594"/>
            <a:ext cx="294683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Trabajos futuros</a:t>
            </a:r>
            <a:endParaRPr lang="es-ES" sz="32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694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70C0"/>
                </a:solidFill>
              </a:rPr>
              <a:t>Enlaces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2090" y="3007072"/>
            <a:ext cx="8229600" cy="37144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err="1" smtClean="0"/>
              <a:t>Mediawiki</a:t>
            </a:r>
            <a:r>
              <a:rPr lang="es-ES" sz="2400" dirty="0"/>
              <a:t>: </a:t>
            </a:r>
            <a:r>
              <a:rPr lang="es-ES" sz="2400" dirty="0">
                <a:hlinkClick r:id="rId2"/>
              </a:rPr>
              <a:t>http://</a:t>
            </a:r>
            <a:r>
              <a:rPr lang="es-ES" sz="2400" dirty="0" smtClean="0">
                <a:hlinkClick r:id="rId2"/>
              </a:rPr>
              <a:t>jderobot.org/Vmartinezf-tfg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Repositorio: </a:t>
            </a:r>
            <a:r>
              <a:rPr lang="es-ES" sz="2400" dirty="0">
                <a:hlinkClick r:id="rId3"/>
              </a:rPr>
              <a:t>https://</a:t>
            </a:r>
            <a:r>
              <a:rPr lang="es-ES" sz="2400" dirty="0" smtClean="0">
                <a:hlinkClick r:id="rId3"/>
              </a:rPr>
              <a:t>github.com/RoboticsURJC-students/2016-tfg-vanessa-fernandez</a:t>
            </a:r>
            <a:endParaRPr lang="es-ES" sz="2400" dirty="0" smtClean="0"/>
          </a:p>
          <a:p>
            <a:pPr marL="0" indent="0">
              <a:buNone/>
            </a:pPr>
            <a:endParaRPr lang="es-ES" sz="2400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25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3707904" y="1963603"/>
            <a:ext cx="144943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Enlaces</a:t>
            </a:r>
            <a:endParaRPr lang="es-ES" sz="32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680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70C0"/>
                </a:solidFill>
              </a:rPr>
              <a:t>Introducción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3779" y="198884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Robots de servicio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Robots industriales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Robots médicos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Robots militares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Robots en docencia</a:t>
            </a:r>
            <a:endParaRPr lang="es-ES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2</a:t>
            </a:r>
          </a:p>
        </p:txBody>
      </p:sp>
      <p:cxnSp>
        <p:nvCxnSpPr>
          <p:cNvPr id="6" name="5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5" y="1844825"/>
            <a:ext cx="1674264" cy="1872207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2492897"/>
            <a:ext cx="1575705" cy="1080120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794" y="4077072"/>
            <a:ext cx="1184917" cy="1368152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215" y="3937947"/>
            <a:ext cx="1480010" cy="16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8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70C0"/>
                </a:solidFill>
              </a:rPr>
              <a:t>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708920"/>
            <a:ext cx="5987008" cy="34172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Entorno docente de robótica universitaria orientado a la práctica.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Programación de la inteligencia de los robots.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Diversas prácticas.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Emplea </a:t>
            </a:r>
            <a:r>
              <a:rPr lang="es-ES" sz="2400" dirty="0" err="1" smtClean="0"/>
              <a:t>Gazebo</a:t>
            </a:r>
            <a:r>
              <a:rPr lang="es-ES" sz="2400" dirty="0"/>
              <a:t> </a:t>
            </a:r>
            <a:r>
              <a:rPr lang="es-ES" sz="2400" dirty="0" smtClean="0"/>
              <a:t>y Python.</a:t>
            </a:r>
            <a:endParaRPr lang="es-ES" sz="2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3</a:t>
            </a:r>
          </a:p>
        </p:txBody>
      </p:sp>
      <p:cxnSp>
        <p:nvCxnSpPr>
          <p:cNvPr id="5" name="4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2411760" y="1825666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err="1">
                <a:solidFill>
                  <a:srgbClr val="586E2C"/>
                </a:solidFill>
              </a:rPr>
              <a:t>JdeRobot-Academy</a:t>
            </a:r>
            <a:endParaRPr lang="es-ES" sz="3200" b="1" dirty="0">
              <a:solidFill>
                <a:srgbClr val="586E2C"/>
              </a:solidFill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629806"/>
            <a:ext cx="2413718" cy="317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6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70C0"/>
                </a:solidFill>
              </a:rPr>
              <a:t>Objetivos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62883"/>
            <a:ext cx="8229600" cy="39933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Aumentar </a:t>
            </a:r>
            <a:r>
              <a:rPr lang="es-ES" sz="2400" dirty="0" smtClean="0"/>
              <a:t>prácticas </a:t>
            </a:r>
            <a:r>
              <a:rPr lang="es-ES" sz="2400" dirty="0" smtClean="0"/>
              <a:t>de </a:t>
            </a:r>
            <a:r>
              <a:rPr lang="es-ES" sz="2400" dirty="0" err="1" smtClean="0"/>
              <a:t>JdeRobot-Academy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Mejora </a:t>
            </a:r>
            <a:r>
              <a:rPr lang="es-ES" sz="2400" dirty="0" smtClean="0"/>
              <a:t>de la práctica </a:t>
            </a:r>
            <a:r>
              <a:rPr lang="es-ES" sz="2400" dirty="0" err="1" smtClean="0"/>
              <a:t>TeleTaxi</a:t>
            </a:r>
            <a:r>
              <a:rPr lang="es-E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Creación </a:t>
            </a:r>
            <a:r>
              <a:rPr lang="es-ES" sz="2400" dirty="0" smtClean="0"/>
              <a:t>de la práctica </a:t>
            </a:r>
            <a:r>
              <a:rPr lang="es-ES" sz="2400" dirty="0"/>
              <a:t>Aspiradora </a:t>
            </a:r>
            <a:r>
              <a:rPr lang="es-ES" sz="2400" dirty="0" smtClean="0"/>
              <a:t>autónoma.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Creación de la práctica </a:t>
            </a:r>
            <a:r>
              <a:rPr lang="es-ES" sz="2400" dirty="0"/>
              <a:t>Aparcamiento automático.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Programación de una solución para cada </a:t>
            </a:r>
            <a:r>
              <a:rPr lang="es-ES" sz="2400" dirty="0" smtClean="0"/>
              <a:t>práctica.</a:t>
            </a:r>
            <a:endParaRPr lang="es-ES" sz="2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4</a:t>
            </a:r>
            <a:endParaRPr lang="es-ES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0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70C0"/>
                </a:solidFill>
              </a:rPr>
              <a:t>Infraestructura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633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err="1" smtClean="0"/>
              <a:t>JdeRobot</a:t>
            </a:r>
            <a:r>
              <a:rPr lang="es-ES" sz="2400" dirty="0" smtClean="0"/>
              <a:t>: Plataforma de software libre de robótica.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err="1" smtClean="0"/>
              <a:t>Gazebo</a:t>
            </a:r>
            <a:r>
              <a:rPr lang="es-ES" sz="2400" dirty="0" smtClean="0"/>
              <a:t>: simula robots, sensores, actuadores, </a:t>
            </a:r>
            <a:r>
              <a:rPr lang="es-ES" sz="2400" dirty="0" err="1" smtClean="0"/>
              <a:t>etc</a:t>
            </a:r>
            <a:r>
              <a:rPr lang="es-ES" sz="2400" dirty="0" smtClean="0"/>
              <a:t>, en mundos virtuales.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err="1" smtClean="0"/>
              <a:t>OpenCV</a:t>
            </a:r>
            <a:r>
              <a:rPr lang="es-ES" sz="2400" dirty="0" smtClean="0"/>
              <a:t>: tratamiento de imágenes.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Python: lenguaje de programación de alto nivel.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err="1" smtClean="0"/>
              <a:t>PyQt</a:t>
            </a:r>
            <a:r>
              <a:rPr lang="es-ES" sz="2400" dirty="0" smtClean="0"/>
              <a:t>: desarrollo de interfaz gráfica.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sz="2400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5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899592" y="1484784"/>
            <a:ext cx="73448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err="1" smtClean="0">
                <a:solidFill>
                  <a:srgbClr val="586E2C"/>
                </a:solidFill>
              </a:rPr>
              <a:t>JdeRobot</a:t>
            </a:r>
            <a:r>
              <a:rPr lang="es-ES" sz="3200" b="1" dirty="0" smtClean="0">
                <a:solidFill>
                  <a:srgbClr val="586E2C"/>
                </a:solidFill>
              </a:rPr>
              <a:t>, </a:t>
            </a:r>
            <a:r>
              <a:rPr lang="es-ES" sz="3200" b="1" dirty="0" err="1" smtClean="0">
                <a:solidFill>
                  <a:srgbClr val="586E2C"/>
                </a:solidFill>
              </a:rPr>
              <a:t>Gazebo</a:t>
            </a:r>
            <a:r>
              <a:rPr lang="es-ES" sz="3200" b="1" dirty="0" smtClean="0">
                <a:solidFill>
                  <a:srgbClr val="586E2C"/>
                </a:solidFill>
              </a:rPr>
              <a:t>, </a:t>
            </a:r>
            <a:r>
              <a:rPr lang="es-ES" sz="3200" b="1" dirty="0" err="1" smtClean="0">
                <a:solidFill>
                  <a:srgbClr val="586E2C"/>
                </a:solidFill>
              </a:rPr>
              <a:t>OpenCv</a:t>
            </a:r>
            <a:r>
              <a:rPr lang="es-ES" sz="3200" b="1" dirty="0" smtClean="0">
                <a:solidFill>
                  <a:srgbClr val="586E2C"/>
                </a:solidFill>
              </a:rPr>
              <a:t>, Python y </a:t>
            </a:r>
            <a:r>
              <a:rPr lang="es-ES" sz="3200" b="1" dirty="0" err="1" smtClean="0">
                <a:solidFill>
                  <a:srgbClr val="586E2C"/>
                </a:solidFill>
              </a:rPr>
              <a:t>PyQt</a:t>
            </a:r>
            <a:endParaRPr lang="es-ES" sz="3200" b="1" dirty="0">
              <a:solidFill>
                <a:srgbClr val="586E2C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473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>
                <a:solidFill>
                  <a:srgbClr val="0070C0"/>
                </a:solidFill>
              </a:rPr>
              <a:t>TeleTaxi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Robot empleado: </a:t>
            </a:r>
            <a:r>
              <a:rPr lang="es-ES" sz="2400" dirty="0" err="1" smtClean="0"/>
              <a:t>taxi_holo</a:t>
            </a:r>
            <a:r>
              <a:rPr lang="es-E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Modelo de ciudad: </a:t>
            </a:r>
            <a:r>
              <a:rPr lang="es-ES" sz="2400" dirty="0" err="1" smtClean="0"/>
              <a:t>cityLarge</a:t>
            </a:r>
            <a:r>
              <a:rPr lang="es-ES" sz="2400" dirty="0" smtClean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Mundo </a:t>
            </a:r>
            <a:r>
              <a:rPr lang="es-ES" sz="2400" dirty="0" err="1" smtClean="0"/>
              <a:t>Gazebo</a:t>
            </a:r>
            <a:r>
              <a:rPr lang="es-ES" sz="2400" dirty="0" smtClean="0"/>
              <a:t>: formado por </a:t>
            </a:r>
            <a:r>
              <a:rPr lang="es-ES" sz="2400" dirty="0" err="1" smtClean="0"/>
              <a:t>taxi_holo</a:t>
            </a:r>
            <a:r>
              <a:rPr lang="es-ES" sz="2400" dirty="0" smtClean="0"/>
              <a:t> y </a:t>
            </a:r>
            <a:r>
              <a:rPr lang="es-ES" sz="2400" dirty="0" err="1" smtClean="0"/>
              <a:t>cityLarge</a:t>
            </a:r>
            <a:r>
              <a:rPr lang="es-ES" sz="2400" dirty="0" smtClean="0"/>
              <a:t>.</a:t>
            </a:r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6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3303149" y="1556792"/>
            <a:ext cx="272619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Infraestructura</a:t>
            </a:r>
            <a:endParaRPr lang="es-ES" sz="3200" b="1" dirty="0">
              <a:solidFill>
                <a:srgbClr val="586E2C"/>
              </a:solidFill>
            </a:endParaRPr>
          </a:p>
          <a:p>
            <a:endParaRPr lang="es-ES" dirty="0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221088"/>
            <a:ext cx="2725766" cy="1656184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198647"/>
            <a:ext cx="3062274" cy="172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1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0070C0"/>
                </a:solidFill>
              </a:rPr>
              <a:t>TeleTaxi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GUI: visor de parámetros.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Árbitro: evalúa la práctica.</a:t>
            </a:r>
            <a:endParaRPr lang="es-ES" sz="2400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7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2267744" y="1699474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Aplicación gráfica y árbitro</a:t>
            </a:r>
            <a:endParaRPr lang="es-ES" sz="3200" dirty="0"/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933056"/>
            <a:ext cx="3523814" cy="2364664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247" y="3897529"/>
            <a:ext cx="4104456" cy="207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0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0070C0"/>
                </a:solidFill>
              </a:rPr>
              <a:t>TeleTaxi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7772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Conoce el mapa.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Origen del robot: posición actual del robot.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Destino fijado por el usuario.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La solución se divide en: planificación + pilotaje.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La planificación se basa en </a:t>
            </a:r>
            <a:r>
              <a:rPr lang="es-ES" sz="2400" dirty="0" err="1" smtClean="0"/>
              <a:t>Gradient</a:t>
            </a:r>
            <a:r>
              <a:rPr lang="es-ES" sz="2400" dirty="0" smtClean="0"/>
              <a:t> </a:t>
            </a:r>
            <a:r>
              <a:rPr lang="es-ES" sz="2400" dirty="0" err="1" smtClean="0"/>
              <a:t>Path</a:t>
            </a:r>
            <a:r>
              <a:rPr lang="es-ES" sz="2400" dirty="0" smtClean="0"/>
              <a:t> </a:t>
            </a:r>
            <a:r>
              <a:rPr lang="es-ES" sz="2400" dirty="0" err="1" smtClean="0"/>
              <a:t>Planning</a:t>
            </a:r>
            <a:r>
              <a:rPr lang="es-E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Se necesita planificar la ruta más corta hasta el destino.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La planificación se realiza antes del pilotaje.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El pilotaje tiene el cuenta la planificación</a:t>
            </a:r>
            <a:endParaRPr lang="es-ES" sz="2400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8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3491880" y="1556792"/>
            <a:ext cx="163378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Solución</a:t>
            </a:r>
            <a:endParaRPr lang="es-ES" sz="32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036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Words>868</Words>
  <Application>Microsoft Office PowerPoint</Application>
  <PresentationFormat>Presentación en pantalla (4:3)</PresentationFormat>
  <Paragraphs>178</Paragraphs>
  <Slides>26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Tema de Office</vt:lpstr>
      <vt:lpstr>NUEVAS PRÁCTICAS EN EL ENTORNO DOCENTE DE ROBÓTICA JDEROBOT-ACADEMY</vt:lpstr>
      <vt:lpstr>Índice</vt:lpstr>
      <vt:lpstr>Introducción</vt:lpstr>
      <vt:lpstr>Introducción</vt:lpstr>
      <vt:lpstr>Objetivos</vt:lpstr>
      <vt:lpstr>Infraestructura</vt:lpstr>
      <vt:lpstr>TeleTaxi</vt:lpstr>
      <vt:lpstr>TeleTaxi</vt:lpstr>
      <vt:lpstr>TeleTaxi</vt:lpstr>
      <vt:lpstr>TeleTaxi</vt:lpstr>
      <vt:lpstr>TeleTaxi</vt:lpstr>
      <vt:lpstr>TeleTaxi</vt:lpstr>
      <vt:lpstr>Aspiradora autónoma </vt:lpstr>
      <vt:lpstr>Aspiradora autónoma </vt:lpstr>
      <vt:lpstr>Aspiradora autónoma </vt:lpstr>
      <vt:lpstr>Aspiradora autónoma </vt:lpstr>
      <vt:lpstr>Aspiradora autónoma </vt:lpstr>
      <vt:lpstr>Aspiradora autónoma </vt:lpstr>
      <vt:lpstr>Aparcamiento automático</vt:lpstr>
      <vt:lpstr>Aparcamiento automático</vt:lpstr>
      <vt:lpstr>Aparcamiento automático</vt:lpstr>
      <vt:lpstr>Aparcamiento automático</vt:lpstr>
      <vt:lpstr>Aparcamiento automático</vt:lpstr>
      <vt:lpstr>Conclusiones</vt:lpstr>
      <vt:lpstr>Conclusiones</vt:lpstr>
      <vt:lpstr>Enlaces</vt:lpstr>
    </vt:vector>
  </TitlesOfParts>
  <Company>U. Carlos III de Madrid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jessi_3118@hotmail.com</cp:lastModifiedBy>
  <cp:revision>122</cp:revision>
  <dcterms:created xsi:type="dcterms:W3CDTF">2017-09-05T16:49:44Z</dcterms:created>
  <dcterms:modified xsi:type="dcterms:W3CDTF">2017-09-11T15:36:01Z</dcterms:modified>
</cp:coreProperties>
</file>