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78" r:id="rId25"/>
    <p:sldId id="284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07/10/2017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6G6BHqljP4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p4KmHGmP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pHSDrFqpV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6-tfg-vanessa-fernandez" TargetMode="External"/><Relationship Id="rId2" Type="http://schemas.openxmlformats.org/officeDocument/2006/relationships/hyperlink" Target="http://jderobot.org/Vmartinezf-tf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NUEVAS PRÁCTICAS EN EL ENTORNO DOCENTE DE ROBÓTICA JDEROBOT-ACADEMY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10 de octubre de 2017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87528"/>
            <a:ext cx="8229600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Generación </a:t>
            </a:r>
            <a:r>
              <a:rPr lang="es-ES" sz="2400" dirty="0"/>
              <a:t>campo ficticio de </a:t>
            </a:r>
            <a:r>
              <a:rPr lang="es-ES" sz="2400" dirty="0" smtClean="0"/>
              <a:t>navegación global.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Penalización </a:t>
            </a:r>
            <a:r>
              <a:rPr lang="es-ES" sz="2400" dirty="0"/>
              <a:t>por </a:t>
            </a:r>
            <a:r>
              <a:rPr lang="es-ES" sz="2400" dirty="0" smtClean="0"/>
              <a:t>cercanía </a:t>
            </a:r>
            <a:r>
              <a:rPr lang="es-ES" sz="2400" dirty="0"/>
              <a:t>de </a:t>
            </a:r>
            <a:r>
              <a:rPr lang="es-ES" sz="2400" dirty="0" smtClean="0"/>
              <a:t>obstáculos.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Cálculo de ruta ideal.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9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115616" y="1603475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referencia: Planificación</a:t>
            </a:r>
            <a:endParaRPr lang="es-ES" sz="32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69609"/>
            <a:ext cx="2061413" cy="241737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78498"/>
            <a:ext cx="2702234" cy="27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7405" y="3152725"/>
            <a:ext cx="7643192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Emplea información de la planificación.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Estimar posición del robot.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En cada iteración un objetivo.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840867" y="2026921"/>
            <a:ext cx="54622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referencia: Pilotaje</a:t>
            </a:r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7345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9" y="3645024"/>
            <a:ext cx="4013112" cy="1605245"/>
          </a:xfrm>
        </p:spPr>
      </p:pic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501145" y="1491750"/>
            <a:ext cx="396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95" y="3717032"/>
            <a:ext cx="4049951" cy="176810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827584" y="2492896"/>
            <a:ext cx="518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www.youtube.com/watch?v=q6G6BHqljP4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99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pic>
        <p:nvPicPr>
          <p:cNvPr id="4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5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cxnSp>
        <p:nvCxnSpPr>
          <p:cNvPr id="6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2483768" y="1895708"/>
            <a:ext cx="3914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Evaluador </a:t>
            </a:r>
            <a:r>
              <a:rPr lang="es-ES" sz="3200" b="1" dirty="0">
                <a:solidFill>
                  <a:srgbClr val="586E2C"/>
                </a:solidFill>
              </a:rPr>
              <a:t>automático</a:t>
            </a:r>
            <a:endParaRPr lang="es-ES" sz="3200" dirty="0"/>
          </a:p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12</a:t>
            </a:r>
            <a:endParaRPr lang="es-ES" dirty="0"/>
          </a:p>
        </p:txBody>
      </p:sp>
      <p:pic>
        <p:nvPicPr>
          <p:cNvPr id="9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44" y="2846583"/>
            <a:ext cx="6326611" cy="31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0943" y="2097360"/>
            <a:ext cx="8229600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Robot empleado: </a:t>
            </a:r>
            <a:r>
              <a:rPr lang="es-ES" sz="2400" dirty="0" err="1" smtClean="0"/>
              <a:t>Roomba</a:t>
            </a:r>
            <a:r>
              <a:rPr lang="es-ES" sz="2400" dirty="0"/>
              <a:t>:</a:t>
            </a: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Sensor láser.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Sensor </a:t>
            </a:r>
            <a:r>
              <a:rPr lang="es-ES" sz="2000" dirty="0" err="1" smtClean="0"/>
              <a:t>bumper</a:t>
            </a:r>
            <a:r>
              <a:rPr lang="es-E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 Modelo de casa.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Mundo de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13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059832" y="1484784"/>
            <a:ext cx="27261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Infraestructura</a:t>
            </a: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6" y="4524790"/>
            <a:ext cx="2193110" cy="1739597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24790"/>
            <a:ext cx="3096344" cy="1741694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GUI: visor de parámetros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API de sensores y actuadores.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Código auxiliar.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14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051720" y="1655482"/>
            <a:ext cx="4302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Componente académico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09" y="3832228"/>
            <a:ext cx="4190676" cy="26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5597" y="2459536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Objetivo: recorrer el mayor porcentaje de casa.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algoritmo sin </a:t>
            </a:r>
            <a:r>
              <a:rPr lang="es-ES" sz="2400" dirty="0" err="1" smtClean="0"/>
              <a:t>autolocalización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Algoritmo de modelos 500, 600, 700 y 800 de </a:t>
            </a:r>
            <a:r>
              <a:rPr lang="es-ES" sz="2400" dirty="0" err="1" smtClean="0"/>
              <a:t>Roomba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15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267744" y="1622764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0" y="4011869"/>
            <a:ext cx="6336704" cy="22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1792" y="2996952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Estado 1: patrón espiral.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Estado 2: Recorrer perímetro.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Estado 3: Cruce de habitación.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>
                <a:hlinkClick r:id="rId2"/>
              </a:rPr>
              <a:t>https</a:t>
            </a:r>
            <a:r>
              <a:rPr lang="es-ES" sz="2400" dirty="0">
                <a:hlinkClick r:id="rId2"/>
              </a:rPr>
              <a:t>://</a:t>
            </a:r>
            <a:r>
              <a:rPr lang="es-ES" sz="2400" dirty="0" smtClean="0">
                <a:hlinkClick r:id="rId2"/>
              </a:rPr>
              <a:t>www.youtube.com/watch?v=pp4KmHGmPNs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267744" y="1980873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95" y="2302102"/>
            <a:ext cx="1887594" cy="1876358"/>
          </a:xfrm>
        </p:spPr>
      </p:pic>
      <p:cxnSp>
        <p:nvCxnSpPr>
          <p:cNvPr id="4" name="3 Conector recto"/>
          <p:cNvCxnSpPr/>
          <p:nvPr/>
        </p:nvCxnSpPr>
        <p:spPr>
          <a:xfrm>
            <a:off x="457200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17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83768" y="1468119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0" y="4437112"/>
            <a:ext cx="1889076" cy="187220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29893"/>
            <a:ext cx="4808560" cy="38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7503" y="2379627"/>
            <a:ext cx="8229600" cy="3888432"/>
          </a:xfrm>
        </p:spPr>
        <p:txBody>
          <a:bodyPr/>
          <a:lstStyle/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614990" y="1669557"/>
            <a:ext cx="3914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Evaluador automático</a:t>
            </a:r>
            <a:endParaRPr lang="es-ES" sz="3200" dirty="0"/>
          </a:p>
          <a:p>
            <a:endParaRPr lang="es-ES" dirty="0"/>
          </a:p>
        </p:txBody>
      </p:sp>
      <p:pic>
        <p:nvPicPr>
          <p:cNvPr id="6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cxnSp>
        <p:nvCxnSpPr>
          <p:cNvPr id="8" name="3 Conector recto"/>
          <p:cNvCxnSpPr/>
          <p:nvPr/>
        </p:nvCxnSpPr>
        <p:spPr>
          <a:xfrm>
            <a:off x="457200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01397"/>
            <a:ext cx="4827771" cy="3761706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2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Práctica: </a:t>
            </a:r>
            <a:r>
              <a:rPr lang="es-ES" dirty="0" err="1"/>
              <a:t>TeleTaxi</a:t>
            </a:r>
            <a:r>
              <a:rPr lang="es-ES" dirty="0"/>
              <a:t> </a:t>
            </a:r>
            <a:endParaRPr lang="es-E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Práctica: </a:t>
            </a:r>
            <a:r>
              <a:rPr lang="es-ES" dirty="0"/>
              <a:t>Aspiradora autónoma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Práctica: </a:t>
            </a:r>
            <a:r>
              <a:rPr lang="es-ES" dirty="0"/>
              <a:t>Aparcamiento automático </a:t>
            </a:r>
            <a:endParaRPr lang="es-E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8225" y="2347814"/>
            <a:ext cx="5472844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Robot: </a:t>
            </a:r>
            <a:r>
              <a:rPr lang="es-ES" sz="2400" dirty="0" err="1" smtClean="0"/>
              <a:t>Taxi_Holo_Laser</a:t>
            </a:r>
            <a:r>
              <a:rPr lang="es-E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3 sensores láser.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Modelo de acera.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Modelo: </a:t>
            </a:r>
            <a:r>
              <a:rPr lang="es-ES" sz="2400" dirty="0" err="1" smtClean="0"/>
              <a:t>carNoMotor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Mundo de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03848" y="1556792"/>
            <a:ext cx="27261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Infraestructura</a:t>
            </a: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86" y="2342307"/>
            <a:ext cx="3196340" cy="1930057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33" y="4563115"/>
            <a:ext cx="3420084" cy="1462433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65" y="484946"/>
            <a:ext cx="1364284" cy="601890"/>
          </a:xfrm>
          <a:prstGeom prst="rect">
            <a:avLst/>
          </a:prstGeom>
        </p:spPr>
      </p:pic>
      <p:pic>
        <p:nvPicPr>
          <p:cNvPr id="12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3760" y="2322034"/>
            <a:ext cx="7499176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GUI: visor </a:t>
            </a:r>
            <a:r>
              <a:rPr lang="es-ES" sz="2400" dirty="0" smtClean="0"/>
              <a:t>gráfico de </a:t>
            </a:r>
            <a:r>
              <a:rPr lang="es-ES" sz="2400" dirty="0"/>
              <a:t>parámetros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API de sensores y actuadores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Código auxiliar.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20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250804" y="1560275"/>
            <a:ext cx="43023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Componente académico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52" y="4041212"/>
            <a:ext cx="6039337" cy="2166261"/>
          </a:xfrm>
          <a:prstGeom prst="rect">
            <a:avLst/>
          </a:prstGeom>
        </p:spPr>
      </p:pic>
      <p:pic>
        <p:nvPicPr>
          <p:cNvPr id="12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13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5" y="484946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3816" y="2761364"/>
            <a:ext cx="8229600" cy="35898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Objetivo: encontrar plaza de aparcamiento y aparcar.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Datos sensoriales.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Orientación del taxi.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Solución “ad hoc”.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11760" y="1872059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84946"/>
            <a:ext cx="1364284" cy="601890"/>
          </a:xfrm>
          <a:prstGeom prst="rect">
            <a:avLst/>
          </a:prstGeom>
        </p:spPr>
      </p:pic>
      <p:pic>
        <p:nvPicPr>
          <p:cNvPr id="10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5877" y="2579067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Estado 1: velocidad constante.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Estado 2: Para.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Estado 3: Giro atrás hacia derecha.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Estado 4: Giro atrás hacia izquierda.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Estado 5: Rectificación.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www.youtube.com/watch?v=BpHSDrFqpVk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22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590512" y="1705340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84946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67002"/>
            <a:ext cx="2467892" cy="1361245"/>
          </a:xfrm>
        </p:spPr>
      </p:pic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58" y="491957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23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83769" y="1525793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99" y="2467002"/>
            <a:ext cx="2470696" cy="136124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67002"/>
            <a:ext cx="2332796" cy="1377779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221089"/>
            <a:ext cx="2592288" cy="1628054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46" y="4221089"/>
            <a:ext cx="2693742" cy="16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555776" y="1732873"/>
            <a:ext cx="3914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Evaluador automático</a:t>
            </a:r>
            <a:endParaRPr lang="es-ES" sz="3200" dirty="0"/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  <p:cxnSp>
        <p:nvCxnSpPr>
          <p:cNvPr id="7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73013"/>
            <a:ext cx="5641327" cy="3598084"/>
          </a:xfrm>
          <a:prstGeom prst="rect">
            <a:avLst/>
          </a:prstGeom>
        </p:spPr>
      </p:pic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5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2426598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Ampliar y mejorar el conjunto de prácticas </a:t>
            </a:r>
            <a:r>
              <a:rPr lang="es-ES" sz="2400" dirty="0" err="1" smtClean="0"/>
              <a:t>JdeRobot-Academy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“</a:t>
            </a:r>
            <a:r>
              <a:rPr lang="es-ES" sz="2400" dirty="0" err="1"/>
              <a:t>TeleTaxi</a:t>
            </a:r>
            <a:r>
              <a:rPr lang="es-ES" sz="2400" dirty="0"/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“</a:t>
            </a:r>
            <a:r>
              <a:rPr lang="es-ES" sz="2400" dirty="0"/>
              <a:t>Aspiradora autónoma” 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“Aparcamiento automático”.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25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0" y="1582778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63617" y="4797152"/>
            <a:ext cx="7616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5">
                    <a:lumMod val="50000"/>
                  </a:schemeClr>
                </a:solidFill>
              </a:rPr>
              <a:t>Enunciado     Infraestructura     Componente     Solución de     Evaluador</a:t>
            </a:r>
          </a:p>
          <a:p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0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    Académico        referencia      automático</a:t>
            </a:r>
            <a:endParaRPr lang="es-E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35299"/>
              </p:ext>
            </p:extLst>
          </p:nvPr>
        </p:nvGraphicFramePr>
        <p:xfrm>
          <a:off x="785091" y="4725144"/>
          <a:ext cx="7583054" cy="936104"/>
        </p:xfrm>
        <a:graphic>
          <a:graphicData uri="http://schemas.openxmlformats.org/drawingml/2006/table">
            <a:tbl>
              <a:tblPr/>
              <a:tblGrid>
                <a:gridCol w="1338637">
                  <a:extLst>
                    <a:ext uri="{9D8B030D-6E8A-4147-A177-3AD203B41FA5}">
                      <a16:colId xmlns:a16="http://schemas.microsoft.com/office/drawing/2014/main" val="181380496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9004937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1419881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78819749"/>
                    </a:ext>
                  </a:extLst>
                </a:gridCol>
                <a:gridCol w="1419881">
                  <a:extLst>
                    <a:ext uri="{9D8B030D-6E8A-4147-A177-3AD203B41FA5}">
                      <a16:colId xmlns:a16="http://schemas.microsoft.com/office/drawing/2014/main" val="12172497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654532"/>
            <a:ext cx="8229600" cy="3863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Uso de robots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“</a:t>
            </a:r>
            <a:r>
              <a:rPr lang="es-ES" sz="2400" dirty="0" err="1" smtClean="0"/>
              <a:t>TeleTaxi</a:t>
            </a:r>
            <a:r>
              <a:rPr lang="es-ES" sz="2400" dirty="0" smtClean="0"/>
              <a:t>”: otras técnicas de planificación.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“</a:t>
            </a:r>
            <a:r>
              <a:rPr lang="es-ES" sz="2400" dirty="0"/>
              <a:t>Aparcamiento automático</a:t>
            </a:r>
            <a:r>
              <a:rPr lang="es-ES" sz="2400" dirty="0" smtClean="0"/>
              <a:t>”: Planificación con OMPL.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26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771808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115" y="3011442"/>
            <a:ext cx="8037685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http://</a:t>
            </a:r>
            <a:r>
              <a:rPr lang="es-ES" sz="2400" dirty="0" smtClean="0">
                <a:hlinkClick r:id="rId2"/>
              </a:rPr>
              <a:t>jderobot.org/Vmartinezf-tfg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Repositorio: </a:t>
            </a:r>
            <a:r>
              <a:rPr lang="es-ES" sz="2400" dirty="0">
                <a:hlinkClick r:id="rId3"/>
              </a:rPr>
              <a:t>https://</a:t>
            </a:r>
            <a:r>
              <a:rPr lang="es-ES" sz="2400" dirty="0" smtClean="0">
                <a:hlinkClick r:id="rId3"/>
              </a:rPr>
              <a:t>github.com/RoboticsURJC-students/2016-tfg-vanessa-fernandez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27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963603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Introducción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3225" y="210533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de servicio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industriales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médicos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militares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en docencia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844825"/>
            <a:ext cx="1416685" cy="158417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60" y="2216317"/>
            <a:ext cx="1575705" cy="108012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474791"/>
            <a:ext cx="1184917" cy="136815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43" y="3528720"/>
            <a:ext cx="1324767" cy="147370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27" y="5063598"/>
            <a:ext cx="2049973" cy="12530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43" y="5063598"/>
            <a:ext cx="1709338" cy="9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5770984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Entorno docente de robótica universitaria orientado a la práctica.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Inteligencia de los robots (no middleware).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Prácticas de drones, coches, visión...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Emplea </a:t>
            </a:r>
            <a:r>
              <a:rPr lang="es-ES" sz="2400" dirty="0" err="1" smtClean="0"/>
              <a:t>Gazebo</a:t>
            </a:r>
            <a:r>
              <a:rPr lang="es-ES" sz="2400" dirty="0"/>
              <a:t> </a:t>
            </a:r>
            <a:r>
              <a:rPr lang="es-ES" sz="2400" dirty="0" smtClean="0"/>
              <a:t>y Python.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>
                <a:solidFill>
                  <a:srgbClr val="586E2C"/>
                </a:solidFill>
              </a:rPr>
              <a:t>JdeRobot-Academy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29806"/>
            <a:ext cx="2413718" cy="31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5654" y="1964779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>
                <a:solidFill>
                  <a:srgbClr val="FF0000"/>
                </a:solidFill>
              </a:rPr>
              <a:t>Aumentar prácticas de </a:t>
            </a:r>
            <a:r>
              <a:rPr lang="es-ES" b="1" i="1" dirty="0" err="1" smtClean="0">
                <a:solidFill>
                  <a:srgbClr val="FF0000"/>
                </a:solidFill>
              </a:rPr>
              <a:t>JdeRobot-Academy</a:t>
            </a:r>
            <a:endParaRPr lang="es-ES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sz="2000" b="1" dirty="0" smtClean="0">
              <a:solidFill>
                <a:srgbClr val="586E2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TeleTaxi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Aspiradora autónoma.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Aparcamiento </a:t>
            </a:r>
            <a:r>
              <a:rPr lang="es-ES" sz="2400" dirty="0"/>
              <a:t>automático</a:t>
            </a:r>
            <a:r>
              <a:rPr lang="es-ES" sz="2400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1447" y="4725144"/>
            <a:ext cx="7616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5">
                    <a:lumMod val="50000"/>
                  </a:schemeClr>
                </a:solidFill>
              </a:rPr>
              <a:t>Enunciado     Infraestructura     Componente     Solución de     Evaluador</a:t>
            </a:r>
          </a:p>
          <a:p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0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    Académico        referencia      automático</a:t>
            </a:r>
            <a:endParaRPr lang="es-E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59749"/>
              </p:ext>
            </p:extLst>
          </p:nvPr>
        </p:nvGraphicFramePr>
        <p:xfrm>
          <a:off x="453780" y="4581128"/>
          <a:ext cx="7790628" cy="1080120"/>
        </p:xfrm>
        <a:graphic>
          <a:graphicData uri="http://schemas.openxmlformats.org/drawingml/2006/table">
            <a:tbl>
              <a:tblPr/>
              <a:tblGrid>
                <a:gridCol w="1381916">
                  <a:extLst>
                    <a:ext uri="{9D8B030D-6E8A-4147-A177-3AD203B41FA5}">
                      <a16:colId xmlns:a16="http://schemas.microsoft.com/office/drawing/2014/main" val="23764638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97664537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96181188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8070206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136833061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66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9516" y="2404399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2274"/>
            <a:ext cx="1605526" cy="16055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11761"/>
            <a:ext cx="1176689" cy="14492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76433"/>
            <a:ext cx="1008112" cy="12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40458"/>
            <a:ext cx="8229600" cy="356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Robot empleado: </a:t>
            </a:r>
            <a:r>
              <a:rPr lang="es-ES" sz="2400" dirty="0" err="1" smtClean="0"/>
              <a:t>taxi_holo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Modelo de ciudad: </a:t>
            </a:r>
            <a:r>
              <a:rPr lang="es-ES" sz="2400" dirty="0" err="1" smtClean="0"/>
              <a:t>cityLarge</a:t>
            </a:r>
            <a:r>
              <a:rPr lang="es-ES" sz="2400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Mundo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303149" y="1556792"/>
            <a:ext cx="27261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Infraestructura</a:t>
            </a:r>
            <a:endParaRPr lang="es-ES" sz="3200" b="1" dirty="0">
              <a:solidFill>
                <a:srgbClr val="586E2C"/>
              </a:solidFill>
            </a:endParaRP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2725766" cy="1656184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98647"/>
            <a:ext cx="3062274" cy="17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9115" y="2375884"/>
            <a:ext cx="8229600" cy="356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GUI: visor de parámetros.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API de sensores y actuadores.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Código auxiliar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051720" y="1665155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Componente académico</a:t>
            </a:r>
            <a:endParaRPr lang="es-ES" sz="32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95380"/>
            <a:ext cx="4592458" cy="27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03637" y="2909912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Conoce el mapa.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Destino fijado por el usuario.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Planificación + pilotaje.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83768" y="1980873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546</Words>
  <Application>Microsoft Office PowerPoint</Application>
  <PresentationFormat>Presentación en pantalla (4:3)</PresentationFormat>
  <Paragraphs>174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Tema de Office</vt:lpstr>
      <vt:lpstr>NUEVAS PRÁCTICAS EN EL ENTORNO DOCENTE DE ROBÓTICA JDEROBOT-ACADEMY</vt:lpstr>
      <vt:lpstr>Índice</vt:lpstr>
      <vt:lpstr>Introducción</vt:lpstr>
      <vt:lpstr>Introducción</vt:lpstr>
      <vt:lpstr>Objetivos</vt:lpstr>
      <vt:lpstr>Infraestructura</vt:lpstr>
      <vt:lpstr>TeleTaxi</vt:lpstr>
      <vt:lpstr>TeleTaxi</vt:lpstr>
      <vt:lpstr>TeleTaxi</vt:lpstr>
      <vt:lpstr>TeleTaxi</vt:lpstr>
      <vt:lpstr>TeleTaxi</vt:lpstr>
      <vt:lpstr>TeleTaxi</vt:lpstr>
      <vt:lpstr>TeleTaxi</vt:lpstr>
      <vt:lpstr>Aspiradora autónoma </vt:lpstr>
      <vt:lpstr>Aspiradora autónoma </vt:lpstr>
      <vt:lpstr>Aspiradora autónoma </vt:lpstr>
      <vt:lpstr>Aspiradora autónoma </vt:lpstr>
      <vt:lpstr>Aspiradora autónoma </vt:lpstr>
      <vt:lpstr>Aspiradora autónoma </vt:lpstr>
      <vt:lpstr>Aparcamiento automático</vt:lpstr>
      <vt:lpstr>Aparcamiento automático</vt:lpstr>
      <vt:lpstr>Aparcamiento automático</vt:lpstr>
      <vt:lpstr>Aparcamiento automático</vt:lpstr>
      <vt:lpstr>Aparcamiento automático</vt:lpstr>
      <vt:lpstr>Aparcamiento automático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vanessa_1895@msn.com</cp:lastModifiedBy>
  <cp:revision>185</cp:revision>
  <dcterms:created xsi:type="dcterms:W3CDTF">2017-09-05T16:49:44Z</dcterms:created>
  <dcterms:modified xsi:type="dcterms:W3CDTF">2017-10-07T16:22:02Z</dcterms:modified>
</cp:coreProperties>
</file>