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6-tfg-vanessa-fernandez" TargetMode="External"/><Relationship Id="rId2" Type="http://schemas.openxmlformats.org/officeDocument/2006/relationships/hyperlink" Target="http://jderobot.org/Vmartinezf-tf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NUEVAS PRÁCTICAS EN EL ENTORNO DOCENTE DE ROBÓTICA JDEROBOT-ACADEMY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252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X de septiembre de 2017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Generación </a:t>
            </a:r>
            <a:r>
              <a:rPr lang="es-ES" sz="2400" dirty="0"/>
              <a:t>campo ficticio de </a:t>
            </a:r>
            <a:r>
              <a:rPr lang="es-ES" sz="2400" dirty="0" smtClean="0"/>
              <a:t>navegación </a:t>
            </a:r>
            <a:r>
              <a:rPr lang="es-ES" sz="2400" dirty="0"/>
              <a:t>global</a:t>
            </a:r>
            <a:r>
              <a:rPr lang="es-ES" sz="2400" dirty="0"/>
              <a:t> </a:t>
            </a:r>
            <a:r>
              <a:rPr lang="es-ES" sz="2400" dirty="0" smtClean="0"/>
              <a:t>(distancia).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Penalización </a:t>
            </a:r>
            <a:r>
              <a:rPr lang="es-ES" sz="2400" dirty="0"/>
              <a:t>por </a:t>
            </a:r>
            <a:r>
              <a:rPr lang="es-ES" sz="2400" dirty="0" smtClean="0"/>
              <a:t>cercanía </a:t>
            </a:r>
            <a:r>
              <a:rPr lang="es-ES" sz="2400" dirty="0"/>
              <a:t>de </a:t>
            </a:r>
            <a:r>
              <a:rPr lang="es-ES" sz="2400" dirty="0" smtClean="0"/>
              <a:t>obstáculos.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Cálculo </a:t>
            </a:r>
            <a:r>
              <a:rPr lang="es-ES" sz="2400" dirty="0" smtClean="0"/>
              <a:t>de ruta </a:t>
            </a:r>
            <a:r>
              <a:rPr lang="es-ES" sz="2400" dirty="0" smtClean="0"/>
              <a:t>ideal.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115616" y="1628799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referencia: </a:t>
            </a:r>
            <a:r>
              <a:rPr lang="es-ES" sz="3200" b="1" dirty="0" smtClean="0">
                <a:solidFill>
                  <a:srgbClr val="586E2C"/>
                </a:solidFill>
              </a:rPr>
              <a:t>Planificación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5"/>
            <a:ext cx="2184223" cy="256139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78498"/>
            <a:ext cx="2702234" cy="27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Emplea información de la planificación.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necesita estimar la posición del robot (x, y, theta).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En cada iteración un objetivo (menor distancia en el campo del gradiente).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objetivo se consigue mirando en cierto radio de distancia del robot.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robot se dirige hacia los objetivos.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551984" y="1628800"/>
            <a:ext cx="54622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referencia: </a:t>
            </a:r>
            <a:r>
              <a:rPr lang="es-ES" sz="3200" b="1" dirty="0" smtClean="0">
                <a:solidFill>
                  <a:srgbClr val="586E2C"/>
                </a:solidFill>
              </a:rPr>
              <a:t>Pilotaje</a:t>
            </a:r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7" y="2322023"/>
            <a:ext cx="4176464" cy="1670586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1145" y="1491750"/>
            <a:ext cx="396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26" y="2420888"/>
            <a:ext cx="3923438" cy="188881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34" y="4437112"/>
            <a:ext cx="4608511" cy="20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132856"/>
            <a:ext cx="8229600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 empleado: </a:t>
            </a:r>
            <a:r>
              <a:rPr lang="es-ES" sz="2400" dirty="0" err="1" smtClean="0"/>
              <a:t>Roomba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Sensor láser para medir distancia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Sensor </a:t>
            </a:r>
            <a:r>
              <a:rPr lang="es-ES" sz="2400" dirty="0" err="1" smtClean="0"/>
              <a:t>bumper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 Modelo de casa: house_int2.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de </a:t>
            </a:r>
            <a:r>
              <a:rPr lang="es-ES" sz="2400" dirty="0" err="1" smtClean="0"/>
              <a:t>Gazebo</a:t>
            </a:r>
            <a:r>
              <a:rPr lang="es-ES" sz="2400" dirty="0" smtClean="0"/>
              <a:t>: formado por </a:t>
            </a:r>
            <a:r>
              <a:rPr lang="es-ES" sz="2400" dirty="0" err="1" smtClean="0"/>
              <a:t>Roomba</a:t>
            </a:r>
            <a:r>
              <a:rPr lang="es-ES" sz="2400" dirty="0" smtClean="0"/>
              <a:t> y house_int2.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087363" y="1484784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Infraestructura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6" y="4524790"/>
            <a:ext cx="2193110" cy="173959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24790"/>
            <a:ext cx="3096344" cy="1741694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GUI: visor de parámetros.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Evaluador automático: evalúa la práctica.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971280" y="1567588"/>
            <a:ext cx="72889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Aplicación gráfica y evaluador automático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0" y="3533622"/>
            <a:ext cx="3762279" cy="260187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47" y="3354690"/>
            <a:ext cx="3744416" cy="2959740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Gráfica para medir la evolución del porcentaje en el tiempo.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Eje de abscisas: tiempo.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Eje de ordenadas: derivada del porcentaje.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457516" y="1556792"/>
            <a:ext cx="64174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Gráfica de la derivada del porcentaje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0" y="3933056"/>
            <a:ext cx="5433060" cy="2390546"/>
          </a:xfrm>
          <a:prstGeom prst="rect">
            <a:avLst/>
          </a:prstGeom>
        </p:spPr>
      </p:pic>
      <p:pic>
        <p:nvPicPr>
          <p:cNvPr id="10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Objetivo: recorrer el mayor porcentaje de casa posible.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</a:t>
            </a:r>
            <a:r>
              <a:rPr lang="es-ES" sz="2400" dirty="0" smtClean="0"/>
              <a:t>algoritmo </a:t>
            </a:r>
            <a:r>
              <a:rPr lang="es-ES" sz="2400" dirty="0" smtClean="0"/>
              <a:t>sin </a:t>
            </a:r>
            <a:r>
              <a:rPr lang="es-ES" sz="2400" dirty="0" err="1" smtClean="0"/>
              <a:t>autolocalización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desconoce el mapa de la casa.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desconoce la posición de la aspiradora.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conoce la orientación de la aspiradora.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Conocimiento de los datos sensoriales que ofrece el láser.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Algoritmo basado en el </a:t>
            </a:r>
            <a:r>
              <a:rPr lang="es-ES" sz="2400" dirty="0" smtClean="0"/>
              <a:t>que </a:t>
            </a:r>
            <a:r>
              <a:rPr lang="es-ES" sz="2400" dirty="0" smtClean="0"/>
              <a:t>realizan los modelos 500, 600, 700 y 800 de </a:t>
            </a:r>
            <a:r>
              <a:rPr lang="es-ES" sz="2400" dirty="0" err="1" smtClean="0"/>
              <a:t>Roomba</a:t>
            </a:r>
            <a:r>
              <a:rPr lang="es-ES" sz="2400" dirty="0" smtClean="0"/>
              <a:t> de </a:t>
            </a:r>
            <a:r>
              <a:rPr lang="es-ES" sz="2400" dirty="0" err="1" smtClean="0"/>
              <a:t>iRobot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622764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263691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Navegación siguiendo </a:t>
            </a:r>
            <a:r>
              <a:rPr lang="es-ES" sz="2400" dirty="0" smtClean="0"/>
              <a:t>una espiral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Roomba</a:t>
            </a:r>
            <a:r>
              <a:rPr lang="es-ES" sz="2400" dirty="0" smtClean="0"/>
              <a:t> choca.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Recorre el perímetro de la casa un cierto tiempo.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Algoritmo aleatorio basado en un choca-gira.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Ángulo </a:t>
            </a:r>
            <a:r>
              <a:rPr lang="es-ES" sz="2400" dirty="0" smtClean="0"/>
              <a:t>de giro </a:t>
            </a:r>
            <a:r>
              <a:rPr lang="es-ES" sz="2400" dirty="0" smtClean="0"/>
              <a:t>y dirección </a:t>
            </a:r>
            <a:r>
              <a:rPr lang="es-ES" sz="2400" dirty="0" smtClean="0"/>
              <a:t>de </a:t>
            </a:r>
            <a:r>
              <a:rPr lang="es-ES" sz="2400" dirty="0" smtClean="0"/>
              <a:t>giro aleatorios.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11760" y="1711361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5" y="2302102"/>
            <a:ext cx="1887594" cy="1876358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46811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0" y="4437112"/>
            <a:ext cx="1889076" cy="187220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29893"/>
            <a:ext cx="4808560" cy="38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5472844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Robot empleado: </a:t>
            </a:r>
            <a:r>
              <a:rPr lang="es-ES" sz="2400" dirty="0" err="1" smtClean="0"/>
              <a:t>Taxi_Holo_Laser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3 sensores láser para medir distancia.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acera: acera.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coches estacionados: </a:t>
            </a:r>
            <a:r>
              <a:rPr lang="es-ES" sz="2400" dirty="0" err="1" smtClean="0"/>
              <a:t>carNoMotor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de </a:t>
            </a:r>
            <a:r>
              <a:rPr lang="es-ES" sz="2400" dirty="0" err="1" smtClean="0"/>
              <a:t>Gazebo</a:t>
            </a:r>
            <a:r>
              <a:rPr lang="es-ES" sz="2400" dirty="0" smtClean="0"/>
              <a:t>: formado por </a:t>
            </a:r>
            <a:r>
              <a:rPr lang="es-ES" sz="2400" dirty="0" err="1" smtClean="0"/>
              <a:t>Taxi_Holo_Laser</a:t>
            </a:r>
            <a:r>
              <a:rPr lang="es-ES" sz="2400" dirty="0" smtClean="0"/>
              <a:t>, acera, </a:t>
            </a:r>
            <a:r>
              <a:rPr lang="es-ES" sz="2400" dirty="0" err="1" smtClean="0"/>
              <a:t>road</a:t>
            </a:r>
            <a:r>
              <a:rPr lang="es-ES" sz="2400" dirty="0" smtClean="0"/>
              <a:t> y </a:t>
            </a:r>
            <a:r>
              <a:rPr lang="es-ES" sz="2400" dirty="0" err="1" smtClean="0"/>
              <a:t>carNoMotor</a:t>
            </a:r>
            <a:r>
              <a:rPr lang="es-ES" sz="2400" dirty="0"/>
              <a:t>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03848" y="1556792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Infraestructura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08" y="2396932"/>
            <a:ext cx="2736304" cy="165227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99" y="4293096"/>
            <a:ext cx="3281122" cy="1403013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 err="1"/>
              <a:t>TeleTaxi</a:t>
            </a:r>
            <a:r>
              <a:rPr lang="es-ES" dirty="0"/>
              <a:t> 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/>
              <a:t>Aspiradora autónoma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/>
              <a:t>Aparcamiento automático 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41148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GUI: visor </a:t>
            </a:r>
            <a:r>
              <a:rPr lang="es-ES" sz="2400" dirty="0" smtClean="0"/>
              <a:t>gráfico de </a:t>
            </a:r>
            <a:r>
              <a:rPr lang="es-ES" sz="2400" dirty="0"/>
              <a:t>parámetros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Evaluador automático: evalúa la solución de la práctica.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176362" y="1491750"/>
            <a:ext cx="72889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Aplicación gráfica y evaluador automático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9" y="4437112"/>
            <a:ext cx="4212468" cy="14607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21" y="3117095"/>
            <a:ext cx="3937693" cy="2789897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13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2564904"/>
            <a:ext cx="8229600" cy="35898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Objetivo: encontrar plaza de aparcamiento y aparcar.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conocen los datos sensoriales que ofrecen los sensores.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conoce la orientación del taxi.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realiza una solución “ad hoc” basada en los datos de los sensores.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39752" y="1700808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pic>
        <p:nvPicPr>
          <p:cNvPr id="10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245544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avanza con velocidad constante.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encuentra una plaza libre en función de los datos de los láser derecho y trasero.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avanza hasta el coche de delante de la plaza libre.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realiza la maniobra de aparcamiento.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vehículo realiza la rectificación de la maniobra.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411760" y="1593666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67002"/>
            <a:ext cx="2467892" cy="1361245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11760" y="1412776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99" y="2467002"/>
            <a:ext cx="2470696" cy="136124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67002"/>
            <a:ext cx="2332796" cy="1377779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21089"/>
            <a:ext cx="2592288" cy="1628054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46" y="4221089"/>
            <a:ext cx="2693742" cy="16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11760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Ampliar y mejorar el conjunto de prácticas </a:t>
            </a:r>
            <a:r>
              <a:rPr lang="es-ES" sz="2400" dirty="0" err="1" smtClean="0"/>
              <a:t>JdeRobot-Academy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las </a:t>
            </a:r>
            <a:r>
              <a:rPr lang="es-ES" sz="2400" dirty="0"/>
              <a:t>prácticas “Aspiradora autónoma” y </a:t>
            </a:r>
            <a:r>
              <a:rPr lang="es-ES" sz="2400" dirty="0" smtClean="0"/>
              <a:t>“Aparcamiento automático”.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Mejora de la práctica </a:t>
            </a:r>
            <a:r>
              <a:rPr lang="es-ES" sz="2400" dirty="0"/>
              <a:t>“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evaluador automático para cada práctica.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Elaboración </a:t>
            </a:r>
            <a:r>
              <a:rPr lang="es-ES" sz="2400" dirty="0" smtClean="0"/>
              <a:t>de una solución de referencia </a:t>
            </a:r>
            <a:r>
              <a:rPr lang="es-ES" sz="2400" dirty="0" smtClean="0"/>
              <a:t>en cada práctica.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23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1" y="1491231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62883"/>
            <a:ext cx="8229600" cy="38632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 “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”: </a:t>
            </a:r>
          </a:p>
          <a:p>
            <a:pPr indent="280988"/>
            <a:r>
              <a:rPr lang="es-ES" sz="2400" dirty="0" smtClean="0"/>
              <a:t>Uso de otras técnicas de planificación.</a:t>
            </a:r>
          </a:p>
          <a:p>
            <a:pPr indent="280988"/>
            <a:r>
              <a:rPr lang="es-ES" sz="2400" dirty="0" smtClean="0"/>
              <a:t>Incorporar sensores para actuar ante imprevistos.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 “</a:t>
            </a:r>
            <a:r>
              <a:rPr lang="es-ES" sz="2400" dirty="0"/>
              <a:t>Aspiradora autónoma</a:t>
            </a:r>
            <a:r>
              <a:rPr lang="es-ES" sz="2400" dirty="0" smtClean="0"/>
              <a:t>”:</a:t>
            </a:r>
          </a:p>
          <a:p>
            <a:pPr indent="20638"/>
            <a:r>
              <a:rPr lang="es-ES" sz="2400" dirty="0"/>
              <a:t> </a:t>
            </a:r>
            <a:r>
              <a:rPr lang="es-ES" sz="2400" dirty="0" smtClean="0"/>
              <a:t> Incorporar el algoritmo SLAM.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Práctica: </a:t>
            </a:r>
            <a:r>
              <a:rPr lang="es-ES" sz="2400" dirty="0"/>
              <a:t>“Aparcamiento automático</a:t>
            </a:r>
            <a:r>
              <a:rPr lang="es-ES" sz="2400" dirty="0" smtClean="0"/>
              <a:t>”:</a:t>
            </a:r>
          </a:p>
          <a:p>
            <a:pPr indent="20638"/>
            <a:r>
              <a:rPr lang="es-ES" sz="2400" dirty="0"/>
              <a:t> </a:t>
            </a:r>
            <a:r>
              <a:rPr lang="es-ES" sz="2400" dirty="0" smtClean="0"/>
              <a:t> Incorporar más sensores.</a:t>
            </a:r>
          </a:p>
          <a:p>
            <a:pPr indent="20638"/>
            <a:r>
              <a:rPr lang="es-ES" sz="2400" dirty="0" smtClean="0"/>
              <a:t>  Realizar una planificación previa.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24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523594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090" y="3007072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http://</a:t>
            </a:r>
            <a:r>
              <a:rPr lang="es-ES" sz="2400" dirty="0" smtClean="0">
                <a:hlinkClick r:id="rId2"/>
              </a:rPr>
              <a:t>jderobot.org/Vmartinezf-tfg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Repositorio: </a:t>
            </a: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github.com/RoboticsURJC-students/2016-tfg-vanessa-fernandez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25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198884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de servicio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industriales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médicos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militares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en docencia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844825"/>
            <a:ext cx="1674264" cy="187220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492897"/>
            <a:ext cx="1575705" cy="108012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94" y="4077072"/>
            <a:ext cx="1184917" cy="13681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15" y="3937947"/>
            <a:ext cx="1480010" cy="16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5987008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Entorno docente de robótica universitaria orientado a la práctica.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Programación de la inteligencia de los robots.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Diversas prácticas.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Emplea </a:t>
            </a:r>
            <a:r>
              <a:rPr lang="es-ES" sz="2400" dirty="0" err="1" smtClean="0"/>
              <a:t>Gazebo</a:t>
            </a:r>
            <a:r>
              <a:rPr lang="es-ES" sz="2400" dirty="0"/>
              <a:t> </a:t>
            </a:r>
            <a:r>
              <a:rPr lang="es-ES" sz="2400" dirty="0" smtClean="0"/>
              <a:t>y Python.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>
                <a:solidFill>
                  <a:srgbClr val="586E2C"/>
                </a:solidFill>
              </a:rPr>
              <a:t>JdeRobot-Academy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29806"/>
            <a:ext cx="2413718" cy="31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62883"/>
            <a:ext cx="8229600" cy="3993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Aumentar prácticas de </a:t>
            </a:r>
            <a:r>
              <a:rPr lang="es-ES" sz="2400" dirty="0" err="1" smtClean="0"/>
              <a:t>JdeRobot-Academy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Mejora de la práctica 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la práctica </a:t>
            </a:r>
            <a:r>
              <a:rPr lang="es-ES" sz="2400" dirty="0"/>
              <a:t>Aspiradora </a:t>
            </a:r>
            <a:r>
              <a:rPr lang="es-ES" sz="2400" dirty="0" smtClean="0"/>
              <a:t>autónoma.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la práctica </a:t>
            </a:r>
            <a:r>
              <a:rPr lang="es-ES" sz="2400" dirty="0"/>
              <a:t>Aparcamiento automático.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Programación de una </a:t>
            </a:r>
            <a:r>
              <a:rPr lang="es-ES" sz="2400" dirty="0" smtClean="0"/>
              <a:t>solución de referencia </a:t>
            </a:r>
            <a:r>
              <a:rPr lang="es-ES" sz="2400" dirty="0" smtClean="0"/>
              <a:t>para cada práctica.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r>
              <a:rPr lang="es-ES" sz="2400" dirty="0" smtClean="0"/>
              <a:t>: Plataforma de software libre de robótica.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r>
              <a:rPr lang="es-ES" sz="2400" dirty="0" smtClean="0"/>
              <a:t>: simula robots, sensores, actuadores, </a:t>
            </a:r>
            <a:r>
              <a:rPr lang="es-ES" sz="2400" dirty="0" err="1" smtClean="0"/>
              <a:t>etc</a:t>
            </a:r>
            <a:r>
              <a:rPr lang="es-ES" sz="2400" dirty="0" smtClean="0"/>
              <a:t>, en mundos virtuales.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r>
              <a:rPr lang="es-ES" sz="2400" dirty="0" smtClean="0"/>
              <a:t>: tratamiento de imágenes.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Python: lenguaje de programación de alto nivel.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r>
              <a:rPr lang="es-ES" sz="2400" dirty="0" smtClean="0"/>
              <a:t>: desarrollo de interfaz gráfica.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1484784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586E2C"/>
                </a:solidFill>
              </a:rPr>
              <a:t>JdeRobot</a:t>
            </a:r>
            <a:r>
              <a:rPr lang="es-ES" sz="3200" b="1" dirty="0" smtClean="0">
                <a:solidFill>
                  <a:srgbClr val="586E2C"/>
                </a:solidFill>
              </a:rPr>
              <a:t>, </a:t>
            </a:r>
            <a:r>
              <a:rPr lang="es-ES" sz="3200" b="1" dirty="0" err="1" smtClean="0">
                <a:solidFill>
                  <a:srgbClr val="586E2C"/>
                </a:solidFill>
              </a:rPr>
              <a:t>Gazebo</a:t>
            </a:r>
            <a:r>
              <a:rPr lang="es-ES" sz="3200" b="1" dirty="0" smtClean="0">
                <a:solidFill>
                  <a:srgbClr val="586E2C"/>
                </a:solidFill>
              </a:rPr>
              <a:t>, </a:t>
            </a:r>
            <a:r>
              <a:rPr lang="es-ES" sz="3200" b="1" dirty="0" err="1" smtClean="0">
                <a:solidFill>
                  <a:srgbClr val="586E2C"/>
                </a:solidFill>
              </a:rPr>
              <a:t>OpenCv</a:t>
            </a:r>
            <a:r>
              <a:rPr lang="es-ES" sz="3200" b="1" dirty="0" smtClean="0">
                <a:solidFill>
                  <a:srgbClr val="586E2C"/>
                </a:solidFill>
              </a:rPr>
              <a:t>, Python y </a:t>
            </a:r>
            <a:r>
              <a:rPr lang="es-ES" sz="3200" b="1" dirty="0" err="1" smtClean="0">
                <a:solidFill>
                  <a:srgbClr val="586E2C"/>
                </a:solidFill>
              </a:rPr>
              <a:t>PyQt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 empleado: </a:t>
            </a:r>
            <a:r>
              <a:rPr lang="es-ES" sz="2400" dirty="0" err="1" smtClean="0"/>
              <a:t>taxi_holo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ciudad: </a:t>
            </a:r>
            <a:r>
              <a:rPr lang="es-ES" sz="2400" dirty="0" err="1" smtClean="0"/>
              <a:t>cityLarge</a:t>
            </a:r>
            <a:r>
              <a:rPr lang="es-E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</a:t>
            </a:r>
            <a:r>
              <a:rPr lang="es-ES" sz="2400" dirty="0" err="1" smtClean="0"/>
              <a:t>Gazebo</a:t>
            </a:r>
            <a:r>
              <a:rPr lang="es-ES" sz="2400" dirty="0" smtClean="0"/>
              <a:t>: formado por </a:t>
            </a:r>
            <a:r>
              <a:rPr lang="es-ES" sz="2400" dirty="0" err="1" smtClean="0"/>
              <a:t>taxi_holo</a:t>
            </a:r>
            <a:r>
              <a:rPr lang="es-ES" sz="2400" dirty="0" smtClean="0"/>
              <a:t> y </a:t>
            </a:r>
            <a:r>
              <a:rPr lang="es-ES" sz="2400" dirty="0" err="1" smtClean="0"/>
              <a:t>cityLarge</a:t>
            </a:r>
            <a:r>
              <a:rPr lang="es-ES" sz="2400" dirty="0" smtClean="0"/>
              <a:t>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303149" y="1556792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Infraestructura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2725766" cy="165618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98647"/>
            <a:ext cx="3062274" cy="17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GUI: visor de parámetros.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Evaluador automático: evalúa la práctica.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99592" y="169947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Aplicación gráfica y evaluador </a:t>
            </a:r>
            <a:r>
              <a:rPr lang="es-ES" sz="3200" b="1" dirty="0">
                <a:solidFill>
                  <a:srgbClr val="586E2C"/>
                </a:solidFill>
              </a:rPr>
              <a:t>automático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33056"/>
            <a:ext cx="3523814" cy="236466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47" y="3897529"/>
            <a:ext cx="4104456" cy="20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Conoce el mapa.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Origen del robot: posición actual del robot.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Destino fijado por el usuario.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La solución se divide en: planificación + pilotaje.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La planificación se basa en </a:t>
            </a:r>
            <a:r>
              <a:rPr lang="es-ES" sz="2400" dirty="0" err="1" smtClean="0"/>
              <a:t>Gradient</a:t>
            </a:r>
            <a:r>
              <a:rPr lang="es-ES" sz="2400" dirty="0" smtClean="0"/>
              <a:t> </a:t>
            </a:r>
            <a:r>
              <a:rPr lang="es-ES" sz="2400" dirty="0" err="1" smtClean="0"/>
              <a:t>Path</a:t>
            </a:r>
            <a:r>
              <a:rPr lang="es-ES" sz="2400" dirty="0" smtClean="0"/>
              <a:t> </a:t>
            </a:r>
            <a:r>
              <a:rPr lang="es-ES" sz="2400" dirty="0" err="1" smtClean="0"/>
              <a:t>Planning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necesita planificar la ruta más corta hasta el destino.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La planificación se realiza antes del pilotaje.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pilotaje tiene el cuenta la planificación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55776" y="1556792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894</Words>
  <Application>Microsoft Office PowerPoint</Application>
  <PresentationFormat>Presentación en pantalla (4:3)</PresentationFormat>
  <Paragraphs>179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NUEVAS PRÁCTICAS EN EL ENTORNO DOCENTE DE ROBÓTICA JDEROBOT-ACADEMY</vt:lpstr>
      <vt:lpstr>Índice</vt:lpstr>
      <vt:lpstr>Introducción</vt:lpstr>
      <vt:lpstr>Introducción</vt:lpstr>
      <vt:lpstr>Objetivos</vt:lpstr>
      <vt:lpstr>Infraestructura</vt:lpstr>
      <vt:lpstr>TeleTaxi</vt:lpstr>
      <vt:lpstr>TeleTaxi</vt:lpstr>
      <vt:lpstr>TeleTaxi</vt:lpstr>
      <vt:lpstr>TeleTaxi</vt:lpstr>
      <vt:lpstr>TeleTaxi</vt:lpstr>
      <vt:lpstr>TeleTaxi</vt:lpstr>
      <vt:lpstr>Aspiradora autónoma </vt:lpstr>
      <vt:lpstr>Aspiradora autónoma </vt:lpstr>
      <vt:lpstr>Aspiradora autónoma </vt:lpstr>
      <vt:lpstr>Aspiradora autónoma </vt:lpstr>
      <vt:lpstr>Aspiradora autónoma </vt:lpstr>
      <vt:lpstr>Aspiradora autónoma </vt:lpstr>
      <vt:lpstr>Aparcamiento automático</vt:lpstr>
      <vt:lpstr>Aparcamiento automático</vt:lpstr>
      <vt:lpstr>Aparcamiento automático</vt:lpstr>
      <vt:lpstr>Aparcamiento automático</vt:lpstr>
      <vt:lpstr>Aparcamiento automático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132</cp:revision>
  <dcterms:created xsi:type="dcterms:W3CDTF">2017-09-05T16:49:44Z</dcterms:created>
  <dcterms:modified xsi:type="dcterms:W3CDTF">2017-09-25T11:45:03Z</dcterms:modified>
</cp:coreProperties>
</file>