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20" autoAdjust="0"/>
    <p:restoredTop sz="94660"/>
  </p:normalViewPr>
  <p:slideViewPr>
    <p:cSldViewPr snapToGrid="0">
      <p:cViewPr varScale="1">
        <p:scale>
          <a:sx n="58" d="100"/>
          <a:sy n="58" d="100"/>
        </p:scale>
        <p:origin x="7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6C176-40A3-4334-AF22-9090F4D8C305}" type="datetimeFigureOut">
              <a:rPr lang="es-ES" smtClean="0"/>
              <a:t>09/05/2018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6CA23-4020-4DF5-956C-135F4ECD6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035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6004D-6DBE-467E-B9C8-3ECFC1EB986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3573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6004D-6DBE-467E-B9C8-3ECFC1EB986E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653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6004D-6DBE-467E-B9C8-3ECFC1EB986E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7344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6004D-6DBE-467E-B9C8-3ECFC1EB986E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7547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6004D-6DBE-467E-B9C8-3ECFC1EB986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2121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6004D-6DBE-467E-B9C8-3ECFC1EB986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8468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6004D-6DBE-467E-B9C8-3ECFC1EB986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7997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6004D-6DBE-467E-B9C8-3ECFC1EB986E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431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6004D-6DBE-467E-B9C8-3ECFC1EB986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829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6004D-6DBE-467E-B9C8-3ECFC1EB986E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6078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6004D-6DBE-467E-B9C8-3ECFC1EB986E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5195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6004D-6DBE-467E-B9C8-3ECFC1EB986E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2374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FFBF-D111-43B9-88B9-66ABD7E53AD2}" type="datetimeFigureOut">
              <a:rPr lang="es-ES" smtClean="0"/>
              <a:t>09/05/2018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0C0-E447-46ED-9A62-F095BD7DD1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5414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FFBF-D111-43B9-88B9-66ABD7E53AD2}" type="datetimeFigureOut">
              <a:rPr lang="es-ES" smtClean="0"/>
              <a:t>09/05/2018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0C0-E447-46ED-9A62-F095BD7DD1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9798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FFBF-D111-43B9-88B9-66ABD7E53AD2}" type="datetimeFigureOut">
              <a:rPr lang="es-ES" smtClean="0"/>
              <a:t>09/05/2018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0C0-E447-46ED-9A62-F095BD7DD1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831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FFBF-D111-43B9-88B9-66ABD7E53AD2}" type="datetimeFigureOut">
              <a:rPr lang="es-ES" smtClean="0"/>
              <a:t>09/05/2018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0C0-E447-46ED-9A62-F095BD7DD1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602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FFBF-D111-43B9-88B9-66ABD7E53AD2}" type="datetimeFigureOut">
              <a:rPr lang="es-ES" smtClean="0"/>
              <a:t>09/05/2018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0C0-E447-46ED-9A62-F095BD7DD1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871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FFBF-D111-43B9-88B9-66ABD7E53AD2}" type="datetimeFigureOut">
              <a:rPr lang="es-ES" smtClean="0"/>
              <a:t>09/05/2018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0C0-E447-46ED-9A62-F095BD7DD1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815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FFBF-D111-43B9-88B9-66ABD7E53AD2}" type="datetimeFigureOut">
              <a:rPr lang="es-ES" smtClean="0"/>
              <a:t>09/05/2018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0C0-E447-46ED-9A62-F095BD7DD1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370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FFBF-D111-43B9-88B9-66ABD7E53AD2}" type="datetimeFigureOut">
              <a:rPr lang="es-ES" smtClean="0"/>
              <a:t>09/05/2018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0C0-E447-46ED-9A62-F095BD7DD1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023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FFBF-D111-43B9-88B9-66ABD7E53AD2}" type="datetimeFigureOut">
              <a:rPr lang="es-ES" smtClean="0"/>
              <a:t>09/05/2018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0C0-E447-46ED-9A62-F095BD7DD1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31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FFBF-D111-43B9-88B9-66ABD7E53AD2}" type="datetimeFigureOut">
              <a:rPr lang="es-ES" smtClean="0"/>
              <a:t>09/05/2018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0C0-E447-46ED-9A62-F095BD7DD1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49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FFBF-D111-43B9-88B9-66ABD7E53AD2}" type="datetimeFigureOut">
              <a:rPr lang="es-ES" smtClean="0"/>
              <a:t>09/05/2018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0C0-E447-46ED-9A62-F095BD7DD1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32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0FFBF-D111-43B9-88B9-66ABD7E53AD2}" type="datetimeFigureOut">
              <a:rPr lang="es-ES" smtClean="0"/>
              <a:t>09/05/2018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080C0-E447-46ED-9A62-F095BD7DD1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412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7296" y="4855995"/>
            <a:ext cx="5489409" cy="1224136"/>
          </a:xfrm>
        </p:spPr>
        <p:txBody>
          <a:bodyPr>
            <a:normAutofit fontScale="92500" lnSpcReduction="10000"/>
          </a:bodyPr>
          <a:lstStyle/>
          <a:p>
            <a:endParaRPr lang="es-ES" dirty="0"/>
          </a:p>
          <a:p>
            <a:r>
              <a:rPr lang="es-ES" i="1" dirty="0">
                <a:solidFill>
                  <a:schemeClr val="tx1"/>
                </a:solidFill>
              </a:rPr>
              <a:t>Jesús Saiz Colomina</a:t>
            </a:r>
          </a:p>
          <a:p>
            <a:r>
              <a:rPr lang="es-ES" i="1" dirty="0">
                <a:solidFill>
                  <a:schemeClr val="tx1"/>
                </a:solidFill>
              </a:rPr>
              <a:t>j.saizc@alumnos.urjc.es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76388"/>
            <a:ext cx="2448272" cy="1080119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1" y="3845387"/>
            <a:ext cx="936104" cy="120875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458" y="3951086"/>
            <a:ext cx="1905267" cy="952633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6179216" y="6093521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>
                <a:latin typeface="+mj-lt"/>
              </a:rPr>
              <a:t>09 de Mayo de 2018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DCDFAD5-6B7D-43A1-AC25-3C66DEC58968}"/>
              </a:ext>
            </a:extLst>
          </p:cNvPr>
          <p:cNvSpPr txBox="1">
            <a:spLocks/>
          </p:cNvSpPr>
          <p:nvPr/>
        </p:nvSpPr>
        <p:spPr>
          <a:xfrm>
            <a:off x="863914" y="1746134"/>
            <a:ext cx="7416173" cy="15457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/>
              <a:t>Programación de un drone para seguimiento autónomo de trayectorias en 3D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B7615EA-AD31-4A2E-BCB8-C97A2583D7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5710" y="3845385"/>
            <a:ext cx="992585" cy="116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20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685800" y="2216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solidFill>
                  <a:srgbClr val="0070C0"/>
                </a:solidFill>
              </a:rPr>
              <a:t>Experimentos (II)</a:t>
            </a:r>
            <a:endParaRPr lang="es-ES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1419721"/>
            <a:ext cx="7886700" cy="5108304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s-ES" dirty="0"/>
              <a:t>Pruebas unitarias Pilotaje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532374" y="6356674"/>
            <a:ext cx="8079252" cy="365125"/>
          </a:xfrm>
        </p:spPr>
        <p:txBody>
          <a:bodyPr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</a:t>
            </a:r>
            <a:r>
              <a:rPr lang="es-ES" dirty="0">
                <a:ea typeface="Verdana" panose="020B0604030504040204" pitchFamily="34" charset="0"/>
                <a:cs typeface="Verdana" panose="020B0604030504040204" pitchFamily="34" charset="0"/>
              </a:rPr>
              <a:t>Jesús Saiz Colomina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s-ES" b="1" dirty="0"/>
              <a:t>Programación de un drone para seguimiento autónomo de trayectorias en 3D		 	9</a:t>
            </a:r>
            <a:endParaRPr lang="es-ES" dirty="0"/>
          </a:p>
        </p:txBody>
      </p:sp>
      <p:cxnSp>
        <p:nvCxnSpPr>
          <p:cNvPr id="7" name="6 Conector recto"/>
          <p:cNvCxnSpPr>
            <a:cxnSpLocks/>
          </p:cNvCxnSpPr>
          <p:nvPr/>
        </p:nvCxnSpPr>
        <p:spPr>
          <a:xfrm>
            <a:off x="628650" y="1268760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38469"/>
            <a:ext cx="580384" cy="749427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66" y="505140"/>
            <a:ext cx="1364284" cy="6018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07D8E3D-8223-4A6D-A674-3F7F29393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237" y="490857"/>
            <a:ext cx="537601" cy="630459"/>
          </a:xfrm>
          <a:prstGeom prst="rect">
            <a:avLst/>
          </a:prstGeom>
        </p:spPr>
      </p:pic>
      <p:cxnSp>
        <p:nvCxnSpPr>
          <p:cNvPr id="13" name="6 Conector recto">
            <a:extLst>
              <a:ext uri="{FF2B5EF4-FFF2-40B4-BE49-F238E27FC236}">
                <a16:creationId xmlns:a16="http://schemas.microsoft.com/office/drawing/2014/main" id="{AB15E1F7-60B1-45AA-A29F-9A4E4A6994D5}"/>
              </a:ext>
            </a:extLst>
          </p:cNvPr>
          <p:cNvCxnSpPr>
            <a:cxnSpLocks/>
          </p:cNvCxnSpPr>
          <p:nvPr/>
        </p:nvCxnSpPr>
        <p:spPr>
          <a:xfrm>
            <a:off x="628650" y="6356674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996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685800" y="2216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solidFill>
                  <a:srgbClr val="0070C0"/>
                </a:solidFill>
              </a:rPr>
              <a:t>Experimentos (III)</a:t>
            </a:r>
            <a:endParaRPr lang="es-ES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1419721"/>
            <a:ext cx="7886700" cy="5108304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s-ES" dirty="0"/>
              <a:t>Pruebas integrales del sistema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532374" y="6356674"/>
            <a:ext cx="8079252" cy="365125"/>
          </a:xfrm>
        </p:spPr>
        <p:txBody>
          <a:bodyPr/>
          <a:lstStyle/>
          <a:p>
            <a:pPr algn="l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</a:t>
            </a:r>
            <a:r>
              <a:rPr lang="es-ES" dirty="0">
                <a:ea typeface="Verdana" panose="020B0604030504040204" pitchFamily="34" charset="0"/>
                <a:cs typeface="Verdana" panose="020B0604030504040204" pitchFamily="34" charset="0"/>
              </a:rPr>
              <a:t>Jesús Saiz Colomina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</a:t>
            </a:r>
            <a:r>
              <a:rPr lang="es-ES" b="1" dirty="0"/>
              <a:t>Programación de un drone para seguimiento autónomo de trayectorias en 3D                            10</a:t>
            </a:r>
            <a:endParaRPr lang="es-ES" dirty="0"/>
          </a:p>
        </p:txBody>
      </p:sp>
      <p:cxnSp>
        <p:nvCxnSpPr>
          <p:cNvPr id="7" name="6 Conector recto"/>
          <p:cNvCxnSpPr>
            <a:cxnSpLocks/>
          </p:cNvCxnSpPr>
          <p:nvPr/>
        </p:nvCxnSpPr>
        <p:spPr>
          <a:xfrm>
            <a:off x="628650" y="1268760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38469"/>
            <a:ext cx="580384" cy="749427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66" y="505140"/>
            <a:ext cx="1364284" cy="6018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07D8E3D-8223-4A6D-A674-3F7F29393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237" y="490857"/>
            <a:ext cx="537601" cy="630459"/>
          </a:xfrm>
          <a:prstGeom prst="rect">
            <a:avLst/>
          </a:prstGeom>
        </p:spPr>
      </p:pic>
      <p:cxnSp>
        <p:nvCxnSpPr>
          <p:cNvPr id="13" name="6 Conector recto">
            <a:extLst>
              <a:ext uri="{FF2B5EF4-FFF2-40B4-BE49-F238E27FC236}">
                <a16:creationId xmlns:a16="http://schemas.microsoft.com/office/drawing/2014/main" id="{AB15E1F7-60B1-45AA-A29F-9A4E4A6994D5}"/>
              </a:ext>
            </a:extLst>
          </p:cNvPr>
          <p:cNvCxnSpPr>
            <a:cxnSpLocks/>
          </p:cNvCxnSpPr>
          <p:nvPr/>
        </p:nvCxnSpPr>
        <p:spPr>
          <a:xfrm>
            <a:off x="628650" y="6356674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189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685800" y="2216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Conclusiones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3490031"/>
            <a:ext cx="7886700" cy="252613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Subobjetivos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ES" sz="2000" dirty="0"/>
              <a:t>Adaptación e integración de componentes y herramientas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/>
              <a:t>Desarrollo del algoritmo de navegación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/>
              <a:t>Validación experimental en entorno simulado</a:t>
            </a:r>
          </a:p>
        </p:txBody>
      </p:sp>
      <p:cxnSp>
        <p:nvCxnSpPr>
          <p:cNvPr id="7" name="6 Conector recto"/>
          <p:cNvCxnSpPr>
            <a:cxnSpLocks/>
          </p:cNvCxnSpPr>
          <p:nvPr/>
        </p:nvCxnSpPr>
        <p:spPr>
          <a:xfrm>
            <a:off x="628650" y="1268760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38469"/>
            <a:ext cx="580384" cy="749427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66" y="505140"/>
            <a:ext cx="1364284" cy="6018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07D8E3D-8223-4A6D-A674-3F7F29393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237" y="490857"/>
            <a:ext cx="537601" cy="630459"/>
          </a:xfrm>
          <a:prstGeom prst="rect">
            <a:avLst/>
          </a:prstGeom>
        </p:spPr>
      </p:pic>
      <p:cxnSp>
        <p:nvCxnSpPr>
          <p:cNvPr id="13" name="6 Conector recto">
            <a:extLst>
              <a:ext uri="{FF2B5EF4-FFF2-40B4-BE49-F238E27FC236}">
                <a16:creationId xmlns:a16="http://schemas.microsoft.com/office/drawing/2014/main" id="{AB15E1F7-60B1-45AA-A29F-9A4E4A6994D5}"/>
              </a:ext>
            </a:extLst>
          </p:cNvPr>
          <p:cNvCxnSpPr>
            <a:cxnSpLocks/>
          </p:cNvCxnSpPr>
          <p:nvPr/>
        </p:nvCxnSpPr>
        <p:spPr>
          <a:xfrm>
            <a:off x="628650" y="6356674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2 Marcador de contenido">
            <a:extLst>
              <a:ext uri="{FF2B5EF4-FFF2-40B4-BE49-F238E27FC236}">
                <a16:creationId xmlns:a16="http://schemas.microsoft.com/office/drawing/2014/main" id="{F0578B85-EF2A-4FC9-ADDA-35A7A7C732D9}"/>
              </a:ext>
            </a:extLst>
          </p:cNvPr>
          <p:cNvSpPr txBox="1">
            <a:spLocks/>
          </p:cNvSpPr>
          <p:nvPr/>
        </p:nvSpPr>
        <p:spPr>
          <a:xfrm>
            <a:off x="628650" y="1592221"/>
            <a:ext cx="7886700" cy="1961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000" dirty="0"/>
              <a:t>Se ha conseguido un algoritmo que permita al drone despegar, realizar una ruta y aterrizar, todo ello de manera completamente autónoma, como un sistema estable y aunque el ruido de las medidas y el comportamiento de los soportes físicos pueden afectar el comportamiento del sistema, este ha probado ser lo suficientemente robusto para satisfacer las metas propuestas dentro de entornos reales. </a:t>
            </a:r>
          </a:p>
        </p:txBody>
      </p:sp>
      <p:sp>
        <p:nvSpPr>
          <p:cNvPr id="15" name="4 Marcador de número de diapositiva">
            <a:extLst>
              <a:ext uri="{FF2B5EF4-FFF2-40B4-BE49-F238E27FC236}">
                <a16:creationId xmlns:a16="http://schemas.microsoft.com/office/drawing/2014/main" id="{EC6E6AFC-D46A-47FE-823B-52F8D5F9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2374" y="6356674"/>
            <a:ext cx="8079252" cy="365125"/>
          </a:xfrm>
        </p:spPr>
        <p:txBody>
          <a:bodyPr/>
          <a:lstStyle/>
          <a:p>
            <a:pPr algn="l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</a:t>
            </a:r>
            <a:r>
              <a:rPr lang="es-ES" dirty="0">
                <a:ea typeface="Verdana" panose="020B0604030504040204" pitchFamily="34" charset="0"/>
                <a:cs typeface="Verdana" panose="020B0604030504040204" pitchFamily="34" charset="0"/>
              </a:rPr>
              <a:t>Jesús Saiz Colomina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 </a:t>
            </a:r>
            <a:r>
              <a:rPr lang="es-ES" b="1" dirty="0"/>
              <a:t>Programación de un drone para seguimiento autónomo de trayectorias en 3D                       11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5755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685800" y="2216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solidFill>
                  <a:srgbClr val="0070C0"/>
                </a:solidFill>
              </a:rPr>
              <a:t>Trabajos futuros</a:t>
            </a:r>
            <a:endParaRPr lang="es-ES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1419721"/>
            <a:ext cx="7982976" cy="5108304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s-ES" dirty="0"/>
              <a:t>Comprobación del algoritmo en situaciones reales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s-ES" dirty="0"/>
              <a:t>Nuevo sistema de autolocalización: edometría visual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s-ES" dirty="0"/>
              <a:t>Adaptación del algoritmo a necesidades actuales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endParaRPr lang="es-ES" dirty="0"/>
          </a:p>
        </p:txBody>
      </p:sp>
      <p:cxnSp>
        <p:nvCxnSpPr>
          <p:cNvPr id="7" name="6 Conector recto"/>
          <p:cNvCxnSpPr>
            <a:cxnSpLocks/>
          </p:cNvCxnSpPr>
          <p:nvPr/>
        </p:nvCxnSpPr>
        <p:spPr>
          <a:xfrm>
            <a:off x="628650" y="1268760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38469"/>
            <a:ext cx="580384" cy="749427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66" y="505140"/>
            <a:ext cx="1364284" cy="6018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07D8E3D-8223-4A6D-A674-3F7F29393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237" y="490857"/>
            <a:ext cx="537601" cy="630459"/>
          </a:xfrm>
          <a:prstGeom prst="rect">
            <a:avLst/>
          </a:prstGeom>
        </p:spPr>
      </p:pic>
      <p:cxnSp>
        <p:nvCxnSpPr>
          <p:cNvPr id="13" name="6 Conector recto">
            <a:extLst>
              <a:ext uri="{FF2B5EF4-FFF2-40B4-BE49-F238E27FC236}">
                <a16:creationId xmlns:a16="http://schemas.microsoft.com/office/drawing/2014/main" id="{AB15E1F7-60B1-45AA-A29F-9A4E4A6994D5}"/>
              </a:ext>
            </a:extLst>
          </p:cNvPr>
          <p:cNvCxnSpPr>
            <a:cxnSpLocks/>
          </p:cNvCxnSpPr>
          <p:nvPr/>
        </p:nvCxnSpPr>
        <p:spPr>
          <a:xfrm>
            <a:off x="628650" y="6356674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4 Marcador de número de diapositiva">
            <a:extLst>
              <a:ext uri="{FF2B5EF4-FFF2-40B4-BE49-F238E27FC236}">
                <a16:creationId xmlns:a16="http://schemas.microsoft.com/office/drawing/2014/main" id="{C5D20048-2AEA-436F-B5E8-F42FA5E4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2374" y="6356674"/>
            <a:ext cx="8079252" cy="365125"/>
          </a:xfrm>
        </p:spPr>
        <p:txBody>
          <a:bodyPr/>
          <a:lstStyle/>
          <a:p>
            <a:pPr algn="l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</a:t>
            </a:r>
            <a:r>
              <a:rPr lang="es-ES" dirty="0">
                <a:ea typeface="Verdana" panose="020B0604030504040204" pitchFamily="34" charset="0"/>
                <a:cs typeface="Verdana" panose="020B0604030504040204" pitchFamily="34" charset="0"/>
              </a:rPr>
              <a:t>Jesús Saiz Colomina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 </a:t>
            </a:r>
            <a:r>
              <a:rPr lang="es-ES" b="1" dirty="0"/>
              <a:t>Programación de un drone para seguimiento autónomo de trayectorias en 3D                       12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330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685800" y="2216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Índice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1603799"/>
            <a:ext cx="78867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dirty="0"/>
              <a:t>Introducción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dirty="0"/>
              <a:t>Objetivos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dirty="0"/>
              <a:t>Infraestructura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dirty="0"/>
              <a:t>Navegación autónoma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dirty="0"/>
              <a:t>Experimentos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dirty="0"/>
              <a:t>Conclusiones</a:t>
            </a:r>
          </a:p>
        </p:txBody>
      </p:sp>
      <p:cxnSp>
        <p:nvCxnSpPr>
          <p:cNvPr id="7" name="6 Conector recto"/>
          <p:cNvCxnSpPr>
            <a:cxnSpLocks/>
          </p:cNvCxnSpPr>
          <p:nvPr/>
        </p:nvCxnSpPr>
        <p:spPr>
          <a:xfrm>
            <a:off x="628650" y="1268760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38469"/>
            <a:ext cx="580384" cy="749427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66" y="505140"/>
            <a:ext cx="1364284" cy="6018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07D8E3D-8223-4A6D-A674-3F7F29393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237" y="490857"/>
            <a:ext cx="537601" cy="630459"/>
          </a:xfrm>
          <a:prstGeom prst="rect">
            <a:avLst/>
          </a:prstGeom>
        </p:spPr>
      </p:pic>
      <p:cxnSp>
        <p:nvCxnSpPr>
          <p:cNvPr id="13" name="6 Conector recto">
            <a:extLst>
              <a:ext uri="{FF2B5EF4-FFF2-40B4-BE49-F238E27FC236}">
                <a16:creationId xmlns:a16="http://schemas.microsoft.com/office/drawing/2014/main" id="{AB15E1F7-60B1-45AA-A29F-9A4E4A6994D5}"/>
              </a:ext>
            </a:extLst>
          </p:cNvPr>
          <p:cNvCxnSpPr>
            <a:cxnSpLocks/>
          </p:cNvCxnSpPr>
          <p:nvPr/>
        </p:nvCxnSpPr>
        <p:spPr>
          <a:xfrm>
            <a:off x="628650" y="6356674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4 Marcador de número de diapositiva">
            <a:extLst>
              <a:ext uri="{FF2B5EF4-FFF2-40B4-BE49-F238E27FC236}">
                <a16:creationId xmlns:a16="http://schemas.microsoft.com/office/drawing/2014/main" id="{D983552C-D7F2-43C8-8B69-43C792F7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2374" y="6356674"/>
            <a:ext cx="8079252" cy="365125"/>
          </a:xfrm>
        </p:spPr>
        <p:txBody>
          <a:bodyPr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</a:t>
            </a:r>
            <a:r>
              <a:rPr lang="es-ES" dirty="0">
                <a:ea typeface="Verdana" panose="020B0604030504040204" pitchFamily="34" charset="0"/>
                <a:cs typeface="Verdana" panose="020B0604030504040204" pitchFamily="34" charset="0"/>
              </a:rPr>
              <a:t>Jesús Saiz Colomina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s-ES" b="1" dirty="0"/>
              <a:t>Programación de un drone para seguimiento autónomo de trayectorias en 3D		 	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5234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685800" y="2216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Introducción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1603799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dirty="0"/>
              <a:t>Introducción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dirty="0"/>
              <a:t>Robótica actual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dirty="0"/>
              <a:t>Robótica aérea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dirty="0"/>
              <a:t>Robótica aérea con JdeRobot</a:t>
            </a:r>
          </a:p>
        </p:txBody>
      </p:sp>
      <p:cxnSp>
        <p:nvCxnSpPr>
          <p:cNvPr id="7" name="6 Conector recto"/>
          <p:cNvCxnSpPr>
            <a:cxnSpLocks/>
          </p:cNvCxnSpPr>
          <p:nvPr/>
        </p:nvCxnSpPr>
        <p:spPr>
          <a:xfrm>
            <a:off x="628650" y="1268760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38469"/>
            <a:ext cx="580384" cy="749427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66" y="505140"/>
            <a:ext cx="1364284" cy="6018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07D8E3D-8223-4A6D-A674-3F7F29393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237" y="490857"/>
            <a:ext cx="537601" cy="630459"/>
          </a:xfrm>
          <a:prstGeom prst="rect">
            <a:avLst/>
          </a:prstGeom>
        </p:spPr>
      </p:pic>
      <p:cxnSp>
        <p:nvCxnSpPr>
          <p:cNvPr id="13" name="6 Conector recto">
            <a:extLst>
              <a:ext uri="{FF2B5EF4-FFF2-40B4-BE49-F238E27FC236}">
                <a16:creationId xmlns:a16="http://schemas.microsoft.com/office/drawing/2014/main" id="{AB15E1F7-60B1-45AA-A29F-9A4E4A6994D5}"/>
              </a:ext>
            </a:extLst>
          </p:cNvPr>
          <p:cNvCxnSpPr>
            <a:cxnSpLocks/>
          </p:cNvCxnSpPr>
          <p:nvPr/>
        </p:nvCxnSpPr>
        <p:spPr>
          <a:xfrm>
            <a:off x="628650" y="6356674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4 Marcador de número de diapositiva">
            <a:extLst>
              <a:ext uri="{FF2B5EF4-FFF2-40B4-BE49-F238E27FC236}">
                <a16:creationId xmlns:a16="http://schemas.microsoft.com/office/drawing/2014/main" id="{19F6758A-95E9-4C50-A852-5C6541B5F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2374" y="6356674"/>
            <a:ext cx="8079252" cy="365125"/>
          </a:xfrm>
        </p:spPr>
        <p:txBody>
          <a:bodyPr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</a:t>
            </a:r>
            <a:r>
              <a:rPr lang="es-ES" dirty="0">
                <a:ea typeface="Verdana" panose="020B0604030504040204" pitchFamily="34" charset="0"/>
                <a:cs typeface="Verdana" panose="020B0604030504040204" pitchFamily="34" charset="0"/>
              </a:rPr>
              <a:t>Jesús Saiz Colomina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s-ES" b="1" dirty="0"/>
              <a:t>Programación de un drone para seguimiento autónomo de trayectorias en 3D		 	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389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685800" y="2216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Objetivos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3490031"/>
            <a:ext cx="7886700" cy="252613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Subobjetivos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ES" sz="2000" dirty="0"/>
              <a:t>Adaptación e integración de componentes y herramientas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/>
              <a:t>Desarrollo del algoritmo de navegación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/>
              <a:t>Validación experimental en entorno simulado</a:t>
            </a:r>
          </a:p>
        </p:txBody>
      </p:sp>
      <p:cxnSp>
        <p:nvCxnSpPr>
          <p:cNvPr id="7" name="6 Conector recto"/>
          <p:cNvCxnSpPr>
            <a:cxnSpLocks/>
          </p:cNvCxnSpPr>
          <p:nvPr/>
        </p:nvCxnSpPr>
        <p:spPr>
          <a:xfrm>
            <a:off x="628650" y="1268760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38469"/>
            <a:ext cx="580384" cy="749427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66" y="505140"/>
            <a:ext cx="1364284" cy="6018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07D8E3D-8223-4A6D-A674-3F7F29393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237" y="490857"/>
            <a:ext cx="537601" cy="630459"/>
          </a:xfrm>
          <a:prstGeom prst="rect">
            <a:avLst/>
          </a:prstGeom>
        </p:spPr>
      </p:pic>
      <p:cxnSp>
        <p:nvCxnSpPr>
          <p:cNvPr id="13" name="6 Conector recto">
            <a:extLst>
              <a:ext uri="{FF2B5EF4-FFF2-40B4-BE49-F238E27FC236}">
                <a16:creationId xmlns:a16="http://schemas.microsoft.com/office/drawing/2014/main" id="{AB15E1F7-60B1-45AA-A29F-9A4E4A6994D5}"/>
              </a:ext>
            </a:extLst>
          </p:cNvPr>
          <p:cNvCxnSpPr>
            <a:cxnSpLocks/>
          </p:cNvCxnSpPr>
          <p:nvPr/>
        </p:nvCxnSpPr>
        <p:spPr>
          <a:xfrm>
            <a:off x="628650" y="6356674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2 Marcador de contenido">
            <a:extLst>
              <a:ext uri="{FF2B5EF4-FFF2-40B4-BE49-F238E27FC236}">
                <a16:creationId xmlns:a16="http://schemas.microsoft.com/office/drawing/2014/main" id="{F0578B85-EF2A-4FC9-ADDA-35A7A7C732D9}"/>
              </a:ext>
            </a:extLst>
          </p:cNvPr>
          <p:cNvSpPr txBox="1">
            <a:spLocks/>
          </p:cNvSpPr>
          <p:nvPr/>
        </p:nvSpPr>
        <p:spPr>
          <a:xfrm>
            <a:off x="628650" y="1592221"/>
            <a:ext cx="7886700" cy="1961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000" dirty="0"/>
              <a:t>Creación de un sistema que permita el funcionamiento de un dron completamente autónomo con esto queremos decir que despegue de forma controlada, siga una ruta previamente establecida y aterrice también de forma controlada. El drone debe conocer su posición en el entorno, para lo que se usará una técnica de visión artificial basada en marcadores.</a:t>
            </a:r>
          </a:p>
        </p:txBody>
      </p:sp>
      <p:sp>
        <p:nvSpPr>
          <p:cNvPr id="12" name="4 Marcador de número de diapositiva">
            <a:extLst>
              <a:ext uri="{FF2B5EF4-FFF2-40B4-BE49-F238E27FC236}">
                <a16:creationId xmlns:a16="http://schemas.microsoft.com/office/drawing/2014/main" id="{2E6222BD-618D-4756-A68C-A0AEAAD21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2374" y="6356674"/>
            <a:ext cx="8079252" cy="365125"/>
          </a:xfrm>
        </p:spPr>
        <p:txBody>
          <a:bodyPr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</a:t>
            </a:r>
            <a:r>
              <a:rPr lang="es-ES" dirty="0">
                <a:ea typeface="Verdana" panose="020B0604030504040204" pitchFamily="34" charset="0"/>
                <a:cs typeface="Verdana" panose="020B0604030504040204" pitchFamily="34" charset="0"/>
              </a:rPr>
              <a:t>Jesús Saiz Colomina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s-ES" b="1" dirty="0"/>
              <a:t>Programación de un drone para seguimiento autónomo de trayectorias en 3D		 	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076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685800" y="2216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Infraestructura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1603799"/>
            <a:ext cx="78867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s-ES" dirty="0" err="1"/>
              <a:t>Gazebo</a:t>
            </a:r>
            <a:endParaRPr lang="es-ES" dirty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s-ES" dirty="0"/>
              <a:t>Balizas visuales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s-ES" dirty="0"/>
              <a:t>Bibliotecas </a:t>
            </a:r>
            <a:r>
              <a:rPr lang="es-ES" dirty="0" err="1"/>
              <a:t>OpenCV</a:t>
            </a:r>
            <a:r>
              <a:rPr lang="es-ES" dirty="0"/>
              <a:t> y </a:t>
            </a:r>
            <a:r>
              <a:rPr lang="es-ES" dirty="0" err="1"/>
              <a:t>NumPy</a:t>
            </a:r>
            <a:endParaRPr lang="es-ES" dirty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s-ES" dirty="0"/>
              <a:t>Entorno JdeRobot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s-ES" dirty="0"/>
              <a:t>Visual </a:t>
            </a:r>
            <a:r>
              <a:rPr lang="es-ES" dirty="0" err="1"/>
              <a:t>States</a:t>
            </a:r>
            <a:endParaRPr lang="es-ES" dirty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s-ES" dirty="0" err="1"/>
              <a:t>Slam-VisualMarkers</a:t>
            </a:r>
            <a:endParaRPr lang="es-ES" dirty="0"/>
          </a:p>
        </p:txBody>
      </p:sp>
      <p:cxnSp>
        <p:nvCxnSpPr>
          <p:cNvPr id="7" name="6 Conector recto"/>
          <p:cNvCxnSpPr>
            <a:cxnSpLocks/>
          </p:cNvCxnSpPr>
          <p:nvPr/>
        </p:nvCxnSpPr>
        <p:spPr>
          <a:xfrm>
            <a:off x="628650" y="1268760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38469"/>
            <a:ext cx="580384" cy="749427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66" y="505140"/>
            <a:ext cx="1364284" cy="6018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07D8E3D-8223-4A6D-A674-3F7F29393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237" y="490857"/>
            <a:ext cx="537601" cy="630459"/>
          </a:xfrm>
          <a:prstGeom prst="rect">
            <a:avLst/>
          </a:prstGeom>
        </p:spPr>
      </p:pic>
      <p:cxnSp>
        <p:nvCxnSpPr>
          <p:cNvPr id="13" name="6 Conector recto">
            <a:extLst>
              <a:ext uri="{FF2B5EF4-FFF2-40B4-BE49-F238E27FC236}">
                <a16:creationId xmlns:a16="http://schemas.microsoft.com/office/drawing/2014/main" id="{AB15E1F7-60B1-45AA-A29F-9A4E4A6994D5}"/>
              </a:ext>
            </a:extLst>
          </p:cNvPr>
          <p:cNvCxnSpPr>
            <a:cxnSpLocks/>
          </p:cNvCxnSpPr>
          <p:nvPr/>
        </p:nvCxnSpPr>
        <p:spPr>
          <a:xfrm>
            <a:off x="628650" y="6356674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4 Marcador de número de diapositiva">
            <a:extLst>
              <a:ext uri="{FF2B5EF4-FFF2-40B4-BE49-F238E27FC236}">
                <a16:creationId xmlns:a16="http://schemas.microsoft.com/office/drawing/2014/main" id="{5995A6D4-6B38-48FE-914D-60FB507A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2374" y="6356674"/>
            <a:ext cx="8079252" cy="365125"/>
          </a:xfrm>
        </p:spPr>
        <p:txBody>
          <a:bodyPr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</a:t>
            </a:r>
            <a:r>
              <a:rPr lang="es-ES" dirty="0">
                <a:ea typeface="Verdana" panose="020B0604030504040204" pitchFamily="34" charset="0"/>
                <a:cs typeface="Verdana" panose="020B0604030504040204" pitchFamily="34" charset="0"/>
              </a:rPr>
              <a:t>Jesús Saiz Colomina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s-ES" b="1" dirty="0"/>
              <a:t>Programación de un drone para seguimiento autónomo de trayectorias en 3D		 	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694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685800" y="2216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solidFill>
                  <a:srgbClr val="0070C0"/>
                </a:solidFill>
              </a:rPr>
              <a:t>Navegación autónoma</a:t>
            </a:r>
            <a:endParaRPr lang="es-ES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1237902"/>
            <a:ext cx="7886700" cy="510830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s-ES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Diseño representativo de la aplicación</a:t>
            </a:r>
          </a:p>
        </p:txBody>
      </p:sp>
      <p:cxnSp>
        <p:nvCxnSpPr>
          <p:cNvPr id="7" name="6 Conector recto"/>
          <p:cNvCxnSpPr>
            <a:cxnSpLocks/>
          </p:cNvCxnSpPr>
          <p:nvPr/>
        </p:nvCxnSpPr>
        <p:spPr>
          <a:xfrm>
            <a:off x="628650" y="1268760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38469"/>
            <a:ext cx="580384" cy="749427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66" y="505140"/>
            <a:ext cx="1364284" cy="6018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07D8E3D-8223-4A6D-A674-3F7F29393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237" y="490857"/>
            <a:ext cx="537601" cy="63045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8442DD5-3B3B-4489-B260-29364B5894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71" y="2168444"/>
            <a:ext cx="6089059" cy="4198699"/>
          </a:xfrm>
          <a:prstGeom prst="rect">
            <a:avLst/>
          </a:prstGeom>
        </p:spPr>
      </p:pic>
      <p:cxnSp>
        <p:nvCxnSpPr>
          <p:cNvPr id="13" name="6 Conector recto">
            <a:extLst>
              <a:ext uri="{FF2B5EF4-FFF2-40B4-BE49-F238E27FC236}">
                <a16:creationId xmlns:a16="http://schemas.microsoft.com/office/drawing/2014/main" id="{AB15E1F7-60B1-45AA-A29F-9A4E4A6994D5}"/>
              </a:ext>
            </a:extLst>
          </p:cNvPr>
          <p:cNvCxnSpPr>
            <a:cxnSpLocks/>
          </p:cNvCxnSpPr>
          <p:nvPr/>
        </p:nvCxnSpPr>
        <p:spPr>
          <a:xfrm>
            <a:off x="628650" y="6356674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4 Marcador de número de diapositiva">
            <a:extLst>
              <a:ext uri="{FF2B5EF4-FFF2-40B4-BE49-F238E27FC236}">
                <a16:creationId xmlns:a16="http://schemas.microsoft.com/office/drawing/2014/main" id="{9152A29F-BC66-418D-AAAE-62ABD638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2374" y="6356674"/>
            <a:ext cx="8079252" cy="365125"/>
          </a:xfrm>
        </p:spPr>
        <p:txBody>
          <a:bodyPr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</a:t>
            </a:r>
            <a:r>
              <a:rPr lang="es-ES" dirty="0">
                <a:ea typeface="Verdana" panose="020B0604030504040204" pitchFamily="34" charset="0"/>
                <a:cs typeface="Verdana" panose="020B0604030504040204" pitchFamily="34" charset="0"/>
              </a:rPr>
              <a:t>Jesús Saiz Colomina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s-ES" b="1" dirty="0"/>
              <a:t>Programación de un drone para seguimiento autónomo de trayectorias en 3D		 	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7018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685800" y="2216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solidFill>
                  <a:srgbClr val="0070C0"/>
                </a:solidFill>
              </a:rPr>
              <a:t>Navegación autónoma (I)</a:t>
            </a:r>
            <a:endParaRPr lang="es-ES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1419721"/>
            <a:ext cx="7886700" cy="5108304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s-ES" dirty="0"/>
              <a:t>Componente de Autolocalización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s-ES" dirty="0"/>
              <a:t>Componente de Control basado en estados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s-ES" dirty="0"/>
              <a:t>Estados de despegue y aterrizaje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s-ES" dirty="0"/>
              <a:t>Estado de seguimiento de ruta</a:t>
            </a:r>
          </a:p>
        </p:txBody>
      </p:sp>
      <p:cxnSp>
        <p:nvCxnSpPr>
          <p:cNvPr id="7" name="6 Conector recto"/>
          <p:cNvCxnSpPr>
            <a:cxnSpLocks/>
          </p:cNvCxnSpPr>
          <p:nvPr/>
        </p:nvCxnSpPr>
        <p:spPr>
          <a:xfrm>
            <a:off x="628650" y="1268760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38469"/>
            <a:ext cx="580384" cy="749427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66" y="505140"/>
            <a:ext cx="1364284" cy="6018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07D8E3D-8223-4A6D-A674-3F7F29393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237" y="490857"/>
            <a:ext cx="537601" cy="630459"/>
          </a:xfrm>
          <a:prstGeom prst="rect">
            <a:avLst/>
          </a:prstGeom>
        </p:spPr>
      </p:pic>
      <p:cxnSp>
        <p:nvCxnSpPr>
          <p:cNvPr id="13" name="6 Conector recto">
            <a:extLst>
              <a:ext uri="{FF2B5EF4-FFF2-40B4-BE49-F238E27FC236}">
                <a16:creationId xmlns:a16="http://schemas.microsoft.com/office/drawing/2014/main" id="{AB15E1F7-60B1-45AA-A29F-9A4E4A6994D5}"/>
              </a:ext>
            </a:extLst>
          </p:cNvPr>
          <p:cNvCxnSpPr>
            <a:cxnSpLocks/>
          </p:cNvCxnSpPr>
          <p:nvPr/>
        </p:nvCxnSpPr>
        <p:spPr>
          <a:xfrm>
            <a:off x="628650" y="6356674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4 Marcador de número de diapositiva">
            <a:extLst>
              <a:ext uri="{FF2B5EF4-FFF2-40B4-BE49-F238E27FC236}">
                <a16:creationId xmlns:a16="http://schemas.microsoft.com/office/drawing/2014/main" id="{B2ACB356-298E-4149-B6D3-4407F0F7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2374" y="6356674"/>
            <a:ext cx="8079252" cy="365125"/>
          </a:xfrm>
        </p:spPr>
        <p:txBody>
          <a:bodyPr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</a:t>
            </a:r>
            <a:r>
              <a:rPr lang="es-ES" dirty="0">
                <a:ea typeface="Verdana" panose="020B0604030504040204" pitchFamily="34" charset="0"/>
                <a:cs typeface="Verdana" panose="020B0604030504040204" pitchFamily="34" charset="0"/>
              </a:rPr>
              <a:t>Jesús Saiz Colomina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s-ES" b="1" dirty="0"/>
              <a:t>Programación de un drone para seguimiento autónomo de trayectorias en 3D		 	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0201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685800" y="2216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solidFill>
                  <a:srgbClr val="0070C0"/>
                </a:solidFill>
              </a:rPr>
              <a:t>Experimentos</a:t>
            </a:r>
            <a:endParaRPr lang="es-ES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1419721"/>
            <a:ext cx="7886700" cy="510830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s-ES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Entorno de simulación</a:t>
            </a:r>
          </a:p>
        </p:txBody>
      </p:sp>
      <p:cxnSp>
        <p:nvCxnSpPr>
          <p:cNvPr id="7" name="6 Conector recto"/>
          <p:cNvCxnSpPr>
            <a:cxnSpLocks/>
          </p:cNvCxnSpPr>
          <p:nvPr/>
        </p:nvCxnSpPr>
        <p:spPr>
          <a:xfrm>
            <a:off x="628650" y="1268760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38469"/>
            <a:ext cx="580384" cy="749427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66" y="505140"/>
            <a:ext cx="1364284" cy="6018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07D8E3D-8223-4A6D-A674-3F7F29393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237" y="490857"/>
            <a:ext cx="537601" cy="630459"/>
          </a:xfrm>
          <a:prstGeom prst="rect">
            <a:avLst/>
          </a:prstGeom>
        </p:spPr>
      </p:pic>
      <p:cxnSp>
        <p:nvCxnSpPr>
          <p:cNvPr id="13" name="6 Conector recto">
            <a:extLst>
              <a:ext uri="{FF2B5EF4-FFF2-40B4-BE49-F238E27FC236}">
                <a16:creationId xmlns:a16="http://schemas.microsoft.com/office/drawing/2014/main" id="{AB15E1F7-60B1-45AA-A29F-9A4E4A6994D5}"/>
              </a:ext>
            </a:extLst>
          </p:cNvPr>
          <p:cNvCxnSpPr>
            <a:cxnSpLocks/>
          </p:cNvCxnSpPr>
          <p:nvPr/>
        </p:nvCxnSpPr>
        <p:spPr>
          <a:xfrm>
            <a:off x="628650" y="6356674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EB0754C0-AFB9-45C9-80D7-4C9E5A7D84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" y="2235024"/>
            <a:ext cx="6912864" cy="3950968"/>
          </a:xfrm>
          <a:prstGeom prst="rect">
            <a:avLst/>
          </a:prstGeom>
        </p:spPr>
      </p:pic>
      <p:sp>
        <p:nvSpPr>
          <p:cNvPr id="14" name="4 Marcador de número de diapositiva">
            <a:extLst>
              <a:ext uri="{FF2B5EF4-FFF2-40B4-BE49-F238E27FC236}">
                <a16:creationId xmlns:a16="http://schemas.microsoft.com/office/drawing/2014/main" id="{D0038449-DE15-4886-8855-46211E30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2374" y="6356674"/>
            <a:ext cx="8079252" cy="365125"/>
          </a:xfrm>
        </p:spPr>
        <p:txBody>
          <a:bodyPr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</a:t>
            </a:r>
            <a:r>
              <a:rPr lang="es-ES" dirty="0">
                <a:ea typeface="Verdana" panose="020B0604030504040204" pitchFamily="34" charset="0"/>
                <a:cs typeface="Verdana" panose="020B0604030504040204" pitchFamily="34" charset="0"/>
              </a:rPr>
              <a:t>Jesús Saiz Colomina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s-ES" b="1" dirty="0"/>
              <a:t>Programación de un drone para seguimiento autónomo de trayectorias en 3D		 	7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2779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685800" y="2216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solidFill>
                  <a:srgbClr val="0070C0"/>
                </a:solidFill>
              </a:rPr>
              <a:t>Experimentos (I)</a:t>
            </a:r>
            <a:endParaRPr lang="es-ES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1419721"/>
            <a:ext cx="7886700" cy="5108304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s-ES" dirty="0"/>
              <a:t>Pruebas unitarias Autolocalización</a:t>
            </a:r>
          </a:p>
        </p:txBody>
      </p:sp>
      <p:cxnSp>
        <p:nvCxnSpPr>
          <p:cNvPr id="7" name="6 Conector recto"/>
          <p:cNvCxnSpPr>
            <a:cxnSpLocks/>
          </p:cNvCxnSpPr>
          <p:nvPr/>
        </p:nvCxnSpPr>
        <p:spPr>
          <a:xfrm>
            <a:off x="628650" y="1268760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38469"/>
            <a:ext cx="580384" cy="749427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66" y="505140"/>
            <a:ext cx="1364284" cy="6018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07D8E3D-8223-4A6D-A674-3F7F29393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237" y="490857"/>
            <a:ext cx="537601" cy="630459"/>
          </a:xfrm>
          <a:prstGeom prst="rect">
            <a:avLst/>
          </a:prstGeom>
        </p:spPr>
      </p:pic>
      <p:cxnSp>
        <p:nvCxnSpPr>
          <p:cNvPr id="13" name="6 Conector recto">
            <a:extLst>
              <a:ext uri="{FF2B5EF4-FFF2-40B4-BE49-F238E27FC236}">
                <a16:creationId xmlns:a16="http://schemas.microsoft.com/office/drawing/2014/main" id="{AB15E1F7-60B1-45AA-A29F-9A4E4A6994D5}"/>
              </a:ext>
            </a:extLst>
          </p:cNvPr>
          <p:cNvCxnSpPr>
            <a:cxnSpLocks/>
          </p:cNvCxnSpPr>
          <p:nvPr/>
        </p:nvCxnSpPr>
        <p:spPr>
          <a:xfrm>
            <a:off x="628650" y="6356674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4 Marcador de número de diapositiva">
            <a:extLst>
              <a:ext uri="{FF2B5EF4-FFF2-40B4-BE49-F238E27FC236}">
                <a16:creationId xmlns:a16="http://schemas.microsoft.com/office/drawing/2014/main" id="{7746B6FE-6C52-4C18-982C-2E412D2C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2374" y="6356674"/>
            <a:ext cx="8079252" cy="365125"/>
          </a:xfrm>
        </p:spPr>
        <p:txBody>
          <a:bodyPr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</a:t>
            </a:r>
            <a:r>
              <a:rPr lang="es-ES" dirty="0">
                <a:ea typeface="Verdana" panose="020B0604030504040204" pitchFamily="34" charset="0"/>
                <a:cs typeface="Verdana" panose="020B0604030504040204" pitchFamily="34" charset="0"/>
              </a:rPr>
              <a:t>Jesús Saiz Colomina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s-ES" b="1" dirty="0"/>
              <a:t>Programación de un drone para seguimiento autónomo de trayectorias en 3D		 	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23546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2694</TotalTime>
  <Words>372</Words>
  <Application>Microsoft Office PowerPoint</Application>
  <PresentationFormat>Presentación en pantalla (4:3)</PresentationFormat>
  <Paragraphs>79</Paragraphs>
  <Slides>13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Verdana</vt:lpstr>
      <vt:lpstr>Wingdings</vt:lpstr>
      <vt:lpstr>Tema de Office</vt:lpstr>
      <vt:lpstr>Presentación de PowerPoint</vt:lpstr>
      <vt:lpstr>Índice</vt:lpstr>
      <vt:lpstr>Introducción</vt:lpstr>
      <vt:lpstr>Objetivos</vt:lpstr>
      <vt:lpstr>Infraestructura</vt:lpstr>
      <vt:lpstr>Navegación autónoma</vt:lpstr>
      <vt:lpstr>Navegación autónoma (I)</vt:lpstr>
      <vt:lpstr>Experimentos</vt:lpstr>
      <vt:lpstr>Experimentos (I)</vt:lpstr>
      <vt:lpstr>Experimentos (II)</vt:lpstr>
      <vt:lpstr>Experimentos (III)</vt:lpstr>
      <vt:lpstr>Conclusiones</vt:lpstr>
      <vt:lpstr>Trabajos futuros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Jesus Saiz</dc:creator>
  <cp:lastModifiedBy>Jesus Saiz</cp:lastModifiedBy>
  <cp:revision>20</cp:revision>
  <dcterms:created xsi:type="dcterms:W3CDTF">2018-05-09T09:26:24Z</dcterms:created>
  <dcterms:modified xsi:type="dcterms:W3CDTF">2018-05-11T06:20:38Z</dcterms:modified>
</cp:coreProperties>
</file>