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67" r:id="rId15"/>
    <p:sldId id="275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94660"/>
  </p:normalViewPr>
  <p:slideViewPr>
    <p:cSldViewPr snapToGrid="0">
      <p:cViewPr>
        <p:scale>
          <a:sx n="70" d="100"/>
          <a:sy n="70" d="100"/>
        </p:scale>
        <p:origin x="15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6C176-40A3-4334-AF22-9090F4D8C305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CA23-4020-4DF5-956C-135F4ECD6D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7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82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87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8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5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0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344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54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2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46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3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2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07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19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4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7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31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02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7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15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0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23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FFBF-D111-43B9-88B9-66ABD7E53AD2}" type="datetimeFigureOut">
              <a:rPr lang="es-ES" smtClean="0"/>
              <a:t>19/05/2018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80C0-E447-46ED-9A62-F095BD7DD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12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hyperlink" Target="https://www.google.es/url?sa=i&amp;source=images&amp;cd=&amp;cad=rja&amp;uact=8&amp;ved=2ahUKEwj3jY_Vx43bAhUKYVAKHQtOCkAQjRx6BAgBEAU&amp;url=https://www.onlinewebfonts.com/icon/476254&amp;psig=AOvVaw3iqZla5nh_i6O6dGZw9FCJ&amp;ust=1526674173124245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7296" y="4855995"/>
            <a:ext cx="5489409" cy="1224136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i="1" dirty="0">
                <a:solidFill>
                  <a:schemeClr val="tx1"/>
                </a:solidFill>
              </a:rPr>
              <a:t>Jesús Saiz Colomina</a:t>
            </a:r>
          </a:p>
          <a:p>
            <a:r>
              <a:rPr lang="es-ES" i="1" dirty="0">
                <a:solidFill>
                  <a:schemeClr val="tx1"/>
                </a:solidFill>
              </a:rPr>
              <a:t>j.saizc@alumnos.urjc.es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6388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1" y="3845387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58" y="3951086"/>
            <a:ext cx="1905267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79216" y="60935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+mj-lt"/>
              </a:rPr>
              <a:t>09 de Mayo de 2018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DCDFAD5-6B7D-43A1-AC25-3C66DEC58968}"/>
              </a:ext>
            </a:extLst>
          </p:cNvPr>
          <p:cNvSpPr txBox="1">
            <a:spLocks/>
          </p:cNvSpPr>
          <p:nvPr/>
        </p:nvSpPr>
        <p:spPr>
          <a:xfrm>
            <a:off x="863914" y="1746134"/>
            <a:ext cx="7416173" cy="1545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/>
              <a:t>Programación de un drone para seguimiento autónomo de trayectorias en 3D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7615EA-AD31-4A2E-BCB8-C97A2583D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710" y="3845385"/>
            <a:ext cx="992585" cy="1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BD8636FC-6FAA-4648-A4C1-F7E8142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Pilotaje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9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CCA0B141-0B95-4092-AEC8-AECB340FC2A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18458" r="5945"/>
          <a:stretch/>
        </p:blipFill>
        <p:spPr>
          <a:xfrm>
            <a:off x="-28575" y="2370082"/>
            <a:ext cx="5117410" cy="2551510"/>
          </a:xfrm>
          <a:prstGeom prst="rect">
            <a:avLst/>
          </a:prstGeom>
        </p:spPr>
      </p:pic>
      <p:pic>
        <p:nvPicPr>
          <p:cNvPr id="19" name="Imagen 18" descr="Imagen que contiene interior, mapa&#10;&#10;Descripción generada con confianza alta">
            <a:extLst>
              <a:ext uri="{FF2B5EF4-FFF2-40B4-BE49-F238E27FC236}">
                <a16:creationId xmlns:a16="http://schemas.microsoft.com/office/drawing/2014/main" id="{05E1ACFF-51CB-48F3-B219-C51028AF7FC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r="17402"/>
          <a:stretch/>
        </p:blipFill>
        <p:spPr>
          <a:xfrm>
            <a:off x="4841592" y="2202997"/>
            <a:ext cx="4134678" cy="264029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2170B89-6B3E-4BCF-902D-36165283464F}"/>
              </a:ext>
            </a:extLst>
          </p:cNvPr>
          <p:cNvSpPr txBox="1"/>
          <p:nvPr/>
        </p:nvSpPr>
        <p:spPr>
          <a:xfrm>
            <a:off x="532374" y="5198270"/>
            <a:ext cx="807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Recorrido puntos separados				Recorrido en trayectoria continua</a:t>
            </a:r>
          </a:p>
        </p:txBody>
      </p:sp>
    </p:spTree>
    <p:extLst>
      <p:ext uri="{BB962C8B-B14F-4D97-AF65-F5344CB8AC3E}">
        <p14:creationId xmlns:p14="http://schemas.microsoft.com/office/powerpoint/2010/main" val="24369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BD8636FC-6FAA-4648-A4C1-F7E8142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D269DB99-59A5-4DE2-ABD7-09440E1B6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3610668"/>
            <a:ext cx="7150404" cy="2808863"/>
          </a:xfrm>
          <a:prstGeom prst="rect">
            <a:avLst/>
          </a:prstGeom>
        </p:spPr>
      </p:pic>
      <p:pic>
        <p:nvPicPr>
          <p:cNvPr id="6" name="Imagen 5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7AE8B866-28F9-457D-B845-0E5631F49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1694639"/>
            <a:ext cx="7102266" cy="2466544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056516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Pilotaje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9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DC14F7-2B96-4850-8C13-8080F675445F}"/>
              </a:ext>
            </a:extLst>
          </p:cNvPr>
          <p:cNvSpPr txBox="1"/>
          <p:nvPr/>
        </p:nvSpPr>
        <p:spPr>
          <a:xfrm>
            <a:off x="7499650" y="2084088"/>
            <a:ext cx="158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Piloto Nuevo: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Piloto Antiguo: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932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BD8636FC-6FAA-4648-A4C1-F7E8142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435" y="1155868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Pilotaje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9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C1204F43-F300-4C58-918C-6A6F096D3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1968243"/>
            <a:ext cx="7712765" cy="36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BD8636FC-6FAA-4648-A4C1-F7E81424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 descr="Imagen que contiene cielo&#10;&#10;Descripción generada con confianza muy alta">
            <a:extLst>
              <a:ext uri="{FF2B5EF4-FFF2-40B4-BE49-F238E27FC236}">
                <a16:creationId xmlns:a16="http://schemas.microsoft.com/office/drawing/2014/main" id="{AEA6BF4E-282C-4127-8201-276D06CF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2"/>
          <a:stretch/>
        </p:blipFill>
        <p:spPr>
          <a:xfrm>
            <a:off x="325296" y="1547195"/>
            <a:ext cx="7038975" cy="256814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182645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Pilotaje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9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 descr="Imagen que contiene cielo&#10;&#10;Descripción generada con confianza muy alta">
            <a:extLst>
              <a:ext uri="{FF2B5EF4-FFF2-40B4-BE49-F238E27FC236}">
                <a16:creationId xmlns:a16="http://schemas.microsoft.com/office/drawing/2014/main" id="{E73FF4D9-E17F-4E5B-91CE-64B4DBA56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6" y="4068041"/>
            <a:ext cx="7029450" cy="224149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BDD0D32-6F69-4FD4-9900-EEC7AAB5A87F}"/>
              </a:ext>
            </a:extLst>
          </p:cNvPr>
          <p:cNvSpPr txBox="1"/>
          <p:nvPr/>
        </p:nvSpPr>
        <p:spPr>
          <a:xfrm>
            <a:off x="7499650" y="2084088"/>
            <a:ext cx="158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Piloto Nuevo: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Piloto Antiguo: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597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6A98D7CD-4D8B-4FDF-846B-0C49C272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integrales del sistema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s-ES" b="1" dirty="0"/>
              <a:t>Programación de un drone para seguimiento autónomo de trayectorias en 3D                            10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B771191B-C0DF-4763-AAFC-36AB9B10CF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r="4970"/>
          <a:stretch/>
        </p:blipFill>
        <p:spPr>
          <a:xfrm>
            <a:off x="942869" y="2125990"/>
            <a:ext cx="7258263" cy="395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6A98D7CD-4D8B-4FDF-846B-0C49C272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(III)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integrales del sistema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s-ES" b="1" dirty="0"/>
              <a:t>Programación de un drone para seguimiento autónomo de trayectorias en 3D                            10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A34EF991-33C7-4C4C-9082-FA107120C3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r="3715"/>
          <a:stretch/>
        </p:blipFill>
        <p:spPr>
          <a:xfrm>
            <a:off x="872959" y="2168444"/>
            <a:ext cx="7398082" cy="39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2F68CDEE-AF33-49E9-9F9A-20830249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3490031"/>
            <a:ext cx="7886700" cy="25261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Subobjetivos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Adaptación e integración de componentes y herramientas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Desarrollo del algoritmo de navegación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Validación experimental en entorno simulado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0578B85-EF2A-4FC9-ADDA-35A7A7C732D9}"/>
              </a:ext>
            </a:extLst>
          </p:cNvPr>
          <p:cNvSpPr txBox="1">
            <a:spLocks/>
          </p:cNvSpPr>
          <p:nvPr/>
        </p:nvSpPr>
        <p:spPr>
          <a:xfrm>
            <a:off x="628650" y="1592221"/>
            <a:ext cx="7886700" cy="196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Se ha conseguido un algoritmo que permita al drone despegar, realizar una ruta y aterrizar, todo ello de manera completamente autónoma, como un sistema estable y aunque el ruido de las medidas y el comportamiento de los soportes físicos pueden afectar el comportamiento del sistema, este ha probado ser lo suficientemente robusto para satisfacer las metas propuestas dentro de entornos reales. </a:t>
            </a:r>
          </a:p>
        </p:txBody>
      </p:sp>
      <p:sp>
        <p:nvSpPr>
          <p:cNvPr id="15" name="4 Marcador de número de diapositiva">
            <a:extLst>
              <a:ext uri="{FF2B5EF4-FFF2-40B4-BE49-F238E27FC236}">
                <a16:creationId xmlns:a16="http://schemas.microsoft.com/office/drawing/2014/main" id="{EC6E6AFC-D46A-47FE-823B-52F8D5F9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es-ES" b="1" dirty="0"/>
              <a:t>Programación de un drone para seguimiento autónomo de trayectorias en 3D                       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75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694E0BDC-D3B3-4BF4-809F-613E02BD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Trabajos futuros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982976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Comprobación del algoritmo en situaciones reales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Nuevo sistema de autolocalización: edometría visual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Adaptación del algoritmo a necesidades actuales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C5D20048-2AEA-436F-B5E8-F42FA5E4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l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es-ES" b="1" dirty="0"/>
              <a:t>Programación de un drone para seguimiento autónomo de trayectorias en 3D                       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30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E1CA1509-951A-490F-BC91-90FF8C55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Índice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Introducción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Objetivos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Infraestructura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Navegación autónoma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Experimentos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Conclusiones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4 Marcador de número de diapositiva">
            <a:extLst>
              <a:ext uri="{FF2B5EF4-FFF2-40B4-BE49-F238E27FC236}">
                <a16:creationId xmlns:a16="http://schemas.microsoft.com/office/drawing/2014/main" id="{D983552C-D7F2-43C8-8B69-43C792F7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002504AE-D500-4D87-9E20-F7C51148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Introducción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Introducción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actual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aérea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dirty="0"/>
              <a:t>Robótica aérea con JdeRobot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19F6758A-95E9-4C50-A852-5C6541B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38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C9DE750A-301D-4592-9237-64B12297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Objetivos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3490031"/>
            <a:ext cx="7886700" cy="25261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Subobjetivos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Adaptación e integración de componentes y herramientas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Desarrollo del algoritmo de navegación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Validación experimental en entorno simulado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0578B85-EF2A-4FC9-ADDA-35A7A7C732D9}"/>
              </a:ext>
            </a:extLst>
          </p:cNvPr>
          <p:cNvSpPr txBox="1">
            <a:spLocks/>
          </p:cNvSpPr>
          <p:nvPr/>
        </p:nvSpPr>
        <p:spPr>
          <a:xfrm>
            <a:off x="628650" y="1592221"/>
            <a:ext cx="7886700" cy="196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/>
              <a:t>Creación de un sistema que permita el funcionamiento de un dron completamente autónomo con esto queremos decir que despegue de forma controlada, siga una ruta previamente establecida y aterrice también de forma controlada. El drone debe conocer su posición en el entorno, para lo que se usará una técnica de visión artificial basada en marcadores.</a:t>
            </a:r>
          </a:p>
        </p:txBody>
      </p: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2E6222BD-618D-4756-A68C-A0AEAAD2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76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06E01517-829C-4461-9005-83F122BD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Infraestructura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60379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Gazebo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Balizas visuales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Bibliotecas </a:t>
            </a:r>
            <a:r>
              <a:rPr lang="es-ES" dirty="0" err="1"/>
              <a:t>OpenCV</a:t>
            </a:r>
            <a:r>
              <a:rPr lang="es-ES" dirty="0"/>
              <a:t> y </a:t>
            </a:r>
            <a:r>
              <a:rPr lang="es-ES" dirty="0" err="1"/>
              <a:t>NumPy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Entorno JdeRobot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Visual </a:t>
            </a:r>
            <a:r>
              <a:rPr lang="es-ES" dirty="0" err="1"/>
              <a:t>States</a:t>
            </a:r>
            <a:endParaRPr lang="es-ES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 err="1"/>
              <a:t>Slam-VisualMarkers</a:t>
            </a:r>
            <a:endParaRPr lang="es-ES" dirty="0"/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 Marcador de número de diapositiva">
            <a:extLst>
              <a:ext uri="{FF2B5EF4-FFF2-40B4-BE49-F238E27FC236}">
                <a16:creationId xmlns:a16="http://schemas.microsoft.com/office/drawing/2014/main" id="{5995A6D4-6B38-48FE-914D-60FB507A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94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FE9F15F1-46CB-4A59-B672-4B19C597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Navegación autónoma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37902"/>
            <a:ext cx="7886700" cy="5108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Diseño representativo de la aplicación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442DD5-3B3B-4489-B260-29364B589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71" y="2168444"/>
            <a:ext cx="6089059" cy="419869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9152A29F-BC66-418D-AAAE-62ABD638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01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41769FF0-7A96-4BEC-8B63-92D8526A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Navegación autónoma (I)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Componente de Autolocalización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Componente de Control basado en estados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Estados de despegue y aterrizaje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Estado de seguimiento de ruta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B2ACB356-298E-4149-B6D3-4407F0F7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20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Resultado de imagen de simbolo drone">
            <a:hlinkClick r:id="rId3"/>
            <a:extLst>
              <a:ext uri="{FF2B5EF4-FFF2-40B4-BE49-F238E27FC236}">
                <a16:creationId xmlns:a16="http://schemas.microsoft.com/office/drawing/2014/main" id="{DF222731-7944-4B08-B45D-7340BFB57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Entorno de simulación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EB0754C0-AFB9-45C9-80D7-4C9E5A7D8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235024"/>
            <a:ext cx="6912864" cy="3950968"/>
          </a:xfrm>
          <a:prstGeom prst="rect">
            <a:avLst/>
          </a:prstGeom>
        </p:spPr>
      </p:pic>
      <p:sp>
        <p:nvSpPr>
          <p:cNvPr id="14" name="4 Marcador de número de diapositiva">
            <a:extLst>
              <a:ext uri="{FF2B5EF4-FFF2-40B4-BE49-F238E27FC236}">
                <a16:creationId xmlns:a16="http://schemas.microsoft.com/office/drawing/2014/main" id="{D0038449-DE15-4886-8855-46211E30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77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F029C602-620F-4493-998A-747E201FE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88" y="3882887"/>
            <a:ext cx="5403364" cy="2573219"/>
          </a:xfrm>
          <a:prstGeom prst="rect">
            <a:avLst/>
          </a:prstGeom>
        </p:spPr>
      </p:pic>
      <p:pic>
        <p:nvPicPr>
          <p:cNvPr id="11" name="Picture 2" descr="Resultado de imagen de simbolo drone">
            <a:hlinkClick r:id="rId4"/>
            <a:extLst>
              <a:ext uri="{FF2B5EF4-FFF2-40B4-BE49-F238E27FC236}">
                <a16:creationId xmlns:a16="http://schemas.microsoft.com/office/drawing/2014/main" id="{0E126CC9-122C-4B38-BDE1-702D5A4A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3639" y="45477"/>
            <a:ext cx="6750129" cy="676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85800" y="2216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rgbClr val="0070C0"/>
                </a:solidFill>
              </a:rPr>
              <a:t>Experimentos (I)</a:t>
            </a:r>
            <a:endParaRPr lang="es-ES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419721"/>
            <a:ext cx="7886700" cy="510830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s-ES" dirty="0"/>
              <a:t>Pruebas unitarias Autolocalización</a:t>
            </a:r>
          </a:p>
        </p:txBody>
      </p:sp>
      <p:cxnSp>
        <p:nvCxnSpPr>
          <p:cNvPr id="7" name="6 Conector recto"/>
          <p:cNvCxnSpPr>
            <a:cxnSpLocks/>
          </p:cNvCxnSpPr>
          <p:nvPr/>
        </p:nvCxnSpPr>
        <p:spPr>
          <a:xfrm>
            <a:off x="628650" y="1268760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38469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66" y="505140"/>
            <a:ext cx="1364284" cy="60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7D8E3D-8223-4A6D-A674-3F7F29393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37" y="490857"/>
            <a:ext cx="537601" cy="630459"/>
          </a:xfrm>
          <a:prstGeom prst="rect">
            <a:avLst/>
          </a:prstGeom>
        </p:spPr>
      </p:pic>
      <p:cxnSp>
        <p:nvCxnSpPr>
          <p:cNvPr id="13" name="6 Conector recto">
            <a:extLst>
              <a:ext uri="{FF2B5EF4-FFF2-40B4-BE49-F238E27FC236}">
                <a16:creationId xmlns:a16="http://schemas.microsoft.com/office/drawing/2014/main" id="{AB15E1F7-60B1-45AA-A29F-9A4E4A6994D5}"/>
              </a:ext>
            </a:extLst>
          </p:cNvPr>
          <p:cNvCxnSpPr>
            <a:cxnSpLocks/>
          </p:cNvCxnSpPr>
          <p:nvPr/>
        </p:nvCxnSpPr>
        <p:spPr>
          <a:xfrm>
            <a:off x="628650" y="6356674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4 Marcador de número de diapositiva">
            <a:extLst>
              <a:ext uri="{FF2B5EF4-FFF2-40B4-BE49-F238E27FC236}">
                <a16:creationId xmlns:a16="http://schemas.microsoft.com/office/drawing/2014/main" id="{7746B6FE-6C52-4C18-982C-2E412D2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374" y="6356674"/>
            <a:ext cx="8079252" cy="365125"/>
          </a:xfrm>
        </p:spPr>
        <p:txBody>
          <a:bodyPr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ES" dirty="0">
                <a:ea typeface="Verdana" panose="020B0604030504040204" pitchFamily="34" charset="0"/>
                <a:cs typeface="Verdana" panose="020B0604030504040204" pitchFamily="34" charset="0"/>
              </a:rPr>
              <a:t>Jesús Saiz Colomina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s-ES" b="1" dirty="0"/>
              <a:t>Programación de un drone para seguimiento autónomo de trayectorias en 3D		 	8</a:t>
            </a:r>
            <a:endParaRPr lang="es-ES" dirty="0"/>
          </a:p>
        </p:txBody>
      </p:sp>
      <p:pic>
        <p:nvPicPr>
          <p:cNvPr id="5" name="Imagen 4" descr="Imagen que contiene cielo&#10;&#10;Descripción generada con confianza muy alta">
            <a:extLst>
              <a:ext uri="{FF2B5EF4-FFF2-40B4-BE49-F238E27FC236}">
                <a16:creationId xmlns:a16="http://schemas.microsoft.com/office/drawing/2014/main" id="{A5B95F27-032F-440B-9B35-3A65E052D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2168444"/>
            <a:ext cx="4426225" cy="26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5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3700</TotalTime>
  <Words>461</Words>
  <Application>Microsoft Office PowerPoint</Application>
  <PresentationFormat>Presentación en pantalla (4:3)</PresentationFormat>
  <Paragraphs>124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  <vt:lpstr>Índice</vt:lpstr>
      <vt:lpstr>Introducción</vt:lpstr>
      <vt:lpstr>Objetivos</vt:lpstr>
      <vt:lpstr>Infraestructura</vt:lpstr>
      <vt:lpstr>Navegación autónoma</vt:lpstr>
      <vt:lpstr>Navegación autónoma (I)</vt:lpstr>
      <vt:lpstr>Experimentos</vt:lpstr>
      <vt:lpstr>Experimentos (I)</vt:lpstr>
      <vt:lpstr>Experimentos (II)</vt:lpstr>
      <vt:lpstr>Experimentos (II)</vt:lpstr>
      <vt:lpstr>Experimentos (II)</vt:lpstr>
      <vt:lpstr>Experimentos (II)</vt:lpstr>
      <vt:lpstr>Experimentos (III)</vt:lpstr>
      <vt:lpstr>Experimentos (III)</vt:lpstr>
      <vt:lpstr>Conclusiones</vt:lpstr>
      <vt:lpstr>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Saiz</dc:creator>
  <cp:lastModifiedBy>Jesus Saiz</cp:lastModifiedBy>
  <cp:revision>28</cp:revision>
  <cp:lastPrinted>2018-05-19T11:13:23Z</cp:lastPrinted>
  <dcterms:created xsi:type="dcterms:W3CDTF">2018-05-09T09:26:24Z</dcterms:created>
  <dcterms:modified xsi:type="dcterms:W3CDTF">2018-05-19T11:49:40Z</dcterms:modified>
</cp:coreProperties>
</file>