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9" r:id="rId3"/>
    <p:sldId id="302" r:id="rId4"/>
    <p:sldId id="271" r:id="rId5"/>
    <p:sldId id="259" r:id="rId6"/>
    <p:sldId id="279" r:id="rId7"/>
    <p:sldId id="306" r:id="rId8"/>
    <p:sldId id="301" r:id="rId9"/>
    <p:sldId id="309" r:id="rId10"/>
    <p:sldId id="326" r:id="rId11"/>
    <p:sldId id="314" r:id="rId12"/>
    <p:sldId id="317" r:id="rId13"/>
    <p:sldId id="319" r:id="rId14"/>
    <p:sldId id="320" r:id="rId15"/>
    <p:sldId id="321" r:id="rId16"/>
    <p:sldId id="322" r:id="rId17"/>
    <p:sldId id="315" r:id="rId18"/>
    <p:sldId id="310" r:id="rId19"/>
    <p:sldId id="323" r:id="rId20"/>
    <p:sldId id="325" r:id="rId21"/>
    <p:sldId id="328" r:id="rId22"/>
    <p:sldId id="329" r:id="rId23"/>
    <p:sldId id="331" r:id="rId24"/>
    <p:sldId id="330" r:id="rId25"/>
    <p:sldId id="278" r:id="rId26"/>
    <p:sldId id="312" r:id="rId27"/>
  </p:sldIdLst>
  <p:sldSz cx="9144000" cy="6858000" type="screen4x3"/>
  <p:notesSz cx="6889750" cy="100218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130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20CD359-65C3-43FD-9C3F-DCFD77E78E67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B9B6D986-2747-4E0C-8BED-02034AEE3B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7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35F4-5386-48DC-B0CB-609E1243F039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368-31A5-4EC7-885A-E201A64391FC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6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4F3-281D-4699-8406-FF0D7DEEDE7A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53D5-309B-4177-AEC3-00A8E4708F88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4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CA46-3FA5-4B67-A87E-53C458828CF7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37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D362-61A3-4774-B57A-498F4D788043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8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99D9-9638-4A7B-8E2D-5F8E7E7B4D17}" type="datetime1">
              <a:rPr lang="es-ES" smtClean="0"/>
              <a:t>30/07/2019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47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10F-F695-46A6-9769-CB30C572996C}" type="datetime1">
              <a:rPr lang="es-ES" smtClean="0"/>
              <a:t>30/07/2019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9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C8B-B77D-4823-B6BA-29E207549F01}" type="datetime1">
              <a:rPr lang="es-ES" smtClean="0"/>
              <a:t>30/07/2019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72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8B7-A9A3-4482-9F25-F8701902BF79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4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24C7-8B79-4909-B7DB-AF65E987BFA5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1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F920-AD80-4556-93A8-B0103D2CFCED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4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3843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Máster Universitario en Visión Artificial</a:t>
            </a:r>
            <a:br>
              <a:rPr lang="es-ES" sz="1600" dirty="0"/>
            </a:br>
            <a:r>
              <a:rPr lang="es-ES" sz="1600" dirty="0"/>
              <a:t>Curso 2018-2019</a:t>
            </a:r>
            <a:br>
              <a:rPr lang="es-ES" sz="1600" dirty="0"/>
            </a:br>
            <a:r>
              <a:rPr lang="es-ES" sz="1600" dirty="0"/>
              <a:t>Trabajo Fin de Máster</a:t>
            </a:r>
            <a:br>
              <a:rPr lang="es-ES" sz="1600" dirty="0"/>
            </a:br>
            <a:br>
              <a:rPr lang="es-ES" sz="1600" dirty="0"/>
            </a:br>
            <a:br>
              <a:rPr lang="es-ES" sz="1600" b="1" dirty="0"/>
            </a:br>
            <a:r>
              <a:rPr lang="es-ES" sz="2400" b="1" dirty="0"/>
              <a:t>HERRAMIENTA DE EVALUACIÓN CUANTITATIVA DE ALGORITMOS VISUAL SLAM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3933056"/>
            <a:ext cx="7920880" cy="252028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Autor: Elías Barcia Mejías</a:t>
            </a:r>
          </a:p>
          <a:p>
            <a:r>
              <a:rPr lang="es-ES" dirty="0"/>
              <a:t>Tutores: JoseMaria Cañas, Eduardo Perdices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AutoShape 2" descr="Resultado de imagen de UN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8855E0-5658-428E-8C97-2DA06FC7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03" y="1096640"/>
            <a:ext cx="2023826" cy="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Herramientas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DISEÑO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E550C3-CF32-43B8-8844-ECC0A07E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0652A0-EC51-4152-9FF4-83032B5F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46" y="1482697"/>
            <a:ext cx="4625508" cy="53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MODULOS QUE COMPONEN LA HERRAMIENTA</a:t>
            </a:r>
          </a:p>
          <a:p>
            <a:pPr lvl="1"/>
            <a:r>
              <a:rPr lang="es-ES" dirty="0"/>
              <a:t>Estimador PCA y cálculo de Escala</a:t>
            </a:r>
          </a:p>
          <a:p>
            <a:pPr lvl="1"/>
            <a:r>
              <a:rPr lang="es-ES" dirty="0"/>
              <a:t>Estimador Offset Temporal</a:t>
            </a:r>
          </a:p>
          <a:p>
            <a:pPr lvl="1"/>
            <a:r>
              <a:rPr lang="es-ES" dirty="0"/>
              <a:t>Interpolador temporal</a:t>
            </a:r>
          </a:p>
          <a:p>
            <a:pPr lvl="1"/>
            <a:r>
              <a:rPr lang="es-ES" dirty="0"/>
              <a:t>Registro Espacial</a:t>
            </a:r>
          </a:p>
          <a:p>
            <a:pPr lvl="1"/>
            <a:r>
              <a:rPr lang="es-ES" dirty="0"/>
              <a:t>Cálculo de Estadísticas</a:t>
            </a:r>
          </a:p>
          <a:p>
            <a:pPr lvl="1"/>
            <a:r>
              <a:rPr lang="es-ES" dirty="0"/>
              <a:t>Interfaz Gráfico de usuario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11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1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Estimador PCA y cálculo de Escala</a:t>
            </a:r>
          </a:p>
          <a:p>
            <a:r>
              <a:rPr lang="es-ES" dirty="0"/>
              <a:t>Estimador Offset Temporal:</a:t>
            </a:r>
          </a:p>
          <a:p>
            <a:pPr lvl="1"/>
            <a:r>
              <a:rPr lang="es-ES" dirty="0"/>
              <a:t>Consumo CPU</a:t>
            </a:r>
          </a:p>
          <a:p>
            <a:pPr lvl="1"/>
            <a:r>
              <a:rPr lang="es-ES" dirty="0"/>
              <a:t>Correlación cruzada</a:t>
            </a:r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1EC232-CE7D-48BB-9ACF-AD80CD19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3" y="2780928"/>
            <a:ext cx="4258817" cy="35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Interpolador Temporal</a:t>
            </a:r>
          </a:p>
          <a:p>
            <a:pPr lvl="1"/>
            <a:r>
              <a:rPr lang="es-ES" dirty="0"/>
              <a:t>Igualar frecuencias de datasets</a:t>
            </a:r>
          </a:p>
          <a:p>
            <a:pPr marL="400050" lvl="1" indent="0">
              <a:buNone/>
            </a:pPr>
            <a:r>
              <a:rPr lang="es-ES" dirty="0"/>
              <a:t>	- Frecuencia Mayor</a:t>
            </a:r>
          </a:p>
          <a:p>
            <a:pPr marL="400050" lvl="1" indent="0">
              <a:buNone/>
            </a:pPr>
            <a:r>
              <a:rPr lang="es-ES" dirty="0"/>
              <a:t>	- Frecuencia Menor</a:t>
            </a:r>
          </a:p>
          <a:p>
            <a:pPr marL="400050" lvl="1" indent="0">
              <a:buNone/>
            </a:pPr>
            <a:r>
              <a:rPr lang="es-ES" dirty="0"/>
              <a:t>	- Frecuencia Personalizada</a:t>
            </a:r>
          </a:p>
          <a:p>
            <a:pPr marL="400050" lvl="1" indent="0">
              <a:buNone/>
            </a:pPr>
            <a:r>
              <a:rPr lang="es-ES" dirty="0"/>
              <a:t>       - Función SLERP </a:t>
            </a:r>
            <a:r>
              <a:rPr lang="es-ES" dirty="0" err="1"/>
              <a:t>cuaternios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A040-8BC4-49C6-AC7A-431002D2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73015"/>
            <a:ext cx="3466728" cy="25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Registro Espacial</a:t>
            </a:r>
          </a:p>
          <a:p>
            <a:pPr marL="0" indent="0">
              <a:buNone/>
            </a:pPr>
            <a:r>
              <a:rPr lang="es-ES" dirty="0"/>
              <a:t>	- Estimación de Escala</a:t>
            </a:r>
          </a:p>
          <a:p>
            <a:pPr marL="0" indent="0">
              <a:buNone/>
            </a:pPr>
            <a:r>
              <a:rPr lang="es-ES" dirty="0"/>
              <a:t>	- Estimación de Traslación</a:t>
            </a:r>
          </a:p>
          <a:p>
            <a:pPr marL="0" indent="0">
              <a:buNone/>
            </a:pPr>
            <a:r>
              <a:rPr lang="es-ES" dirty="0"/>
              <a:t>	- Estimación de Rotación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613808-3D6C-4D32-A0E5-CB8A578A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49080"/>
            <a:ext cx="4020638" cy="19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Cálculo de Estadísticas</a:t>
            </a:r>
          </a:p>
          <a:p>
            <a:pPr marL="400050" lvl="1" indent="0">
              <a:buNone/>
            </a:pPr>
            <a:r>
              <a:rPr lang="es-ES" dirty="0"/>
              <a:t>    Cálculo  media, mediana, max, min</a:t>
            </a:r>
          </a:p>
          <a:p>
            <a:pPr marL="400050" lvl="1" indent="0">
              <a:buNone/>
            </a:pPr>
            <a:r>
              <a:rPr lang="es-ES" dirty="0"/>
              <a:t>    Cálculo del RMSE	</a:t>
            </a:r>
          </a:p>
          <a:p>
            <a:pPr marL="400050" lvl="1" indent="0">
              <a:buNone/>
            </a:pPr>
            <a:r>
              <a:rPr lang="es-ES" dirty="0"/>
              <a:t>    Cálculo del error angular. Funciones </a:t>
            </a:r>
            <a:r>
              <a:rPr lang="es-ES" dirty="0" err="1"/>
              <a:t>Eigen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5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Interfaz Gráfico de Usuario</a:t>
            </a:r>
          </a:p>
          <a:p>
            <a:pPr lvl="1"/>
            <a:r>
              <a:rPr lang="es-ES" dirty="0"/>
              <a:t>Lenguaje  C++</a:t>
            </a:r>
          </a:p>
          <a:p>
            <a:pPr lvl="1"/>
            <a:r>
              <a:rPr lang="es-ES" dirty="0"/>
              <a:t>Librería Eigen</a:t>
            </a:r>
          </a:p>
          <a:p>
            <a:pPr lvl="1"/>
            <a:r>
              <a:rPr lang="es-ES" dirty="0"/>
              <a:t>Entorno QT  + OpenGL</a:t>
            </a:r>
          </a:p>
          <a:p>
            <a:pPr marL="400050" lvl="1" indent="0">
              <a:buNone/>
            </a:pPr>
            <a:r>
              <a:rPr lang="es-ES" dirty="0"/>
              <a:t> 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9789B0-248A-4259-88F0-94DE2E2B8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49" y="5196567"/>
            <a:ext cx="1549151" cy="11352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D0B622-B203-4832-93AB-1CB91A02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50" y="5196567"/>
            <a:ext cx="2448271" cy="10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 SLAMTestbed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F4E87C4-155D-4089-B4A3-21C7F713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6" y="1548632"/>
            <a:ext cx="7800663" cy="4760688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Módulo Transformador:</a:t>
            </a:r>
          </a:p>
          <a:p>
            <a:pPr lvl="1"/>
            <a:r>
              <a:rPr lang="es-ES" dirty="0"/>
              <a:t>Escala, Rotación , Traslación</a:t>
            </a:r>
          </a:p>
          <a:p>
            <a:pPr lvl="1"/>
            <a:r>
              <a:rPr lang="es-ES" dirty="0"/>
              <a:t>Offset temporal, frecuencia</a:t>
            </a:r>
          </a:p>
          <a:p>
            <a:pPr lvl="1"/>
            <a:r>
              <a:rPr lang="es-ES" dirty="0"/>
              <a:t>Ruido Gaussiano, Ruido Cósmico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18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F3F2C6-7611-40EE-8138-46BE176F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3" y="1504973"/>
            <a:ext cx="1742645" cy="52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Trayectorias dataSet internacional TUM</a:t>
            </a:r>
          </a:p>
          <a:p>
            <a:pPr lvl="1"/>
            <a:r>
              <a:rPr lang="es-ES" dirty="0"/>
              <a:t>Ficheros de texto  </a:t>
            </a:r>
            <a:r>
              <a:rPr lang="es-ES" i="1" dirty="0"/>
              <a:t>timeStamp, X, Y, Z, qx, qy, qz, qw</a:t>
            </a:r>
          </a:p>
          <a:p>
            <a:pPr marL="914400" lvl="2" indent="0">
              <a:buNone/>
            </a:pPr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7069BA-CCFA-482B-B8E8-4CB9A504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64" y="3861048"/>
            <a:ext cx="5040560" cy="20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Índice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-Introducción a Visual SLAM</a:t>
            </a:r>
          </a:p>
          <a:p>
            <a:pPr marL="0" indent="0">
              <a:buNone/>
            </a:pPr>
            <a:r>
              <a:rPr lang="es-ES" dirty="0"/>
              <a:t>-Estado del arte herramientas Visual SLAM</a:t>
            </a:r>
          </a:p>
          <a:p>
            <a:pPr marL="0" indent="0">
              <a:buNone/>
            </a:pPr>
            <a:r>
              <a:rPr lang="es-ES" dirty="0"/>
              <a:t>-Objetivos del proyecto</a:t>
            </a:r>
          </a:p>
          <a:p>
            <a:pPr marL="0" indent="0">
              <a:buNone/>
            </a:pPr>
            <a:r>
              <a:rPr lang="es-ES" dirty="0"/>
              <a:t>-Descripción herramienta SLAMTestbed</a:t>
            </a:r>
          </a:p>
          <a:p>
            <a:pPr marL="0" indent="0">
              <a:buNone/>
            </a:pPr>
            <a:r>
              <a:rPr lang="es-ES" dirty="0"/>
              <a:t>-Tests con SLAMTestbed</a:t>
            </a:r>
          </a:p>
          <a:p>
            <a:pPr marL="0" indent="0">
              <a:buNone/>
            </a:pPr>
            <a:r>
              <a:rPr lang="es-ES" dirty="0"/>
              <a:t>-Conclusiones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232A06-BE92-4003-AFB1-ABFD6826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Pruebas transformaciones individuales</a:t>
            </a:r>
          </a:p>
          <a:p>
            <a:r>
              <a:rPr lang="es-ES" dirty="0"/>
              <a:t>Pruebas transformaciones por parejas</a:t>
            </a:r>
          </a:p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transformaciones individuales y por parejas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598FD8-8BE7-4AE9-A014-75B3BD17F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84154"/>
            <a:ext cx="7314436" cy="41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transformaciones combinadas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7B7168-0E06-4A83-B5B2-9E147602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29933"/>
            <a:ext cx="7647916" cy="4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4CCA62-3030-4BDC-996E-79DED35990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49160"/>
            <a:ext cx="7411191" cy="42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9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A5BEDE-2FCA-47C1-B875-0C980BF41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58777"/>
            <a:ext cx="7272808" cy="41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Se ha conseguido un Registrador Espacial</a:t>
            </a:r>
          </a:p>
          <a:p>
            <a:r>
              <a:rPr lang="es-ES" dirty="0"/>
              <a:t>Se ha conseguido un Registrador Temporal</a:t>
            </a:r>
          </a:p>
          <a:p>
            <a:r>
              <a:rPr lang="es-ES" dirty="0"/>
              <a:t>Se han integrado en la herramienta SLAMTestbed</a:t>
            </a:r>
          </a:p>
          <a:p>
            <a:r>
              <a:rPr lang="es-ES" dirty="0"/>
              <a:t>Se ha creado un Módulo de Transformación para facilitar las pruebas con SLAMTestbed</a:t>
            </a:r>
          </a:p>
          <a:p>
            <a:r>
              <a:rPr lang="es-ES" dirty="0"/>
              <a:t>Se han conseguido los objetivos del TFM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6E3617-CA49-438A-8412-12293B2B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Líneas Futuras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r>
              <a:rPr lang="es-ES" dirty="0"/>
              <a:t>Comparar diferentes algoritmos del estado del arte de Visual SLAM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Escritura de artículo científico que presente esta herramienta a la comunidad investigadora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B5EAFE-F6F1-4700-8197-46AB89B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es-ES" dirty="0"/>
            </a:br>
            <a:br>
              <a:rPr lang="es-ES" dirty="0"/>
            </a:br>
            <a:r>
              <a:rPr lang="es-ES" sz="4000" dirty="0"/>
              <a:t>Introducción a Visual SLAM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8272" y="1700808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SLAM (Simultaneous Localization and Mapping)</a:t>
            </a:r>
          </a:p>
          <a:p>
            <a:pPr marL="0" indent="0">
              <a:buNone/>
            </a:pPr>
            <a:r>
              <a:rPr lang="es-ES" dirty="0"/>
              <a:t>-  autolocalización y generación de mapas</a:t>
            </a:r>
          </a:p>
          <a:p>
            <a:pPr marL="0" indent="0">
              <a:buNone/>
            </a:pPr>
            <a:r>
              <a:rPr lang="es-ES" dirty="0"/>
              <a:t>-  ¿Cómo funciona?</a:t>
            </a:r>
          </a:p>
          <a:p>
            <a:pPr marL="0" indent="0">
              <a:buNone/>
            </a:pPr>
            <a:r>
              <a:rPr lang="es-ES" dirty="0"/>
              <a:t>-  Motivación</a:t>
            </a:r>
          </a:p>
          <a:p>
            <a:pPr>
              <a:buFontTx/>
              <a:buChar char="-"/>
            </a:pPr>
            <a:r>
              <a:rPr lang="es-ES" dirty="0"/>
              <a:t>Al menos 1 cámara RGB</a:t>
            </a:r>
          </a:p>
          <a:p>
            <a:pPr>
              <a:buFontTx/>
              <a:buChar char="-"/>
            </a:pPr>
            <a:r>
              <a:rPr lang="es-ES" dirty="0"/>
              <a:t>CPU suficientemente potente, 30 fps</a:t>
            </a:r>
          </a:p>
          <a:p>
            <a:pPr>
              <a:buFontTx/>
              <a:buChar char="-"/>
            </a:pPr>
            <a:r>
              <a:rPr lang="es-ES" dirty="0"/>
              <a:t>Otras cámaras, estéreo , RGBD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92DCA3-8387-4010-87E5-786D6D39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200" dirty="0"/>
              <a:t>Aplicaciones Visual SLAM</a:t>
            </a:r>
            <a:br>
              <a:rPr lang="es-ES" sz="3200" dirty="0"/>
            </a:br>
            <a:r>
              <a:rPr lang="es-ES" sz="3200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Proyecto Tango.</a:t>
            </a:r>
          </a:p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 Magic Plan, Canvas.</a:t>
            </a:r>
          </a:p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 Pix4D.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Photo Tourism.</a:t>
            </a:r>
          </a:p>
          <a:p>
            <a:pPr marL="0" indent="0">
              <a:buNone/>
            </a:pPr>
            <a:endParaRPr lang="es-ES" b="1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4</a:t>
            </a:fld>
            <a:endParaRPr lang="es-ES"/>
          </a:p>
        </p:txBody>
      </p:sp>
      <p:pic>
        <p:nvPicPr>
          <p:cNvPr id="6146" name="Picture 2" descr="F:\EstadoDelArte_4\img\cap2\PhotoTouri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941168"/>
            <a:ext cx="3143213" cy="17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EstadoDelArte_4\img\cap2\pix4d_volumen_calcu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83" y="3573016"/>
            <a:ext cx="2863615" cy="15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EstadoDelArte_4\img\cap2\MagicPl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628800"/>
            <a:ext cx="2274109" cy="16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849772-4C15-4F78-A94E-4C9554DC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3693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3600" dirty="0"/>
              <a:t>Aplicaciones Visual SLAM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Robot Aspirador.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Drones.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5</a:t>
            </a:fld>
            <a:endParaRPr lang="es-ES"/>
          </a:p>
        </p:txBody>
      </p:sp>
      <p:pic>
        <p:nvPicPr>
          <p:cNvPr id="5122" name="Picture 2" descr="F:\EstadoDelArte_4\img\cap2\droneTan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37" y="4365104"/>
            <a:ext cx="376767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EstadoDelArte_4\img\cap2\roomba_9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7"/>
            <a:ext cx="2952328" cy="2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B923F4-57F5-4013-88BE-40D0B3E7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3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5490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s-ES" dirty="0"/>
              <a:t>Técnicas de Visual SLAM</a:t>
            </a:r>
            <a:br>
              <a:rPr lang="es-ES" dirty="0"/>
            </a:br>
            <a:r>
              <a:rPr lang="es-ES" dirty="0"/>
              <a:t>Algoritmos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MonoSLAM y</a:t>
            </a:r>
          </a:p>
          <a:p>
            <a:pPr marL="0" indent="0">
              <a:buNone/>
            </a:pPr>
            <a:r>
              <a:rPr lang="es-ES" dirty="0"/>
              <a:t>    PTAM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ORBSLAM Y DSO/LDSO</a:t>
            </a:r>
          </a:p>
        </p:txBody>
      </p:sp>
      <p:pic>
        <p:nvPicPr>
          <p:cNvPr id="2050" name="Picture 2" descr="F:\EstadoDelArte_4\img\cap4\monoslam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76872"/>
            <a:ext cx="2496907" cy="18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EstadoDelArte_4\img\cap4\ptam_screenshot-300x2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69" y="2246708"/>
            <a:ext cx="2303661" cy="18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9FDF85-5288-4B92-8B83-ADAC0E51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8" name="Picture 3" descr="F:\EstadoDelArte_4\img\cap4\ORB_SLAM.png">
            <a:extLst>
              <a:ext uri="{FF2B5EF4-FFF2-40B4-BE49-F238E27FC236}">
                <a16:creationId xmlns:a16="http://schemas.microsoft.com/office/drawing/2014/main" id="{5C61605A-FFC9-4F99-B6DB-9D7A6E60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152937"/>
            <a:ext cx="2351703" cy="16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EstadoDelArte_4\img\cap4\mapaDSO.png">
            <a:extLst>
              <a:ext uri="{FF2B5EF4-FFF2-40B4-BE49-F238E27FC236}">
                <a16:creationId xmlns:a16="http://schemas.microsoft.com/office/drawing/2014/main" id="{0A828995-11C8-4315-9C43-31C222C2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22" y="5152937"/>
            <a:ext cx="2706393" cy="15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0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3600" dirty="0"/>
              <a:t>Herramientas y datasets para</a:t>
            </a:r>
            <a:br>
              <a:rPr lang="es-ES" sz="3600" dirty="0"/>
            </a:br>
            <a:r>
              <a:rPr lang="es-ES" sz="3600" dirty="0"/>
              <a:t> evaluar algoritmos SLAM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pPr>
              <a:buFontTx/>
              <a:buChar char="-"/>
            </a:pPr>
            <a:r>
              <a:rPr lang="es-ES" dirty="0"/>
              <a:t>Computer Vision Group TUM</a:t>
            </a:r>
          </a:p>
          <a:p>
            <a:pPr>
              <a:buFontTx/>
              <a:buChar char="-"/>
            </a:pPr>
            <a:r>
              <a:rPr lang="es-ES" dirty="0"/>
              <a:t>Trajectory Evaluation Toolbox for Visual Odometry</a:t>
            </a:r>
          </a:p>
          <a:p>
            <a:pPr>
              <a:buFontTx/>
              <a:buChar char="-"/>
            </a:pPr>
            <a:r>
              <a:rPr lang="es-ES" dirty="0"/>
              <a:t>SLAMBench</a:t>
            </a:r>
          </a:p>
          <a:p>
            <a:pPr>
              <a:buFontTx/>
              <a:buChar char="-"/>
            </a:pPr>
            <a:r>
              <a:rPr lang="es-ES" dirty="0"/>
              <a:t>The Kitti Vision Benchmark Suite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650D0-E159-461B-8898-94DA684C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Objetivos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-Objetivo principal.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-Subobjetivos: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Registrador Espacial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Registrador Temporal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Herramienta de medición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D9A216-9339-419C-B71C-4803256A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Herramientas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DISEÑO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E550C3-CF32-43B8-8844-ECC0A07E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3CE719-4502-4CF7-830E-EA60997A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8995"/>
            <a:ext cx="7308304" cy="34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1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16882</TotalTime>
  <Words>432</Words>
  <Application>Microsoft Office PowerPoint</Application>
  <PresentationFormat>Presentación en pantalla (4:3)</PresentationFormat>
  <Paragraphs>181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de Office</vt:lpstr>
      <vt:lpstr>  Máster Universitario en Visión Artificial Curso 2018-2019 Trabajo Fin de Máster   HERRAMIENTA DE EVALUACIÓN CUANTITATIVA DE ALGORITMOS VISUAL SLAM</vt:lpstr>
      <vt:lpstr>  Índice  </vt:lpstr>
      <vt:lpstr>  Introducción a Visual SLAM  </vt:lpstr>
      <vt:lpstr>Aplicaciones Visual SLAM  </vt:lpstr>
      <vt:lpstr>Aplicaciones Visual SLAM </vt:lpstr>
      <vt:lpstr>Técnicas de Visual SLAM Algoritmos</vt:lpstr>
      <vt:lpstr>Herramientas y datasets para  evaluar algoritmos SLAM</vt:lpstr>
      <vt:lpstr>  Objetivos  </vt:lpstr>
      <vt:lpstr>Herramientas SLAMTestbed</vt:lpstr>
      <vt:lpstr>Herramientas SLAMTestbed</vt:lpstr>
      <vt:lpstr>Herramienta SLAMTestbed</vt:lpstr>
      <vt:lpstr>MÓDULOS  SLAMTestbed</vt:lpstr>
      <vt:lpstr>MÓDULOS  SLAMTestbed</vt:lpstr>
      <vt:lpstr>MÓDULOS  SLAMTestbed</vt:lpstr>
      <vt:lpstr>MÓDULOS  SLAMTestbed</vt:lpstr>
      <vt:lpstr>MÓDULOS  SLAMTestbed</vt:lpstr>
      <vt:lpstr>Herramienta SLAMTestbed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CONCLUSIONES</vt:lpstr>
      <vt:lpstr>Líneas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para un sistema multirobot Lego Mindstorms RCX,NXT y EV3</dc:title>
  <dc:creator>ELIBM</dc:creator>
  <cp:lastModifiedBy>Elias Barcia Mejias</cp:lastModifiedBy>
  <cp:revision>163</cp:revision>
  <cp:lastPrinted>2019-07-30T21:18:14Z</cp:lastPrinted>
  <dcterms:created xsi:type="dcterms:W3CDTF">2015-07-17T22:09:27Z</dcterms:created>
  <dcterms:modified xsi:type="dcterms:W3CDTF">2019-07-30T22:31:56Z</dcterms:modified>
</cp:coreProperties>
</file>