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81" r:id="rId6"/>
    <p:sldId id="260" r:id="rId7"/>
    <p:sldId id="268" r:id="rId8"/>
    <p:sldId id="261" r:id="rId9"/>
    <p:sldId id="267" r:id="rId10"/>
    <p:sldId id="262" r:id="rId11"/>
    <p:sldId id="273" r:id="rId12"/>
    <p:sldId id="270" r:id="rId13"/>
    <p:sldId id="271" r:id="rId14"/>
    <p:sldId id="274" r:id="rId15"/>
    <p:sldId id="275" r:id="rId16"/>
    <p:sldId id="276" r:id="rId17"/>
    <p:sldId id="278" r:id="rId18"/>
    <p:sldId id="279" r:id="rId19"/>
    <p:sldId id="263" r:id="rId20"/>
    <p:sldId id="280" r:id="rId21"/>
    <p:sldId id="283" r:id="rId22"/>
    <p:sldId id="298" r:id="rId23"/>
    <p:sldId id="284" r:id="rId24"/>
    <p:sldId id="291" r:id="rId25"/>
    <p:sldId id="286" r:id="rId26"/>
    <p:sldId id="300" r:id="rId27"/>
    <p:sldId id="292" r:id="rId28"/>
    <p:sldId id="299" r:id="rId29"/>
    <p:sldId id="264" r:id="rId30"/>
    <p:sldId id="282" r:id="rId31"/>
    <p:sldId id="285" r:id="rId32"/>
    <p:sldId id="293" r:id="rId33"/>
    <p:sldId id="301" r:id="rId34"/>
    <p:sldId id="287" r:id="rId35"/>
    <p:sldId id="297" r:id="rId36"/>
    <p:sldId id="294" r:id="rId37"/>
    <p:sldId id="288" r:id="rId38"/>
    <p:sldId id="295" r:id="rId39"/>
    <p:sldId id="302" r:id="rId40"/>
    <p:sldId id="289" r:id="rId41"/>
    <p:sldId id="296" r:id="rId42"/>
    <p:sldId id="265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5"/>
    <a:srgbClr val="7F9FBA"/>
    <a:srgbClr val="92BBDD"/>
    <a:srgbClr val="DFB7F0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8"/>
  </p:normalViewPr>
  <p:slideViewPr>
    <p:cSldViewPr snapToGrid="0" snapToObjects="1">
      <p:cViewPr varScale="1">
        <p:scale>
          <a:sx n="84" d="100"/>
          <a:sy n="84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laburjc.github.io/2017-tfm-nuria-oyaga/" TargetMode="External"/><Relationship Id="rId2" Type="http://schemas.openxmlformats.org/officeDocument/2006/relationships/hyperlink" Target="https://github.com/RoboticsLabURJC/2017-tfm-nuria-oyag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7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Limitaciones del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C5BAB-9FE8-F942-ACFE-C7A28E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61" y="2324860"/>
            <a:ext cx="10439400" cy="4351338"/>
          </a:xfrm>
        </p:spPr>
        <p:txBody>
          <a:bodyPr>
            <a:normAutofit/>
          </a:bodyPr>
          <a:lstStyle/>
          <a:p>
            <a:r>
              <a:rPr lang="es-ES" sz="2400" dirty="0"/>
              <a:t>Imágenes muy sencillas:</a:t>
            </a:r>
          </a:p>
          <a:p>
            <a:pPr lvl="1"/>
            <a:r>
              <a:rPr lang="es-ES" sz="2200" dirty="0"/>
              <a:t>Tamaño 80x120.</a:t>
            </a:r>
          </a:p>
          <a:p>
            <a:pPr lvl="1"/>
            <a:r>
              <a:rPr lang="es-ES" sz="2200" dirty="0"/>
              <a:t>Píxel blanco (activo) que se desplaza sobre fondo negro.</a:t>
            </a:r>
          </a:p>
          <a:p>
            <a:endParaRPr lang="es-ES" sz="300" dirty="0"/>
          </a:p>
          <a:p>
            <a:r>
              <a:rPr lang="es-ES" sz="2400" dirty="0"/>
              <a:t>Muestreo regular:</a:t>
            </a:r>
            <a:endParaRPr lang="es-ES" sz="2400" dirty="0">
              <a:sym typeface="Wingdings" pitchFamily="2" charset="2"/>
            </a:endParaRPr>
          </a:p>
          <a:p>
            <a:pPr lvl="1"/>
            <a:r>
              <a:rPr lang="es-ES" sz="2200" dirty="0">
                <a:sym typeface="Wingdings" pitchFamily="2" charset="2"/>
              </a:rPr>
              <a:t>Velocidad constante.</a:t>
            </a:r>
          </a:p>
          <a:p>
            <a:pPr lvl="1"/>
            <a:r>
              <a:rPr lang="es-ES" sz="2200" dirty="0">
                <a:sym typeface="Wingdings" pitchFamily="2" charset="2"/>
              </a:rPr>
              <a:t>No faltan muestras.</a:t>
            </a:r>
          </a:p>
          <a:p>
            <a:pPr marL="0" indent="0">
              <a:buNone/>
            </a:pPr>
            <a:endParaRPr lang="es-ES" sz="300" dirty="0">
              <a:sym typeface="Wingdings" pitchFamily="2" charset="2"/>
            </a:endParaRPr>
          </a:p>
          <a:p>
            <a:r>
              <a:rPr lang="es-ES" sz="2400" dirty="0">
                <a:sym typeface="Wingdings" pitchFamily="2" charset="2"/>
              </a:rPr>
              <a:t>Ausencia de ruido.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875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37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imágenes</a:t>
            </a:r>
          </a:p>
        </p:txBody>
      </p:sp>
      <p:pic>
        <p:nvPicPr>
          <p:cNvPr id="7" name="Raw%20and%20modeled%20sample.mp4" descr="Raw%20and%20modeled%20sample.mp4">
            <a:hlinkClick r:id="" action="ppaction://media"/>
            <a:extLst>
              <a:ext uri="{FF2B5EF4-FFF2-40B4-BE49-F238E27FC236}">
                <a16:creationId xmlns:a16="http://schemas.microsoft.com/office/drawing/2014/main" id="{9FCB1486-2DBE-8649-A291-E7628F2ED3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2098" y="1885318"/>
            <a:ext cx="5892800" cy="457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DD5D4A-35C7-3F4D-8E46-7AF91836D69A}"/>
              </a:ext>
            </a:extLst>
          </p:cNvPr>
          <p:cNvSpPr txBox="1"/>
          <p:nvPr/>
        </p:nvSpPr>
        <p:spPr>
          <a:xfrm>
            <a:off x="818507" y="3946461"/>
            <a:ext cx="146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CRUDAS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ABA2C6-61C1-BB4B-A530-DAD2418A7985}"/>
              </a:ext>
            </a:extLst>
          </p:cNvPr>
          <p:cNvSpPr txBox="1"/>
          <p:nvPr/>
        </p:nvSpPr>
        <p:spPr>
          <a:xfrm>
            <a:off x="9270221" y="3940485"/>
            <a:ext cx="218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MODELADAS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8DB8E13-21A5-DC43-9865-5833C1051838}"/>
              </a:ext>
            </a:extLst>
          </p:cNvPr>
          <p:cNvSpPr/>
          <p:nvPr/>
        </p:nvSpPr>
        <p:spPr>
          <a:xfrm>
            <a:off x="2286216" y="2534542"/>
            <a:ext cx="329184" cy="3304032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A6BEBED-10C8-8E4D-A84A-628044D513A6}"/>
              </a:ext>
            </a:extLst>
          </p:cNvPr>
          <p:cNvSpPr/>
          <p:nvPr/>
        </p:nvSpPr>
        <p:spPr>
          <a:xfrm>
            <a:off x="8841596" y="1897271"/>
            <a:ext cx="428625" cy="4560047"/>
          </a:xfrm>
          <a:prstGeom prst="righ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lineal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  <a:blipFill>
                <a:blip r:embed="rId2"/>
                <a:stretch>
                  <a:fillRect l="-275" b="-151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ájaro, computer, grande, vuelo&#10;&#10;Descripción generada automáticamente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3" y="2687661"/>
            <a:ext cx="5693327" cy="3795551"/>
          </a:xfrm>
          <a:prstGeom prst="rect">
            <a:avLst/>
          </a:prstGeom>
        </p:spPr>
      </p:pic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A02C3D88-3690-F84E-825E-5CB92680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2557"/>
              </p:ext>
            </p:extLst>
          </p:nvPr>
        </p:nvGraphicFramePr>
        <p:xfrm>
          <a:off x="8440494" y="3429000"/>
          <a:ext cx="2913306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parabólica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  <a:blipFill>
                <a:blip r:embed="rId2"/>
                <a:stretch>
                  <a:fillRect l="-275" b="-151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1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018"/>
              </p:ext>
            </p:extLst>
          </p:nvPr>
        </p:nvGraphicFramePr>
        <p:xfrm>
          <a:off x="8440494" y="3429000"/>
          <a:ext cx="2913306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sinusoidal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85828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85828"/>
                <a:ext cx="4600575" cy="399004"/>
              </a:xfrm>
              <a:blipFill>
                <a:blip r:embed="rId2"/>
                <a:stretch>
                  <a:fillRect l="-275" t="-6250" b="-312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07145"/>
              </p:ext>
            </p:extLst>
          </p:nvPr>
        </p:nvGraphicFramePr>
        <p:xfrm>
          <a:off x="8440494" y="3429000"/>
          <a:ext cx="2913306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8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combinada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449E7E-0840-0845-B0DC-B015720B8487}"/>
              </a:ext>
            </a:extLst>
          </p:cNvPr>
          <p:cNvGrpSpPr/>
          <p:nvPr/>
        </p:nvGrpSpPr>
        <p:grpSpPr>
          <a:xfrm>
            <a:off x="4588669" y="2426552"/>
            <a:ext cx="3014662" cy="3787981"/>
            <a:chOff x="1743077" y="2371196"/>
            <a:chExt cx="3014662" cy="3787981"/>
          </a:xfrm>
        </p:grpSpPr>
        <p:sp>
          <p:nvSpPr>
            <p:cNvPr id="12" name="Lata 11">
              <a:extLst>
                <a:ext uri="{FF2B5EF4-FFF2-40B4-BE49-F238E27FC236}">
                  <a16:creationId xmlns:a16="http://schemas.microsoft.com/office/drawing/2014/main" id="{25C58FD0-4D6A-5A46-8403-CA4023D526D0}"/>
                </a:ext>
              </a:extLst>
            </p:cNvPr>
            <p:cNvSpPr/>
            <p:nvPr/>
          </p:nvSpPr>
          <p:spPr>
            <a:xfrm>
              <a:off x="1743077" y="4658460"/>
              <a:ext cx="3014662" cy="150071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Lata 10">
              <a:extLst>
                <a:ext uri="{FF2B5EF4-FFF2-40B4-BE49-F238E27FC236}">
                  <a16:creationId xmlns:a16="http://schemas.microsoft.com/office/drawing/2014/main" id="{09D86886-DEE2-6642-9888-2F547CCE414E}"/>
                </a:ext>
              </a:extLst>
            </p:cNvPr>
            <p:cNvSpPr/>
            <p:nvPr/>
          </p:nvSpPr>
          <p:spPr>
            <a:xfrm>
              <a:off x="1743077" y="3514828"/>
              <a:ext cx="3014662" cy="1500717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ata 7">
              <a:extLst>
                <a:ext uri="{FF2B5EF4-FFF2-40B4-BE49-F238E27FC236}">
                  <a16:creationId xmlns:a16="http://schemas.microsoft.com/office/drawing/2014/main" id="{8059A4C6-605C-7742-AC61-B6207DF125CF}"/>
                </a:ext>
              </a:extLst>
            </p:cNvPr>
            <p:cNvSpPr/>
            <p:nvPr/>
          </p:nvSpPr>
          <p:spPr>
            <a:xfrm>
              <a:off x="1743077" y="2371196"/>
              <a:ext cx="3014662" cy="1500717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155C71-539A-0B47-9954-8BA2BA7A57AF}"/>
                </a:ext>
              </a:extLst>
            </p:cNvPr>
            <p:cNvSpPr txBox="1"/>
            <p:nvPr/>
          </p:nvSpPr>
          <p:spPr>
            <a:xfrm>
              <a:off x="2819037" y="306926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34%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94846B2-DFB9-D541-A991-1CB7C50F3F27}"/>
                </a:ext>
              </a:extLst>
            </p:cNvPr>
            <p:cNvSpPr txBox="1"/>
            <p:nvPr/>
          </p:nvSpPr>
          <p:spPr>
            <a:xfrm>
              <a:off x="2819038" y="42128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E0072AA-4694-EA4D-8098-734183C5BED2}"/>
                </a:ext>
              </a:extLst>
            </p:cNvPr>
            <p:cNvSpPr txBox="1"/>
            <p:nvPr/>
          </p:nvSpPr>
          <p:spPr>
            <a:xfrm>
              <a:off x="2819037" y="5356528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</p:grp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758B809-9278-D347-AB97-1764A10A2F82}"/>
              </a:ext>
            </a:extLst>
          </p:cNvPr>
          <p:cNvSpPr/>
          <p:nvPr/>
        </p:nvSpPr>
        <p:spPr>
          <a:xfrm>
            <a:off x="3563000" y="2426551"/>
            <a:ext cx="714159" cy="3787981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55E4D-854A-0F4B-A2F1-C3245BA6B7D7}"/>
              </a:ext>
            </a:extLst>
          </p:cNvPr>
          <p:cNvSpPr txBox="1"/>
          <p:nvPr/>
        </p:nvSpPr>
        <p:spPr>
          <a:xfrm>
            <a:off x="1549172" y="4089708"/>
            <a:ext cx="198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Nº Muestras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54D56B-CFED-E748-8AFB-A2C93C30ECA9}"/>
              </a:ext>
            </a:extLst>
          </p:cNvPr>
          <p:cNvCxnSpPr>
            <a:cxnSpLocks/>
            <a:stCxn id="8" idx="4"/>
            <a:endCxn id="30" idx="1"/>
          </p:cNvCxnSpPr>
          <p:nvPr/>
        </p:nvCxnSpPr>
        <p:spPr>
          <a:xfrm>
            <a:off x="7603331" y="3176911"/>
            <a:ext cx="783653" cy="0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0A5991B-D2B3-0D4E-AF20-7B9EE0A98BE8}"/>
              </a:ext>
            </a:extLst>
          </p:cNvPr>
          <p:cNvCxnSpPr>
            <a:cxnSpLocks/>
            <a:stCxn id="11" idx="4"/>
            <a:endCxn id="36" idx="1"/>
          </p:cNvCxnSpPr>
          <p:nvPr/>
        </p:nvCxnSpPr>
        <p:spPr>
          <a:xfrm flipV="1">
            <a:off x="7603331" y="4318385"/>
            <a:ext cx="783653" cy="2158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8AF3319-A032-D04D-AD52-0657B301DDA5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 flipV="1">
            <a:off x="7603331" y="5459858"/>
            <a:ext cx="783654" cy="4317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FA78CCE-BB0F-024E-8BC4-3402DA901C71}"/>
              </a:ext>
            </a:extLst>
          </p:cNvPr>
          <p:cNvSpPr txBox="1"/>
          <p:nvPr/>
        </p:nvSpPr>
        <p:spPr>
          <a:xfrm>
            <a:off x="8386984" y="2946078"/>
            <a:ext cx="18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Sinusoidal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ADD089-2CA3-A149-9F55-198989644C9F}"/>
              </a:ext>
            </a:extLst>
          </p:cNvPr>
          <p:cNvSpPr txBox="1"/>
          <p:nvPr/>
        </p:nvSpPr>
        <p:spPr>
          <a:xfrm>
            <a:off x="8386985" y="5229025"/>
            <a:ext cx="161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Lineal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E848D2-CF80-C243-B7B2-8DDCEFA3DF93}"/>
              </a:ext>
            </a:extLst>
          </p:cNvPr>
          <p:cNvSpPr txBox="1"/>
          <p:nvPr/>
        </p:nvSpPr>
        <p:spPr>
          <a:xfrm>
            <a:off x="8386984" y="4087552"/>
            <a:ext cx="174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Parabólica</a:t>
            </a:r>
          </a:p>
        </p:txBody>
      </p:sp>
    </p:spTree>
    <p:extLst>
      <p:ext uri="{BB962C8B-B14F-4D97-AF65-F5344CB8AC3E}">
        <p14:creationId xmlns:p14="http://schemas.microsoft.com/office/powerpoint/2010/main" val="27389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59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 de la base de datos</a:t>
            </a:r>
          </a:p>
        </p:txBody>
      </p:sp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74035E71-D12A-AC47-BF4F-14DBA7922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2455"/>
              </p:ext>
            </p:extLst>
          </p:nvPr>
        </p:nvGraphicFramePr>
        <p:xfrm>
          <a:off x="2032004" y="538098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4248364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1433276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77426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10600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3729721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298937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290047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53939731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199224592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3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Lucida Console" panose="020B0609040504020204" pitchFamily="49" charset="0"/>
                        </a:rPr>
                        <a:t>Gap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41902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3A1487D4-1B8C-8A42-B184-29F04F8C2811}"/>
              </a:ext>
            </a:extLst>
          </p:cNvPr>
          <p:cNvGrpSpPr/>
          <p:nvPr/>
        </p:nvGrpSpPr>
        <p:grpSpPr>
          <a:xfrm>
            <a:off x="5063771" y="2311934"/>
            <a:ext cx="2064449" cy="2302191"/>
            <a:chOff x="5063775" y="956709"/>
            <a:chExt cx="2064449" cy="2302191"/>
          </a:xfrm>
        </p:grpSpPr>
        <p:sp>
          <p:nvSpPr>
            <p:cNvPr id="20" name="Lata 19">
              <a:extLst>
                <a:ext uri="{FF2B5EF4-FFF2-40B4-BE49-F238E27FC236}">
                  <a16:creationId xmlns:a16="http://schemas.microsoft.com/office/drawing/2014/main" id="{8DA21910-1238-F248-868A-A470A50E5BCB}"/>
                </a:ext>
              </a:extLst>
            </p:cNvPr>
            <p:cNvSpPr/>
            <p:nvPr/>
          </p:nvSpPr>
          <p:spPr>
            <a:xfrm>
              <a:off x="5063775" y="956709"/>
              <a:ext cx="2064449" cy="2302191"/>
            </a:xfrm>
            <a:prstGeom prst="ca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aphicFrame>
          <p:nvGraphicFramePr>
            <p:cNvPr id="22" name="Tabla 4">
              <a:extLst>
                <a:ext uri="{FF2B5EF4-FFF2-40B4-BE49-F238E27FC236}">
                  <a16:creationId xmlns:a16="http://schemas.microsoft.com/office/drawing/2014/main" id="{A9499899-50A2-384E-815F-F81F1DC387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4431983"/>
                </p:ext>
              </p:extLst>
            </p:nvPr>
          </p:nvGraphicFramePr>
          <p:xfrm>
            <a:off x="5272085" y="1729334"/>
            <a:ext cx="1647825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9565">
                    <a:extLst>
                      <a:ext uri="{9D8B030D-6E8A-4147-A177-3AD203B41FA5}">
                        <a16:colId xmlns:a16="http://schemas.microsoft.com/office/drawing/2014/main" val="3390122680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56934736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62086792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845395894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2355989207"/>
                      </a:ext>
                    </a:extLst>
                  </a:gridCol>
                </a:tblGrid>
                <a:tr h="229517"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58364779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5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54444888"/>
                    </a:ext>
                  </a:extLst>
                </a:tr>
                <a:tr h="257598"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dirty="0"/>
                          <a:t>....</a:t>
                        </a:r>
                      </a:p>
                    </a:txBody>
                    <a:tcPr vert="vert" anchor="ctr"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74546860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45365955"/>
                    </a:ext>
                  </a:extLst>
                </a:tr>
              </a:tbl>
            </a:graphicData>
          </a:graphic>
        </p:graphicFrame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45250B-BEC8-5E4C-A91D-1FD2FFC285CC}"/>
              </a:ext>
            </a:extLst>
          </p:cNvPr>
          <p:cNvCxnSpPr>
            <a:cxnSpLocks/>
          </p:cNvCxnSpPr>
          <p:nvPr/>
        </p:nvCxnSpPr>
        <p:spPr>
          <a:xfrm flipH="1">
            <a:off x="2032005" y="4239791"/>
            <a:ext cx="3240076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75ABE5-251F-0F4E-B6E5-6854062D41F7}"/>
              </a:ext>
            </a:extLst>
          </p:cNvPr>
          <p:cNvCxnSpPr>
            <a:cxnSpLocks/>
          </p:cNvCxnSpPr>
          <p:nvPr/>
        </p:nvCxnSpPr>
        <p:spPr>
          <a:xfrm>
            <a:off x="6919906" y="4239791"/>
            <a:ext cx="3240087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0D8A5-8BD5-4D4D-A814-22BA06B57395}"/>
              </a:ext>
            </a:extLst>
          </p:cNvPr>
          <p:cNvSpPr txBox="1"/>
          <p:nvPr/>
        </p:nvSpPr>
        <p:spPr>
          <a:xfrm>
            <a:off x="5156504" y="4999637"/>
            <a:ext cx="18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Lucida Console" panose="020B0609040504020204" pitchFamily="49" charset="0"/>
              </a:rPr>
              <a:t>Muestra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F87D3B-835B-F34F-A5FD-44787467ED42}"/>
              </a:ext>
            </a:extLst>
          </p:cNvPr>
          <p:cNvSpPr txBox="1"/>
          <p:nvPr/>
        </p:nvSpPr>
        <p:spPr>
          <a:xfrm>
            <a:off x="3277523" y="5798033"/>
            <a:ext cx="187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ucida Console" panose="020B0609040504020204" pitchFamily="49" charset="0"/>
              </a:rPr>
              <a:t>n_points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EB3632-FB35-1F4F-A633-A24BDA323D67}"/>
              </a:ext>
            </a:extLst>
          </p:cNvPr>
          <p:cNvCxnSpPr>
            <a:cxnSpLocks/>
          </p:cNvCxnSpPr>
          <p:nvPr/>
        </p:nvCxnSpPr>
        <p:spPr>
          <a:xfrm>
            <a:off x="4800599" y="5951921"/>
            <a:ext cx="157162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80AB6F-AD80-8B44-B57B-F722FCD389A6}"/>
              </a:ext>
            </a:extLst>
          </p:cNvPr>
          <p:cNvCxnSpPr>
            <a:cxnSpLocks/>
          </p:cNvCxnSpPr>
          <p:nvPr/>
        </p:nvCxnSpPr>
        <p:spPr>
          <a:xfrm flipH="1">
            <a:off x="2032005" y="5951921"/>
            <a:ext cx="162003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407068-F957-0340-90B9-5E6C31B55578}"/>
              </a:ext>
            </a:extLst>
          </p:cNvPr>
          <p:cNvCxnSpPr/>
          <p:nvPr/>
        </p:nvCxnSpPr>
        <p:spPr>
          <a:xfrm>
            <a:off x="2032004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AA9210-69AA-AC41-B72E-63C39CE185BE}"/>
              </a:ext>
            </a:extLst>
          </p:cNvPr>
          <p:cNvCxnSpPr/>
          <p:nvPr/>
        </p:nvCxnSpPr>
        <p:spPr>
          <a:xfrm>
            <a:off x="6372225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C8649C-A146-4340-A22A-A7F5EC5014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78038" y="6353907"/>
            <a:ext cx="7981955" cy="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D0A7AB-88D5-4E41-B73F-773A25A741BE}"/>
              </a:ext>
            </a:extLst>
          </p:cNvPr>
          <p:cNvSpPr txBox="1"/>
          <p:nvPr/>
        </p:nvSpPr>
        <p:spPr>
          <a:xfrm>
            <a:off x="1885970" y="62000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62D704-2979-E540-AAF5-912A9161552F}"/>
              </a:ext>
            </a:extLst>
          </p:cNvPr>
          <p:cNvSpPr txBox="1"/>
          <p:nvPr/>
        </p:nvSpPr>
        <p:spPr>
          <a:xfrm>
            <a:off x="9321033" y="581529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A predecir</a:t>
            </a:r>
          </a:p>
        </p:txBody>
      </p:sp>
    </p:spTree>
    <p:extLst>
      <p:ext uri="{BB962C8B-B14F-4D97-AF65-F5344CB8AC3E}">
        <p14:creationId xmlns:p14="http://schemas.microsoft.com/office/powerpoint/2010/main" val="151310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Características comunes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3BEF95FE-605E-2E45-AF65-3EDAD62B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2911"/>
              </p:ext>
            </p:extLst>
          </p:nvPr>
        </p:nvGraphicFramePr>
        <p:xfrm>
          <a:off x="1538287" y="2687661"/>
          <a:ext cx="9115425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9957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2459957">
                  <a:extLst>
                    <a:ext uri="{9D8B030D-6E8A-4147-A177-3AD203B41FA5}">
                      <a16:colId xmlns:a16="http://schemas.microsoft.com/office/drawing/2014/main" val="1338335208"/>
                    </a:ext>
                  </a:extLst>
                </a:gridCol>
                <a:gridCol w="4195511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Parámetro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Gap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b="0" dirty="0" err="1"/>
                        <a:t>N_points</a:t>
                      </a:r>
                      <a:endParaRPr lang="es-E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División de subconjuntos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err="1"/>
                        <a:t>Validation</a:t>
                      </a:r>
                      <a:endParaRPr lang="es-E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839" y="2225146"/>
            <a:ext cx="4700588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 err="1"/>
              <a:t>Perceptrón</a:t>
            </a:r>
            <a:r>
              <a:rPr lang="es-ES" sz="2400" dirty="0"/>
              <a:t> multicapa </a:t>
            </a:r>
          </a:p>
          <a:p>
            <a:pPr marL="0" indent="0" algn="ctr">
              <a:buNone/>
            </a:pPr>
            <a:r>
              <a:rPr lang="es-ES" sz="2400" b="1" dirty="0"/>
              <a:t>MLP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/>
              <a:t>Long-Short </a:t>
            </a:r>
            <a:r>
              <a:rPr lang="es-ES" sz="2400" dirty="0" err="1"/>
              <a:t>Term</a:t>
            </a:r>
            <a:r>
              <a:rPr lang="es-ES" sz="2400" dirty="0"/>
              <a:t> </a:t>
            </a:r>
            <a:r>
              <a:rPr lang="es-ES" sz="2400" dirty="0" err="1"/>
              <a:t>Memory</a:t>
            </a:r>
            <a:r>
              <a:rPr lang="es-ES" sz="2400" dirty="0"/>
              <a:t> </a:t>
            </a:r>
          </a:p>
          <a:p>
            <a:pPr marL="0" indent="0" algn="ctr">
              <a:buNone/>
            </a:pPr>
            <a:r>
              <a:rPr lang="es-ES" sz="2400" b="1" dirty="0"/>
              <a:t>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4" name="Imagen 1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117" r="33775" b="-1"/>
          <a:stretch/>
        </p:blipFill>
        <p:spPr>
          <a:xfrm>
            <a:off x="7113729" y="3171825"/>
            <a:ext cx="3906306" cy="3382536"/>
          </a:xfrm>
          <a:prstGeom prst="rect">
            <a:avLst/>
          </a:prstGeom>
        </p:spPr>
      </p:pic>
      <p:pic>
        <p:nvPicPr>
          <p:cNvPr id="16" name="Imagen 1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3280821"/>
            <a:ext cx="4746633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MLP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400" dirty="0"/>
              <a:t>1 capa oculta con 10 neuronas.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878" y="2174691"/>
            <a:ext cx="7611185" cy="3476624"/>
          </a:xfrm>
        </p:spPr>
      </p:pic>
    </p:spTree>
    <p:extLst>
      <p:ext uri="{BB962C8B-B14F-4D97-AF65-F5344CB8AC3E}">
        <p14:creationId xmlns:p14="http://schemas.microsoft.com/office/powerpoint/2010/main" val="10476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MLP</a:t>
            </a:r>
          </a:p>
        </p:txBody>
      </p:sp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7010C16B-DDA0-E745-9EB7-B6C9D948E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421350"/>
              </p:ext>
            </p:extLst>
          </p:nvPr>
        </p:nvGraphicFramePr>
        <p:xfrm>
          <a:off x="5008871" y="2281998"/>
          <a:ext cx="6507480" cy="3413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4236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0.28 %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0.65 %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5A70F2-B52D-B944-B716-AA7A8DC0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2 DOF.</a:t>
            </a:r>
          </a:p>
        </p:txBody>
      </p:sp>
    </p:spTree>
    <p:extLst>
      <p:ext uri="{BB962C8B-B14F-4D97-AF65-F5344CB8AC3E}">
        <p14:creationId xmlns:p14="http://schemas.microsoft.com/office/powerpoint/2010/main" val="103176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400" dirty="0"/>
              <a:t>1 capa LSTM con 25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11206" y="2174691"/>
            <a:ext cx="6054528" cy="3476624"/>
          </a:xfrm>
        </p:spPr>
      </p:pic>
    </p:spTree>
    <p:extLst>
      <p:ext uri="{BB962C8B-B14F-4D97-AF65-F5344CB8AC3E}">
        <p14:creationId xmlns:p14="http://schemas.microsoft.com/office/powerpoint/2010/main" val="19879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LSTM-1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858357CF-B6A1-3C40-B2D4-393A8197C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54491"/>
              </p:ext>
            </p:extLst>
          </p:nvPr>
        </p:nvGraphicFramePr>
        <p:xfrm>
          <a:off x="4973194" y="1885318"/>
          <a:ext cx="6700646" cy="4267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4003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983163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4.1 %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0C4D12A-3147-3840-A9A1-635CC182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526" y="3481343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4 DOF.</a:t>
            </a:r>
          </a:p>
        </p:txBody>
      </p:sp>
    </p:spTree>
    <p:extLst>
      <p:ext uri="{BB962C8B-B14F-4D97-AF65-F5344CB8AC3E}">
        <p14:creationId xmlns:p14="http://schemas.microsoft.com/office/powerpoint/2010/main" val="8403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280CC88-A4F7-0F4F-8D23-9D1CA09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8412" y="1970516"/>
            <a:ext cx="5157787" cy="523221"/>
          </a:xfrm>
        </p:spPr>
        <p:txBody>
          <a:bodyPr/>
          <a:lstStyle/>
          <a:p>
            <a:r>
              <a:rPr lang="es-ES" dirty="0"/>
              <a:t>Aumento nº neuronas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AFEBFD5-8EB6-1F49-83FD-272B4993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2650" y="2832169"/>
            <a:ext cx="5006976" cy="1739831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25 </a:t>
            </a:r>
            <a:r>
              <a:rPr lang="es-ES" sz="2400" dirty="0">
                <a:sym typeface="Wingdings" pitchFamily="2" charset="2"/>
              </a:rPr>
              <a:t> 50 neuronas.</a:t>
            </a:r>
          </a:p>
          <a:p>
            <a:r>
              <a:rPr lang="es-ES" sz="2400" dirty="0"/>
              <a:t>4% </a:t>
            </a:r>
            <a:r>
              <a:rPr lang="es-ES" sz="2400" dirty="0">
                <a:sym typeface="Wingdings" pitchFamily="2" charset="2"/>
              </a:rPr>
              <a:t> 2.5% media error relativo.</a:t>
            </a:r>
            <a:endParaRPr lang="es-ES" sz="2400" dirty="0"/>
          </a:p>
          <a:p>
            <a:r>
              <a:rPr lang="es-ES" sz="2400" dirty="0"/>
              <a:t>Mejora muy poco las prestaciones.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5807587-BEE6-6C49-BBEC-F5D5A2E7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69462" y="1994320"/>
            <a:ext cx="5183188" cy="523221"/>
          </a:xfrm>
        </p:spPr>
        <p:txBody>
          <a:bodyPr/>
          <a:lstStyle/>
          <a:p>
            <a:r>
              <a:rPr lang="es-ES" dirty="0"/>
              <a:t>Aumento nº capas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8086" y="5640410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Mejora de la red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" t="3616" r="3139" b="5558"/>
          <a:stretch/>
        </p:blipFill>
        <p:spPr>
          <a:xfrm>
            <a:off x="895901" y="2626543"/>
            <a:ext cx="4743450" cy="2733609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6648420" y="4999796"/>
            <a:ext cx="4647679" cy="1329568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134230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LSTM-4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589712" cy="523220"/>
          </a:xfrm>
        </p:spPr>
        <p:txBody>
          <a:bodyPr>
            <a:noAutofit/>
          </a:bodyPr>
          <a:lstStyle/>
          <a:p>
            <a:r>
              <a:rPr lang="es-ES" sz="2400" dirty="0"/>
              <a:t>4 capas LSTM con 70, 40, 25 y 15 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52" b="51691"/>
          <a:stretch/>
        </p:blipFill>
        <p:spPr>
          <a:xfrm>
            <a:off x="1615523" y="2715316"/>
            <a:ext cx="4129086" cy="2440173"/>
          </a:xfrm>
        </p:spPr>
      </p:pic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5F6079EE-D263-AC43-8C8B-99347706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9018"/>
          <a:stretch/>
        </p:blipFill>
        <p:spPr>
          <a:xfrm>
            <a:off x="6400543" y="2591978"/>
            <a:ext cx="4129086" cy="2563511"/>
          </a:xfrm>
          <a:prstGeom prst="rect">
            <a:avLst/>
          </a:prstGeom>
        </p:spPr>
      </p:pic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5D2630BB-111B-664D-BCD9-B145D3CF20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 flipV="1">
            <a:off x="4790820" y="1481224"/>
            <a:ext cx="2563511" cy="4785020"/>
          </a:xfrm>
          <a:prstGeom prst="bentConnector5">
            <a:avLst>
              <a:gd name="adj1" fmla="val -8917"/>
              <a:gd name="adj2" fmla="val 50000"/>
              <a:gd name="adj3" fmla="val 1089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LSTM-4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5EAF046E-A6EB-814B-A18E-3A67D89CA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516898"/>
              </p:ext>
            </p:extLst>
          </p:nvPr>
        </p:nvGraphicFramePr>
        <p:xfrm>
          <a:off x="5352639" y="2826752"/>
          <a:ext cx="6163712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83152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0.61 %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95591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55080"/>
            <a:ext cx="3832776" cy="1012224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Se logra predecir.</a:t>
            </a:r>
          </a:p>
        </p:txBody>
      </p:sp>
    </p:spTree>
    <p:extLst>
      <p:ext uri="{BB962C8B-B14F-4D97-AF65-F5344CB8AC3E}">
        <p14:creationId xmlns:p14="http://schemas.microsoft.com/office/powerpoint/2010/main" val="396429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68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Predicción a largo plazo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1718"/>
            <a:ext cx="3832776" cy="352329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Conjunto combinado.</a:t>
            </a:r>
          </a:p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Pérdida de capacidad predictiva con umbrales admisibles.</a:t>
            </a:r>
          </a:p>
          <a:p>
            <a:r>
              <a:rPr lang="es-ES" sz="2400" dirty="0"/>
              <a:t>Imagen </a:t>
            </a:r>
            <a:r>
              <a:rPr lang="es-ES" sz="2600" dirty="0"/>
              <a:t>640x480:</a:t>
            </a:r>
          </a:p>
          <a:p>
            <a:pPr lvl="1"/>
            <a:r>
              <a:rPr lang="es-ES" sz="2200" dirty="0"/>
              <a:t>14 píxeles de media  a 30 fotogramas (1,7 %).</a:t>
            </a:r>
          </a:p>
          <a:p>
            <a:pPr lvl="1"/>
            <a:r>
              <a:rPr lang="es-ES" sz="2200" dirty="0"/>
              <a:t>24 píxeles de media a 50 fotogramas (3 %). </a:t>
            </a:r>
            <a:endParaRPr lang="es-ES" sz="2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DD4BCE-745C-A041-B8E0-1C2320E3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" t="1975" r="2509" b="3202"/>
          <a:stretch/>
        </p:blipFill>
        <p:spPr>
          <a:xfrm>
            <a:off x="5277476" y="2114551"/>
            <a:ext cx="6238875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28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r="5008"/>
          <a:stretch/>
        </p:blipFill>
        <p:spPr>
          <a:xfrm>
            <a:off x="7058025" y="3028950"/>
            <a:ext cx="3906306" cy="33825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5146"/>
            <a:ext cx="5160227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 err="1"/>
              <a:t>Convolutional</a:t>
            </a:r>
            <a:r>
              <a:rPr lang="es-ES" sz="2400" dirty="0"/>
              <a:t> Neural Network</a:t>
            </a:r>
          </a:p>
          <a:p>
            <a:pPr marL="0" indent="0" algn="ctr">
              <a:buNone/>
            </a:pPr>
            <a:r>
              <a:rPr lang="es-ES" sz="2400" b="1" dirty="0"/>
              <a:t>CNN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sz="2400" dirty="0" err="1"/>
              <a:t>Convolutional</a:t>
            </a:r>
            <a:r>
              <a:rPr lang="es-ES" sz="2400" dirty="0"/>
              <a:t> LSTM</a:t>
            </a:r>
          </a:p>
          <a:p>
            <a:pPr marL="0" indent="0" algn="ctr">
              <a:buNone/>
            </a:pPr>
            <a:r>
              <a:rPr lang="es-ES" sz="2400" b="1" dirty="0" err="1"/>
              <a:t>ConvLSTM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94" y="3429000"/>
            <a:ext cx="4313512" cy="2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CNN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618471"/>
            <a:ext cx="7134225" cy="975239"/>
          </a:xfrm>
        </p:spPr>
        <p:txBody>
          <a:bodyPr>
            <a:normAutofit/>
          </a:bodyPr>
          <a:lstStyle/>
          <a:p>
            <a:r>
              <a:rPr lang="es-ES" sz="2400" dirty="0"/>
              <a:t>2 capas </a:t>
            </a:r>
            <a:r>
              <a:rPr lang="es-ES" sz="2400" dirty="0" err="1"/>
              <a:t>convolucionales</a:t>
            </a:r>
            <a:r>
              <a:rPr lang="es-ES" sz="2400" dirty="0"/>
              <a:t>  con 32 neuronas. 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565" r="192"/>
          <a:stretch/>
        </p:blipFill>
        <p:spPr>
          <a:xfrm>
            <a:off x="6468140" y="2486080"/>
            <a:ext cx="4782122" cy="2338698"/>
          </a:xfrm>
        </p:spPr>
      </p:pic>
      <p:pic>
        <p:nvPicPr>
          <p:cNvPr id="8" name="Marcador de contenido 10">
            <a:extLst>
              <a:ext uri="{FF2B5EF4-FFF2-40B4-BE49-F238E27FC236}">
                <a16:creationId xmlns:a16="http://schemas.microsoft.com/office/drawing/2014/main" id="{4F1E9E09-3AE3-B94C-BAE8-80FB579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" b="50565"/>
          <a:stretch/>
        </p:blipFill>
        <p:spPr>
          <a:xfrm>
            <a:off x="1117663" y="2594009"/>
            <a:ext cx="4782122" cy="2338698"/>
          </a:xfrm>
          <a:prstGeom prst="rect">
            <a:avLst/>
          </a:prstGeom>
        </p:spPr>
      </p:pic>
      <p:cxnSp>
        <p:nvCxnSpPr>
          <p:cNvPr id="4" name="Conector angular 3">
            <a:extLst>
              <a:ext uri="{FF2B5EF4-FFF2-40B4-BE49-F238E27FC236}">
                <a16:creationId xmlns:a16="http://schemas.microsoft.com/office/drawing/2014/main" id="{512AD8A6-CFBC-8D41-AB44-14A51B7131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 flipH="1" flipV="1">
            <a:off x="4960648" y="1034155"/>
            <a:ext cx="2446627" cy="5350477"/>
          </a:xfrm>
          <a:prstGeom prst="bentConnector5">
            <a:avLst>
              <a:gd name="adj1" fmla="val -9343"/>
              <a:gd name="adj2" fmla="val 50000"/>
              <a:gd name="adj3" fmla="val 109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1028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 – Influencia del número de muestras de entrenamiento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42380"/>
            <a:ext cx="4258056" cy="2845977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 1DOF.</a:t>
            </a:r>
          </a:p>
          <a:p>
            <a:r>
              <a:rPr lang="es-ES" sz="2400" dirty="0"/>
              <a:t>Evaluación con 1000 muestras.</a:t>
            </a:r>
          </a:p>
          <a:p>
            <a:r>
              <a:rPr lang="es-ES" sz="2400" dirty="0"/>
              <a:t>Mejora en prestaciones hasta estabilización.</a:t>
            </a:r>
          </a:p>
          <a:p>
            <a:r>
              <a:rPr lang="es-ES" sz="2400" dirty="0"/>
              <a:t>Equilibrio entre número de muestras y complejidad.</a:t>
            </a:r>
            <a:endParaRPr lang="es-ES" sz="2200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F4F157B-B8C5-B74A-BB70-FDA5CBB4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3036" r="3485" b="2515"/>
          <a:stretch/>
        </p:blipFill>
        <p:spPr>
          <a:xfrm>
            <a:off x="5400675" y="2127295"/>
            <a:ext cx="5700714" cy="43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CNN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1067E147-58A4-8D45-8821-D429C64F8D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75140"/>
              </p:ext>
            </p:extLst>
          </p:nvPr>
        </p:nvGraphicFramePr>
        <p:xfrm>
          <a:off x="5044440" y="2315154"/>
          <a:ext cx="6583680" cy="3413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76428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4.4 %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989832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745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36" y="1958458"/>
            <a:ext cx="7511627" cy="4486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1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CNN + LSTM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2537016"/>
            <a:ext cx="3925519" cy="3677517"/>
          </a:xfrm>
        </p:spPr>
        <p:txBody>
          <a:bodyPr>
            <a:normAutofit/>
          </a:bodyPr>
          <a:lstStyle/>
          <a:p>
            <a:r>
              <a:rPr lang="es-ES" sz="2400" dirty="0"/>
              <a:t>1 capa </a:t>
            </a:r>
            <a:r>
              <a:rPr lang="es-ES" sz="2400" dirty="0" err="1"/>
              <a:t>convolucional</a:t>
            </a:r>
            <a:r>
              <a:rPr lang="es-ES" sz="2400" dirty="0"/>
              <a:t> con 32 neuronas.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1 capa LSTM con 25 neuronas.</a:t>
            </a:r>
          </a:p>
        </p:txBody>
      </p:sp>
    </p:spTree>
    <p:extLst>
      <p:ext uri="{BB962C8B-B14F-4D97-AF65-F5344CB8AC3E}">
        <p14:creationId xmlns:p14="http://schemas.microsoft.com/office/powerpoint/2010/main" val="415848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63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229036"/>
            <a:ext cx="80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CNN+LSTM – Píxel discreto VS extendido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AABEC48B-8EF4-9A49-9244-1D7C4A4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246295"/>
            <a:ext cx="4901226" cy="1683343"/>
          </a:xfrm>
          <a:prstGeom prst="rect">
            <a:avLst/>
          </a:prstGeom>
        </p:spPr>
      </p:pic>
      <p:pic>
        <p:nvPicPr>
          <p:cNvPr id="8" name="Imagen 7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A71282F7-7C39-D94B-A1E9-C1B7C169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4518670"/>
            <a:ext cx="4901226" cy="169586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28C2E24-12E9-8641-8627-87329AA5E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84" t="14379" r="18916" b="11546"/>
          <a:stretch/>
        </p:blipFill>
        <p:spPr>
          <a:xfrm>
            <a:off x="9160954" y="3607831"/>
            <a:ext cx="1245108" cy="114679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D9967A6-9A27-E44B-8F94-4E10419C6DC3}"/>
              </a:ext>
            </a:extLst>
          </p:cNvPr>
          <p:cNvSpPr/>
          <p:nvPr/>
        </p:nvSpPr>
        <p:spPr>
          <a:xfrm>
            <a:off x="7595397" y="3991077"/>
            <a:ext cx="385763" cy="3857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A2CBFD8C-9445-E141-B994-50334097FA21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87164" y="3087967"/>
            <a:ext cx="1101115" cy="903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CAB48F-49BB-C14E-BB2C-52B4312BA7E4}"/>
              </a:ext>
            </a:extLst>
          </p:cNvPr>
          <p:cNvCxnSpPr>
            <a:cxnSpLocks/>
            <a:stCxn id="12" idx="1"/>
            <a:endCxn id="14" idx="6"/>
          </p:cNvCxnSpPr>
          <p:nvPr/>
        </p:nvCxnSpPr>
        <p:spPr>
          <a:xfrm flipH="1">
            <a:off x="7981160" y="4181226"/>
            <a:ext cx="1179794" cy="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61576439-AA90-C24C-B551-592876303BA4}"/>
              </a:ext>
            </a:extLst>
          </p:cNvPr>
          <p:cNvCxnSpPr>
            <a:stCxn id="14" idx="4"/>
            <a:endCxn id="8" idx="3"/>
          </p:cNvCxnSpPr>
          <p:nvPr/>
        </p:nvCxnSpPr>
        <p:spPr>
          <a:xfrm rot="5400000">
            <a:off x="6742841" y="4321164"/>
            <a:ext cx="989762" cy="11011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 descr="Cerrar">
            <a:extLst>
              <a:ext uri="{FF2B5EF4-FFF2-40B4-BE49-F238E27FC236}">
                <a16:creationId xmlns:a16="http://schemas.microsoft.com/office/drawing/2014/main" id="{D27A69AE-ABFF-7C43-8FDE-5F66624C1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98279" y="4094549"/>
            <a:ext cx="180000" cy="180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5DDDE3-D14C-844C-BBA0-5E4E5186BAB4}"/>
              </a:ext>
            </a:extLst>
          </p:cNvPr>
          <p:cNvSpPr txBox="1"/>
          <p:nvPr/>
        </p:nvSpPr>
        <p:spPr>
          <a:xfrm>
            <a:off x="9372599" y="30879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5x5</a:t>
            </a:r>
          </a:p>
        </p:txBody>
      </p:sp>
    </p:spTree>
    <p:extLst>
      <p:ext uri="{BB962C8B-B14F-4D97-AF65-F5344CB8AC3E}">
        <p14:creationId xmlns:p14="http://schemas.microsoft.com/office/powerpoint/2010/main" val="11072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E4C19-A02D-8840-AFCA-14243A8F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2989240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lineal:</a:t>
            </a:r>
          </a:p>
          <a:p>
            <a:pPr lvl="1"/>
            <a:r>
              <a:rPr lang="es-ES" sz="2200" dirty="0"/>
              <a:t>Pendiente nula.</a:t>
            </a:r>
          </a:p>
          <a:p>
            <a:pPr lvl="1"/>
            <a:r>
              <a:rPr lang="es-ES" sz="2200" dirty="0"/>
              <a:t>Altura inicial del píxel fija.</a:t>
            </a:r>
          </a:p>
          <a:p>
            <a:pPr lvl="1"/>
            <a:r>
              <a:rPr lang="es-ES" sz="2200" dirty="0"/>
              <a:t>800 entrenamiento; 100 test.</a:t>
            </a:r>
          </a:p>
          <a:p>
            <a:r>
              <a:rPr lang="es-ES" sz="2400" dirty="0"/>
              <a:t>No es una estrategia adecuada.</a:t>
            </a:r>
          </a:p>
          <a:p>
            <a:r>
              <a:rPr lang="es-ES" sz="2400" dirty="0"/>
              <a:t>La expansión del píxel produce mejora.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CNN+LSTM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09D8D7BE-0890-3841-A36A-B6F100AD9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904508"/>
              </p:ext>
            </p:extLst>
          </p:nvPr>
        </p:nvGraphicFramePr>
        <p:xfrm>
          <a:off x="6019800" y="3086882"/>
          <a:ext cx="5754704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0457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  <a:gridCol w="2077727">
                  <a:extLst>
                    <a:ext uri="{9D8B030D-6E8A-4147-A177-3AD203B41FA5}">
                      <a16:colId xmlns:a16="http://schemas.microsoft.com/office/drawing/2014/main" val="36746159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CNN + LSTM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Discreto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29.6 %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Expandido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21.5 %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2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9806" y="1870436"/>
            <a:ext cx="6717651" cy="47177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36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0" y="2537016"/>
            <a:ext cx="3860291" cy="3677517"/>
          </a:xfrm>
        </p:spPr>
        <p:txBody>
          <a:bodyPr>
            <a:normAutofit/>
          </a:bodyPr>
          <a:lstStyle/>
          <a:p>
            <a:r>
              <a:rPr lang="es-ES" sz="2400" dirty="0"/>
              <a:t>2 capas </a:t>
            </a:r>
            <a:r>
              <a:rPr lang="es-ES" sz="2400" dirty="0" err="1"/>
              <a:t>convolucionales</a:t>
            </a:r>
            <a:r>
              <a:rPr lang="es-ES" sz="2400" dirty="0"/>
              <a:t> con 32 neuronas.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1 capa </a:t>
            </a:r>
            <a:r>
              <a:rPr lang="es-ES" sz="2400" dirty="0" err="1"/>
              <a:t>ConvLSTM</a:t>
            </a:r>
            <a:r>
              <a:rPr lang="es-ES" sz="2400" dirty="0"/>
              <a:t> con 5 neuronas.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36F697-23DD-DB41-BC23-B54B7A8A871D}"/>
              </a:ext>
            </a:extLst>
          </p:cNvPr>
          <p:cNvSpPr txBox="1">
            <a:spLocks/>
          </p:cNvSpPr>
          <p:nvPr/>
        </p:nvSpPr>
        <p:spPr>
          <a:xfrm>
            <a:off x="838200" y="83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6. Predicción con imágenes crudas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AE1305-C220-DC43-BCF7-192A97AA8D3B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ConvLSTM-1</a:t>
            </a:r>
          </a:p>
        </p:txBody>
      </p:sp>
    </p:spTree>
    <p:extLst>
      <p:ext uri="{BB962C8B-B14F-4D97-AF65-F5344CB8AC3E}">
        <p14:creationId xmlns:p14="http://schemas.microsoft.com/office/powerpoint/2010/main" val="338282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ConvLSTM-1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2F50051-62FF-8142-A794-BF51D91C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87368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DA1619FE-7CD5-624F-9A34-EB6F8BDC7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366480"/>
              </p:ext>
            </p:extLst>
          </p:nvPr>
        </p:nvGraphicFramePr>
        <p:xfrm>
          <a:off x="5252712" y="1947333"/>
          <a:ext cx="6263640" cy="4267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59499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3.76%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3.44 %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6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4512" y="2692691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 media.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3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ConvLSTM-4 – Aumento de capas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t="2356" r="2929" b="2152"/>
          <a:stretch/>
        </p:blipFill>
        <p:spPr>
          <a:xfrm>
            <a:off x="5980845" y="2297114"/>
            <a:ext cx="5664094" cy="3421526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949047" y="4274601"/>
            <a:ext cx="4467851" cy="1444039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40012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32C4A7-3E9B-D94D-AC26-12C655E311B1}"/>
              </a:ext>
            </a:extLst>
          </p:cNvPr>
          <p:cNvGrpSpPr/>
          <p:nvPr/>
        </p:nvGrpSpPr>
        <p:grpSpPr>
          <a:xfrm>
            <a:off x="1468183" y="1641580"/>
            <a:ext cx="9653130" cy="4897224"/>
            <a:chOff x="1468183" y="1641580"/>
            <a:chExt cx="9653130" cy="4897224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F434A8E-87D6-5945-BE59-4315C81B2990}"/>
                </a:ext>
              </a:extLst>
            </p:cNvPr>
            <p:cNvGrpSpPr/>
            <p:nvPr/>
          </p:nvGrpSpPr>
          <p:grpSpPr>
            <a:xfrm>
              <a:off x="1468183" y="1641580"/>
              <a:ext cx="9653130" cy="4897224"/>
              <a:chOff x="1739646" y="1622108"/>
              <a:chExt cx="9653130" cy="4897224"/>
            </a:xfrm>
          </p:grpSpPr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CBAF41B9-EA28-8847-85B7-8CC656FDF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646" y="1622108"/>
                <a:ext cx="9503876" cy="4592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r>
                  <a:rPr lang="es-ES" sz="2400" dirty="0"/>
                  <a:t>Clasificación:</a:t>
                </a:r>
                <a:endParaRPr lang="es-E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Detección:</a:t>
                </a: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Predicción :</a:t>
                </a:r>
                <a:endParaRPr lang="es-ES" sz="2400" dirty="0"/>
              </a:p>
              <a:p>
                <a:endParaRPr lang="es-ES" sz="2400" b="1" dirty="0"/>
              </a:p>
              <a:p>
                <a:endParaRPr lang="es-ES" sz="2400" dirty="0"/>
              </a:p>
            </p:txBody>
          </p:sp>
          <p:pic>
            <p:nvPicPr>
              <p:cNvPr id="8" name="Imagen 7" descr="Icono&#10;&#10;Descripción generada automáticamente">
                <a:extLst>
                  <a:ext uri="{FF2B5EF4-FFF2-40B4-BE49-F238E27FC236}">
                    <a16:creationId xmlns:a16="http://schemas.microsoft.com/office/drawing/2014/main" id="{DBFE0082-A2EF-F24A-B99E-470599849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60" y="2413368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9" name="Imagen 8" descr="Icono&#10;&#10;Descripción generada automáticamente">
                <a:extLst>
                  <a:ext uri="{FF2B5EF4-FFF2-40B4-BE49-F238E27FC236}">
                    <a16:creationId xmlns:a16="http://schemas.microsoft.com/office/drawing/2014/main" id="{018E2D82-821E-E74E-9A41-630DECAC8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9281" y="3798806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0" name="Imagen 9" descr="Icono&#10;&#10;Descripción generada automáticamente">
                <a:extLst>
                  <a:ext uri="{FF2B5EF4-FFF2-40B4-BE49-F238E27FC236}">
                    <a16:creationId xmlns:a16="http://schemas.microsoft.com/office/drawing/2014/main" id="{55CFE07F-57F3-CD42-9583-A8052B6F4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59" y="5322620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3610B66-6D5A-DC44-B4FB-605AD6CCF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5" y="2292717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60BFB2D-5827-D24D-8E20-7FAE4064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4" y="3662281"/>
                <a:ext cx="1576917" cy="1182688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DBA173-B6AA-E349-998C-B7F161CE1938}"/>
                  </a:ext>
                </a:extLst>
              </p:cNvPr>
              <p:cNvSpPr txBox="1"/>
              <p:nvPr/>
            </p:nvSpPr>
            <p:spPr>
              <a:xfrm>
                <a:off x="8586627" y="2422396"/>
                <a:ext cx="2806149" cy="923330"/>
              </a:xfrm>
              <a:prstGeom prst="rect">
                <a:avLst/>
              </a:prstGeom>
              <a:noFill/>
              <a:ln w="63500" cap="rnd">
                <a:solidFill>
                  <a:srgbClr val="7F9FBA"/>
                </a:solidFill>
              </a:ln>
            </p:spPr>
            <p:txBody>
              <a:bodyPr wrap="square" numCol="2" rtlCol="0">
                <a:spAutoFit/>
              </a:bodyPr>
              <a:lstStyle/>
              <a:p>
                <a:pPr algn="ctr"/>
                <a:r>
                  <a:rPr lang="es-ES" b="1" dirty="0"/>
                  <a:t>LEÓN</a:t>
                </a:r>
              </a:p>
              <a:p>
                <a:pPr algn="ctr"/>
                <a:r>
                  <a:rPr lang="es-ES" b="1" dirty="0"/>
                  <a:t>RATÓN</a:t>
                </a:r>
              </a:p>
              <a:p>
                <a:pPr algn="ctr"/>
                <a:r>
                  <a:rPr lang="es-ES" b="1" dirty="0"/>
                  <a:t>GATO</a:t>
                </a:r>
              </a:p>
              <a:p>
                <a:pPr algn="ctr"/>
                <a:r>
                  <a:rPr lang="es-ES" b="1" dirty="0">
                    <a:highlight>
                      <a:srgbClr val="FFFF00"/>
                    </a:highlight>
                  </a:rPr>
                  <a:t>PERRO</a:t>
                </a:r>
              </a:p>
              <a:p>
                <a:pPr algn="ctr"/>
                <a:r>
                  <a:rPr lang="es-ES" b="1" dirty="0"/>
                  <a:t>PÁJARO</a:t>
                </a:r>
              </a:p>
              <a:p>
                <a:pPr algn="ctr"/>
                <a:r>
                  <a:rPr lang="es-ES" b="1" dirty="0"/>
                  <a:t>ELEFANTE</a:t>
                </a: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43365E3-B803-0648-B1A7-53662948E5F0}"/>
                  </a:ext>
                </a:extLst>
              </p:cNvPr>
              <p:cNvGrpSpPr/>
              <p:nvPr/>
            </p:nvGrpSpPr>
            <p:grpSpPr>
              <a:xfrm>
                <a:off x="8568362" y="3594388"/>
                <a:ext cx="1576917" cy="1182688"/>
                <a:chOff x="7691727" y="3662280"/>
                <a:chExt cx="1576917" cy="1182688"/>
              </a:xfrm>
            </p:grpSpPr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471DBC41-9837-A64E-AB5E-FD8FF2E3A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1727" y="3662280"/>
                  <a:ext cx="1576917" cy="1182688"/>
                </a:xfrm>
                <a:prstGeom prst="rect">
                  <a:avLst/>
                </a:prstGeom>
              </p:spPr>
            </p:pic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1190F50-DEE9-EB4A-9C40-DE63EB237F74}"/>
                    </a:ext>
                  </a:extLst>
                </p:cNvPr>
                <p:cNvSpPr/>
                <p:nvPr/>
              </p:nvSpPr>
              <p:spPr>
                <a:xfrm>
                  <a:off x="8195213" y="3798806"/>
                  <a:ext cx="677357" cy="86148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871E4225-0D00-7949-881A-16A5A2371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3" y="50318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D3C03521-D597-4A43-990D-8D189B899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93" y="51842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446A6636-EB11-A74C-B91D-8A56276D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393" y="5336644"/>
                <a:ext cx="1576917" cy="1182688"/>
              </a:xfrm>
              <a:prstGeom prst="rect">
                <a:avLst/>
              </a:prstGeom>
            </p:spPr>
          </p:pic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37ACB5CF-8A20-2544-A4A7-9397B45EF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4954992"/>
                <a:ext cx="345917" cy="35868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B8357D1-F292-6849-8872-B6E7D2CA2C58}"/>
                  </a:ext>
                </a:extLst>
              </p:cNvPr>
              <p:cNvSpPr txBox="1"/>
              <p:nvPr/>
            </p:nvSpPr>
            <p:spPr>
              <a:xfrm>
                <a:off x="6219892" y="4866560"/>
                <a:ext cx="24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t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B08D551-BA3C-2747-A1EB-2C3B1052E3ED}"/>
                  </a:ext>
                </a:extLst>
              </p:cNvPr>
              <p:cNvSpPr txBox="1"/>
              <p:nvPr/>
            </p:nvSpPr>
            <p:spPr>
              <a:xfrm>
                <a:off x="9076978" y="4912304"/>
                <a:ext cx="84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t+n</a:t>
                </a:r>
                <a:endParaRPr lang="es-ES" b="1" dirty="0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D077A86E-E7AC-4740-90E6-BE4A35A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4" t="15802"/>
              <a:stretch/>
            </p:blipFill>
            <p:spPr>
              <a:xfrm>
                <a:off x="8589231" y="5231117"/>
                <a:ext cx="1556048" cy="1214248"/>
              </a:xfrm>
              <a:prstGeom prst="rect">
                <a:avLst/>
              </a:prstGeom>
            </p:spPr>
          </p:pic>
        </p:grpSp>
        <p:sp>
          <p:nvSpPr>
            <p:cNvPr id="33" name="Flecha derecha 32">
              <a:extLst>
                <a:ext uri="{FF2B5EF4-FFF2-40B4-BE49-F238E27FC236}">
                  <a16:creationId xmlns:a16="http://schemas.microsoft.com/office/drawing/2014/main" id="{F4CAAF35-3B66-9F49-9697-3D09AFBD56C7}"/>
                </a:ext>
              </a:extLst>
            </p:cNvPr>
            <p:cNvSpPr/>
            <p:nvPr/>
          </p:nvSpPr>
          <p:spPr>
            <a:xfrm>
              <a:off x="5884102" y="2788116"/>
              <a:ext cx="584666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 derecha 33">
              <a:extLst>
                <a:ext uri="{FF2B5EF4-FFF2-40B4-BE49-F238E27FC236}">
                  <a16:creationId xmlns:a16="http://schemas.microsoft.com/office/drawing/2014/main" id="{C7E68EBF-39B4-A843-A05F-9B9A49BDDFB6}"/>
                </a:ext>
              </a:extLst>
            </p:cNvPr>
            <p:cNvSpPr/>
            <p:nvPr/>
          </p:nvSpPr>
          <p:spPr>
            <a:xfrm>
              <a:off x="5920880" y="4181127"/>
              <a:ext cx="547888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 derecha 34">
              <a:extLst>
                <a:ext uri="{FF2B5EF4-FFF2-40B4-BE49-F238E27FC236}">
                  <a16:creationId xmlns:a16="http://schemas.microsoft.com/office/drawing/2014/main" id="{C387AE76-DF67-F44E-BD61-813A906C3490}"/>
                </a:ext>
              </a:extLst>
            </p:cNvPr>
            <p:cNvSpPr/>
            <p:nvPr/>
          </p:nvSpPr>
          <p:spPr>
            <a:xfrm>
              <a:off x="6196290" y="5688415"/>
              <a:ext cx="272478" cy="257080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 derecha 35">
              <a:extLst>
                <a:ext uri="{FF2B5EF4-FFF2-40B4-BE49-F238E27FC236}">
                  <a16:creationId xmlns:a16="http://schemas.microsoft.com/office/drawing/2014/main" id="{919E339D-7DFA-7949-AB39-FC9F9677C7F3}"/>
                </a:ext>
              </a:extLst>
            </p:cNvPr>
            <p:cNvSpPr/>
            <p:nvPr/>
          </p:nvSpPr>
          <p:spPr>
            <a:xfrm>
              <a:off x="7647788" y="4181127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80EB10F4-CB6F-E742-9E5E-F0605B581B7E}"/>
                </a:ext>
              </a:extLst>
            </p:cNvPr>
            <p:cNvSpPr/>
            <p:nvPr/>
          </p:nvSpPr>
          <p:spPr>
            <a:xfrm>
              <a:off x="7647788" y="278811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Flecha derecha 37">
              <a:extLst>
                <a:ext uri="{FF2B5EF4-FFF2-40B4-BE49-F238E27FC236}">
                  <a16:creationId xmlns:a16="http://schemas.microsoft.com/office/drawing/2014/main" id="{0BBEAB02-3B1F-4B47-9561-B4D24F6B3042}"/>
                </a:ext>
              </a:extLst>
            </p:cNvPr>
            <p:cNvSpPr/>
            <p:nvPr/>
          </p:nvSpPr>
          <p:spPr>
            <a:xfrm>
              <a:off x="7647788" y="572943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9BE560-77C9-CB43-BD4F-F7C886356242}"/>
              </a:ext>
            </a:extLst>
          </p:cNvPr>
          <p:cNvSpPr txBox="1"/>
          <p:nvPr/>
        </p:nvSpPr>
        <p:spPr>
          <a:xfrm>
            <a:off x="1344061" y="1362098"/>
            <a:ext cx="852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Tareas de visión artificial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33"/>
          <a:stretch/>
        </p:blipFill>
        <p:spPr>
          <a:xfrm>
            <a:off x="5809602" y="2189349"/>
            <a:ext cx="6382398" cy="19058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B4F0D-3D34-EB40-A50F-AFB70F55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2336"/>
          <a:stretch/>
        </p:blipFill>
        <p:spPr>
          <a:xfrm>
            <a:off x="183163" y="2189349"/>
            <a:ext cx="6237583" cy="3858089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232" y="4593868"/>
            <a:ext cx="5049605" cy="1689860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/>
              <a:t>1 capa </a:t>
            </a:r>
            <a:r>
              <a:rPr lang="es-ES" sz="2400" dirty="0" err="1"/>
              <a:t>convolucional</a:t>
            </a:r>
            <a:r>
              <a:rPr lang="es-ES" sz="2400" dirty="0"/>
              <a:t> con 32 neuronas. 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4 capas </a:t>
            </a:r>
            <a:r>
              <a:rPr lang="es-ES" sz="2400" dirty="0" err="1"/>
              <a:t>ConvLSTM</a:t>
            </a:r>
            <a:r>
              <a:rPr lang="es-ES" sz="2400" dirty="0"/>
              <a:t> con  20, 15, 10 y 5 neuronas.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CE0C5BD-FCE2-6943-B75A-2DA1D8FAF2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 flipH="1" flipV="1">
            <a:off x="4222333" y="1268971"/>
            <a:ext cx="3858089" cy="5698846"/>
          </a:xfrm>
          <a:prstGeom prst="bentConnector5">
            <a:avLst>
              <a:gd name="adj1" fmla="val -5925"/>
              <a:gd name="adj2" fmla="val 58473"/>
              <a:gd name="adj3" fmla="val 105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2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ConvLSTM-4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7D54002-5ACC-1844-A3E0-E12FCFD2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50792" cy="1870107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</a:p>
          <a:p>
            <a:r>
              <a:rPr lang="es-ES" sz="2400" dirty="0"/>
              <a:t>Mejores resultados.</a:t>
            </a:r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6FECFA53-2089-EC41-8754-3D07A44A3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903756"/>
              </p:ext>
            </p:extLst>
          </p:nvPr>
        </p:nvGraphicFramePr>
        <p:xfrm>
          <a:off x="5069831" y="2544109"/>
          <a:ext cx="6446520" cy="2987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42379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3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9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EF41AE9-F94D-FB44-8FE2-2AA2649D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982" y="2426269"/>
            <a:ext cx="9836036" cy="3901379"/>
          </a:xfrm>
        </p:spPr>
        <p:txBody>
          <a:bodyPr>
            <a:normAutofit/>
          </a:bodyPr>
          <a:lstStyle/>
          <a:p>
            <a:r>
              <a:rPr lang="es-ES" sz="2400" dirty="0">
                <a:sym typeface="Wingdings" pitchFamily="2" charset="2"/>
              </a:rPr>
              <a:t>Las </a:t>
            </a:r>
            <a:r>
              <a:rPr lang="es-ES" sz="2400" b="1" dirty="0">
                <a:sym typeface="Wingdings" pitchFamily="2" charset="2"/>
              </a:rPr>
              <a:t>imágenes modeladas </a:t>
            </a:r>
            <a:r>
              <a:rPr lang="es-ES" sz="2400" dirty="0">
                <a:sym typeface="Wingdings" pitchFamily="2" charset="2"/>
              </a:rPr>
              <a:t>son </a:t>
            </a:r>
            <a:r>
              <a:rPr lang="es-ES" sz="2400" b="1" dirty="0">
                <a:sym typeface="Wingdings" pitchFamily="2" charset="2"/>
              </a:rPr>
              <a:t>más sencillas </a:t>
            </a:r>
            <a:r>
              <a:rPr lang="es-ES" sz="2400" dirty="0">
                <a:sym typeface="Wingdings" pitchFamily="2" charset="2"/>
              </a:rPr>
              <a:t>para las redes que las crudas.</a:t>
            </a:r>
          </a:p>
          <a:p>
            <a:r>
              <a:rPr lang="es-ES" sz="2400" dirty="0"/>
              <a:t>El número de muestras de entrenamiento afecta.</a:t>
            </a:r>
          </a:p>
          <a:p>
            <a:pPr lvl="1"/>
            <a:r>
              <a:rPr lang="es-ES" sz="2000" dirty="0"/>
              <a:t> </a:t>
            </a:r>
            <a:r>
              <a:rPr lang="es-ES" sz="2200" b="1" dirty="0"/>
              <a:t>↑ Complejidad  ↑ Muestras</a:t>
            </a:r>
          </a:p>
          <a:p>
            <a:r>
              <a:rPr lang="es-ES" sz="2400" dirty="0"/>
              <a:t>La </a:t>
            </a:r>
            <a:r>
              <a:rPr lang="es-ES" sz="2400" b="1" dirty="0"/>
              <a:t>recurrencia mejora </a:t>
            </a:r>
            <a:r>
              <a:rPr lang="es-ES" sz="2400" dirty="0"/>
              <a:t>los resultados.</a:t>
            </a:r>
          </a:p>
          <a:p>
            <a:r>
              <a:rPr lang="es-ES" sz="2400" b="1" dirty="0"/>
              <a:t>↑ Nº capas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Prestaciones</a:t>
            </a:r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Conviene el uso de redes que capten las </a:t>
            </a:r>
            <a:r>
              <a:rPr lang="es-ES" sz="2400" b="1" dirty="0">
                <a:sym typeface="Wingdings" pitchFamily="2" charset="2"/>
              </a:rPr>
              <a:t>correlaciones espacio-temporales simultáneamente  </a:t>
            </a:r>
            <a:r>
              <a:rPr lang="es-ES" sz="2400" dirty="0">
                <a:sym typeface="Wingdings" pitchFamily="2" charset="2"/>
              </a:rPr>
              <a:t>(</a:t>
            </a:r>
            <a:r>
              <a:rPr lang="es-ES" sz="2400" dirty="0" err="1">
                <a:sym typeface="Wingdings" pitchFamily="2" charset="2"/>
              </a:rPr>
              <a:t>ConvLSTM</a:t>
            </a:r>
            <a:r>
              <a:rPr lang="es-ES" sz="2400" dirty="0">
                <a:sym typeface="Wingdings" pitchFamily="2" charset="2"/>
              </a:rPr>
              <a:t>).</a:t>
            </a:r>
          </a:p>
          <a:p>
            <a:r>
              <a:rPr lang="es-ES" sz="2400" b="1" dirty="0"/>
              <a:t>↑ Gap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↓ Prestaciones</a:t>
            </a:r>
            <a:endParaRPr lang="es-ES" sz="2400" b="1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193318" y="1469787"/>
            <a:ext cx="977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Se puede predecir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75E1CA-67DC-BA47-893A-FD1C7A91B4D2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8183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43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523898"/>
            <a:ext cx="9503876" cy="2864315"/>
          </a:xfrm>
        </p:spPr>
        <p:txBody>
          <a:bodyPr>
            <a:normAutofit/>
          </a:bodyPr>
          <a:lstStyle/>
          <a:p>
            <a:r>
              <a:rPr lang="es-ES" sz="2400" b="1" dirty="0"/>
              <a:t>Predicción</a:t>
            </a:r>
            <a:r>
              <a:rPr lang="es-ES" sz="2400" dirty="0"/>
              <a:t> de </a:t>
            </a:r>
            <a:r>
              <a:rPr lang="es-ES" sz="2400" b="1" dirty="0"/>
              <a:t>objetos reales </a:t>
            </a:r>
            <a:r>
              <a:rPr lang="es-ES" sz="2400" dirty="0"/>
              <a:t>en movimiento:</a:t>
            </a:r>
          </a:p>
          <a:p>
            <a:pPr lvl="1"/>
            <a:r>
              <a:rPr lang="es-ES" sz="2200" dirty="0"/>
              <a:t>Mayor tamaño de imagen.</a:t>
            </a:r>
          </a:p>
          <a:p>
            <a:pPr lvl="1"/>
            <a:r>
              <a:rPr lang="es-ES" sz="2200" dirty="0"/>
              <a:t>Distintas formas y tamaños de objeto.</a:t>
            </a:r>
          </a:p>
          <a:p>
            <a:pPr lvl="1"/>
            <a:r>
              <a:rPr lang="es-ES" sz="2200" dirty="0"/>
              <a:t>Dinámicas ruidosas.</a:t>
            </a:r>
          </a:p>
          <a:p>
            <a:pPr lvl="1"/>
            <a:r>
              <a:rPr lang="es-ES" sz="2200" dirty="0"/>
              <a:t>Presencia de aceleración.</a:t>
            </a:r>
          </a:p>
          <a:p>
            <a:pPr lvl="1"/>
            <a:r>
              <a:rPr lang="es-ES" sz="2200" dirty="0"/>
              <a:t>Pérdida de muestras.</a:t>
            </a:r>
          </a:p>
          <a:p>
            <a:r>
              <a:rPr lang="es-ES" sz="2400" dirty="0"/>
              <a:t>Integración en </a:t>
            </a:r>
            <a:r>
              <a:rPr lang="es-ES" sz="2400" b="1" dirty="0"/>
              <a:t>aplicación real</a:t>
            </a:r>
            <a:r>
              <a:rPr lang="es-ES" sz="2400" dirty="0"/>
              <a:t> </a:t>
            </a:r>
            <a:r>
              <a:rPr lang="es-ES" sz="2400" dirty="0">
                <a:sym typeface="Wingdings" pitchFamily="2" charset="2"/>
              </a:rPr>
              <a:t> Seguimiento.</a:t>
            </a:r>
            <a:endParaRPr lang="es-ES" sz="2400" b="1" dirty="0"/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9E0C5F-7D1C-1642-B38C-F90F27A7E4E3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Líneas futuras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79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Enlaces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936578"/>
            <a:ext cx="5536397" cy="3344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Repositorio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https://github.com/RoboticsLabURJC/2017-tfm-nuria-oyaga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Bitácora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https://roboticslaburjc.github.io/2017-tfm-nuria-oyaga/</a:t>
            </a:r>
            <a:r>
              <a:rPr lang="en-US" dirty="0"/>
              <a:t>   </a:t>
            </a:r>
          </a:p>
        </p:txBody>
      </p:sp>
      <p:sp>
        <p:nvSpPr>
          <p:cNvPr id="38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8894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042370"/>
            <a:ext cx="4235587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/>
              <a:t>No recurrente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517" y="2089160"/>
            <a:ext cx="7220644" cy="3951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/>
              <a:t>Recurrente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82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Redes no recurrentes VS recurrentes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4778517" y="2089160"/>
            <a:ext cx="0" cy="3369088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CD2D4-1C74-B041-81D7-E94609B229DD}"/>
              </a:ext>
            </a:extLst>
          </p:cNvPr>
          <p:cNvSpPr txBox="1"/>
          <p:nvPr/>
        </p:nvSpPr>
        <p:spPr>
          <a:xfrm>
            <a:off x="0" y="59792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del conocimiento</a:t>
            </a:r>
          </a:p>
        </p:txBody>
      </p:sp>
      <p:pic>
        <p:nvPicPr>
          <p:cNvPr id="11" name="Imagen 10" descr="Aplicación, Icono&#10;&#10;Descripción generada automáticamente">
            <a:extLst>
              <a:ext uri="{FF2B5EF4-FFF2-40B4-BE49-F238E27FC236}">
                <a16:creationId xmlns:a16="http://schemas.microsoft.com/office/drawing/2014/main" id="{75C6A47A-133B-074E-BFC0-6FB80CD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6" y="2687661"/>
            <a:ext cx="1804478" cy="2599672"/>
          </a:xfrm>
          <a:prstGeom prst="rect">
            <a:avLst/>
          </a:prstGeom>
        </p:spPr>
      </p:pic>
      <p:pic>
        <p:nvPicPr>
          <p:cNvPr id="15" name="Imagen 14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0A949670-C235-7545-B219-C62A9031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" r="80140"/>
          <a:stretch/>
        </p:blipFill>
        <p:spPr>
          <a:xfrm>
            <a:off x="5364346" y="2687661"/>
            <a:ext cx="1913986" cy="2528217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88CBCAD4-6177-6F4B-9861-89D0EA91D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7" y="5800725"/>
            <a:ext cx="637253" cy="637253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0BB58F71-A8FE-4347-A98D-1FEE5E191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337" y="5830720"/>
            <a:ext cx="623997" cy="623997"/>
          </a:xfrm>
          <a:prstGeom prst="rect">
            <a:avLst/>
          </a:prstGeom>
        </p:spPr>
      </p:pic>
      <p:pic>
        <p:nvPicPr>
          <p:cNvPr id="23" name="Imagen 22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F934FADD-BBFA-484E-8A28-567A4A5F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-4459" b="-1"/>
          <a:stretch/>
        </p:blipFill>
        <p:spPr>
          <a:xfrm>
            <a:off x="7773282" y="3128963"/>
            <a:ext cx="3987848" cy="1646193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6074067A-F553-B94E-8BCB-10A1AF34993C}"/>
              </a:ext>
            </a:extLst>
          </p:cNvPr>
          <p:cNvGrpSpPr/>
          <p:nvPr/>
        </p:nvGrpSpPr>
        <p:grpSpPr>
          <a:xfrm>
            <a:off x="7397953" y="3986270"/>
            <a:ext cx="153396" cy="101586"/>
            <a:chOff x="8466667" y="559755"/>
            <a:chExt cx="318626" cy="13811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0103E9-F34A-6F41-AB19-9E0888C09A7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559755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BB43959-F0FD-D340-8F9B-24AF69525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697868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6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3113200"/>
            <a:ext cx="9503876" cy="2845022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la</a:t>
            </a:r>
            <a:r>
              <a:rPr lang="es-ES" sz="2400" b="1" dirty="0"/>
              <a:t>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400" dirty="0"/>
              <a:t>Intel(R) </a:t>
            </a:r>
            <a:r>
              <a:rPr lang="es-ES" sz="2400" dirty="0" err="1"/>
              <a:t>Xeon</a:t>
            </a:r>
            <a:r>
              <a:rPr lang="es-ES" sz="2400" dirty="0"/>
              <a:t>(R) CPU E5-2609 v4 @ 1.70GHz</a:t>
            </a:r>
          </a:p>
          <a:p>
            <a:r>
              <a:rPr lang="es-ES" sz="2400" dirty="0"/>
              <a:t>8 </a:t>
            </a:r>
            <a:r>
              <a:rPr lang="es-ES" sz="2400" dirty="0" err="1"/>
              <a:t>cores</a:t>
            </a:r>
            <a:endParaRPr lang="es-ES" sz="2400" dirty="0"/>
          </a:p>
          <a:p>
            <a:r>
              <a:rPr lang="es-ES" sz="2400" dirty="0"/>
              <a:t>64GB</a:t>
            </a:r>
          </a:p>
          <a:p>
            <a:r>
              <a:rPr lang="es-ES" sz="2400" dirty="0" err="1"/>
              <a:t>GeForce</a:t>
            </a:r>
            <a:r>
              <a:rPr lang="es-ES" sz="24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8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AB95CF9-E005-A04C-8AE3-DA72C2CA7D6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1384</Words>
  <Application>Microsoft Macintosh PowerPoint</Application>
  <PresentationFormat>Panorámica</PresentationFormat>
  <Paragraphs>443</Paragraphs>
  <Slides>45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Aharoni</vt:lpstr>
      <vt:lpstr>Arial</vt:lpstr>
      <vt:lpstr>Avenir Next LT Pro</vt:lpstr>
      <vt:lpstr>Calibri</vt:lpstr>
      <vt:lpstr>Cambria Math</vt:lpstr>
      <vt:lpstr>Lucida Console</vt:lpstr>
      <vt:lpstr>ShapesVTI</vt:lpstr>
      <vt:lpstr>Predicción de Fotogramas con Redes Neuronales Profundas</vt:lpstr>
      <vt:lpstr> ÍNDICE</vt:lpstr>
      <vt:lpstr>INTRODUCCIÓN</vt:lpstr>
      <vt:lpstr>1. 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PREDICCIÓN 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CONCLUSIONES</vt:lpstr>
      <vt:lpstr>7. Conclusiones</vt:lpstr>
      <vt:lpstr>7. Conclusiones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29</cp:revision>
  <dcterms:created xsi:type="dcterms:W3CDTF">2020-10-07T18:42:08Z</dcterms:created>
  <dcterms:modified xsi:type="dcterms:W3CDTF">2020-10-13T16:11:57Z</dcterms:modified>
</cp:coreProperties>
</file>