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8" r:id="rId18"/>
    <p:sldId id="279" r:id="rId19"/>
    <p:sldId id="263" r:id="rId20"/>
    <p:sldId id="280" r:id="rId21"/>
    <p:sldId id="283" r:id="rId22"/>
    <p:sldId id="298" r:id="rId23"/>
    <p:sldId id="284" r:id="rId24"/>
    <p:sldId id="291" r:id="rId25"/>
    <p:sldId id="286" r:id="rId26"/>
    <p:sldId id="300" r:id="rId27"/>
    <p:sldId id="292" r:id="rId28"/>
    <p:sldId id="299" r:id="rId29"/>
    <p:sldId id="264" r:id="rId30"/>
    <p:sldId id="282" r:id="rId31"/>
    <p:sldId id="285" r:id="rId32"/>
    <p:sldId id="293" r:id="rId33"/>
    <p:sldId id="301" r:id="rId34"/>
    <p:sldId id="287" r:id="rId35"/>
    <p:sldId id="297" r:id="rId36"/>
    <p:sldId id="294" r:id="rId37"/>
    <p:sldId id="288" r:id="rId38"/>
    <p:sldId id="295" r:id="rId39"/>
    <p:sldId id="302" r:id="rId40"/>
    <p:sldId id="289" r:id="rId41"/>
    <p:sldId id="296" r:id="rId42"/>
    <p:sldId id="265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92BBDD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laburjc.github.io/2017-tfm-nuria-oyaga/" TargetMode="External"/><Relationship Id="rId2" Type="http://schemas.openxmlformats.org/officeDocument/2006/relationships/hyperlink" Target="https://github.com/RoboticsLabURJC/2017-tfm-nuria-oyag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8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141537"/>
            <a:ext cx="10439400" cy="4351338"/>
          </a:xfrm>
        </p:spPr>
        <p:txBody>
          <a:bodyPr/>
          <a:lstStyle/>
          <a:p>
            <a:r>
              <a:rPr lang="es-ES" dirty="0"/>
              <a:t>Imágenes muy sencillas</a:t>
            </a:r>
          </a:p>
          <a:p>
            <a:pPr lvl="1"/>
            <a:r>
              <a:rPr lang="es-ES" dirty="0"/>
              <a:t>Tamaño 80x120</a:t>
            </a:r>
          </a:p>
          <a:p>
            <a:pPr lvl="1"/>
            <a:r>
              <a:rPr lang="es-ES" dirty="0"/>
              <a:t>Píxel blanco (activo) que se desplaza sobre fondo negro</a:t>
            </a:r>
          </a:p>
          <a:p>
            <a:endParaRPr lang="es-ES" dirty="0"/>
          </a:p>
          <a:p>
            <a:r>
              <a:rPr lang="es-ES" dirty="0"/>
              <a:t>Muestreo regular </a:t>
            </a:r>
            <a:endParaRPr lang="es-ES" dirty="0">
              <a:sym typeface="Wingdings" pitchFamily="2" charset="2"/>
            </a:endParaRPr>
          </a:p>
          <a:p>
            <a:pPr lvl="1"/>
            <a:r>
              <a:rPr lang="es-ES" dirty="0">
                <a:sym typeface="Wingdings" pitchFamily="2" charset="2"/>
              </a:rPr>
              <a:t>Velocidad constante </a:t>
            </a:r>
          </a:p>
          <a:p>
            <a:pPr lvl="1"/>
            <a:r>
              <a:rPr lang="es-ES" dirty="0">
                <a:sym typeface="Wingdings" pitchFamily="2" charset="2"/>
              </a:rPr>
              <a:t>No faltan muestras </a:t>
            </a:r>
          </a:p>
          <a:p>
            <a:pPr lvl="1"/>
            <a:endParaRPr lang="es-ES" dirty="0">
              <a:sym typeface="Wingdings" pitchFamily="2" charset="2"/>
            </a:endParaRPr>
          </a:p>
          <a:p>
            <a:r>
              <a:rPr lang="es-ES" dirty="0">
                <a:sym typeface="Wingdings" pitchFamily="2" charset="2"/>
              </a:rPr>
              <a:t>Ausencia de ruido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975360" y="4001892"/>
            <a:ext cx="11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337477" y="4001892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 t="-6383" b="-21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 flipV="1">
            <a:off x="7603331" y="3176910"/>
            <a:ext cx="783653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>
            <a:off x="7603331" y="4320543"/>
            <a:ext cx="783653" cy="1538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64174"/>
            <a:ext cx="783654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61466"/>
            <a:ext cx="160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48730"/>
            <a:ext cx="1614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120486"/>
            <a:ext cx="1614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44156"/>
              </p:ext>
            </p:extLst>
          </p:nvPr>
        </p:nvGraphicFramePr>
        <p:xfrm>
          <a:off x="1643063" y="2412363"/>
          <a:ext cx="9115425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N_points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Validation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Perceptrón</a:t>
            </a:r>
            <a:r>
              <a:rPr lang="es-ES" dirty="0"/>
              <a:t> multicapa </a:t>
            </a:r>
          </a:p>
          <a:p>
            <a:pPr marL="0" indent="0" algn="ctr">
              <a:buNone/>
            </a:pPr>
            <a:r>
              <a:rPr lang="es-ES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Long-Short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</a:t>
            </a:r>
          </a:p>
          <a:p>
            <a:pPr marL="0" indent="0" algn="ctr">
              <a:buNone/>
            </a:pPr>
            <a:r>
              <a:rPr lang="es-ES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oculta con 10 neuronas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MLP</a:t>
            </a:r>
          </a:p>
        </p:txBody>
      </p:sp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7010C16B-DDA0-E745-9EB7-B6C9D948E0D6}"/>
              </a:ext>
            </a:extLst>
          </p:cNvPr>
          <p:cNvGraphicFramePr>
            <a:graphicFrameLocks/>
          </p:cNvGraphicFramePr>
          <p:nvPr/>
        </p:nvGraphicFramePr>
        <p:xfrm>
          <a:off x="5260276" y="2281998"/>
          <a:ext cx="6093524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50074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0.28 %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5A70F2-B52D-B944-B716-AA7A8DC0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Límite en sinusoidal de 2 DOF</a:t>
            </a:r>
          </a:p>
        </p:txBody>
      </p:sp>
    </p:spTree>
    <p:extLst>
      <p:ext uri="{BB962C8B-B14F-4D97-AF65-F5344CB8AC3E}">
        <p14:creationId xmlns:p14="http://schemas.microsoft.com/office/powerpoint/2010/main" val="10317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LSTM con 25 celdas de memoria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LSTM-1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58357CF-B6A1-3C40-B2D4-393A8197C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409643"/>
              </p:ext>
            </p:extLst>
          </p:nvPr>
        </p:nvGraphicFramePr>
        <p:xfrm>
          <a:off x="5195888" y="2073252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0C4D12A-3147-3840-A9A1-635CC18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Límite en sinusoidal de 4 DOF</a:t>
            </a:r>
          </a:p>
        </p:txBody>
      </p:sp>
    </p:spTree>
    <p:extLst>
      <p:ext uri="{BB962C8B-B14F-4D97-AF65-F5344CB8AC3E}">
        <p14:creationId xmlns:p14="http://schemas.microsoft.com/office/powerpoint/2010/main" val="840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280CC88-A4F7-0F4F-8D23-9D1CA09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412" y="1970516"/>
            <a:ext cx="5157787" cy="523221"/>
          </a:xfrm>
        </p:spPr>
        <p:txBody>
          <a:bodyPr/>
          <a:lstStyle/>
          <a:p>
            <a:r>
              <a:rPr lang="es-ES" dirty="0"/>
              <a:t>Aumento nº neuronas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AFEBFD5-8EB6-1F49-83FD-272B4993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2650" y="2832169"/>
            <a:ext cx="5006976" cy="1739831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25 </a:t>
            </a:r>
            <a:r>
              <a:rPr lang="es-ES" sz="2400" dirty="0">
                <a:sym typeface="Wingdings" pitchFamily="2" charset="2"/>
              </a:rPr>
              <a:t> 50 neuronas</a:t>
            </a:r>
          </a:p>
          <a:p>
            <a:r>
              <a:rPr lang="es-ES" sz="2400" dirty="0"/>
              <a:t>4% </a:t>
            </a:r>
            <a:r>
              <a:rPr lang="es-ES" sz="2400" dirty="0">
                <a:sym typeface="Wingdings" pitchFamily="2" charset="2"/>
              </a:rPr>
              <a:t> 2.5% media error relativo</a:t>
            </a:r>
            <a:endParaRPr lang="es-ES" sz="2400" dirty="0"/>
          </a:p>
          <a:p>
            <a:r>
              <a:rPr lang="es-ES" sz="2400" dirty="0"/>
              <a:t>Mejora muy poco las prestaciones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5807587-BEE6-6C49-BBEC-F5D5A2E7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69462" y="1994320"/>
            <a:ext cx="5183188" cy="523221"/>
          </a:xfrm>
        </p:spPr>
        <p:txBody>
          <a:bodyPr/>
          <a:lstStyle/>
          <a:p>
            <a:r>
              <a:rPr lang="es-ES" dirty="0"/>
              <a:t>Aumento nº capas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8086" y="5640410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</a:t>
            </a:r>
          </a:p>
          <a:p>
            <a:r>
              <a:rPr lang="es-ES" sz="2400" dirty="0"/>
              <a:t>Límite en 4 capas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Mejora de la red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" t="3616" r="3139" b="5558"/>
          <a:stretch/>
        </p:blipFill>
        <p:spPr>
          <a:xfrm>
            <a:off x="895901" y="2626543"/>
            <a:ext cx="4743450" cy="2733609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6648420" y="4999796"/>
            <a:ext cx="4743450" cy="1329568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</a:t>
            </a:r>
          </a:p>
          <a:p>
            <a:r>
              <a:rPr lang="es-ES" sz="2400" dirty="0"/>
              <a:t>80000 muestras entrenamiento</a:t>
            </a:r>
          </a:p>
          <a:p>
            <a:r>
              <a:rPr lang="es-ES" sz="2400" dirty="0"/>
              <a:t>10000 muestras test</a:t>
            </a:r>
          </a:p>
        </p:txBody>
      </p: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LSTM-4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200" dirty="0"/>
              <a:t>4 capas LSTM con 70, 40, 25 y 15  celdas de memoria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LSTM-4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5EAF046E-A6EB-814B-A18E-3A67D89CA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302455"/>
              </p:ext>
            </p:extLst>
          </p:nvPr>
        </p:nvGraphicFramePr>
        <p:xfrm>
          <a:off x="5190088" y="2826752"/>
          <a:ext cx="616371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305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7269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4796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95591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Se logra predecir</a:t>
            </a:r>
          </a:p>
        </p:txBody>
      </p:sp>
    </p:spTree>
    <p:extLst>
      <p:ext uri="{BB962C8B-B14F-4D97-AF65-F5344CB8AC3E}">
        <p14:creationId xmlns:p14="http://schemas.microsoft.com/office/powerpoint/2010/main" val="396429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68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Predicción a largo plazo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718"/>
            <a:ext cx="3832776" cy="3523295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Pérdida de capacidad predictiva con umbrales admisibles</a:t>
            </a:r>
          </a:p>
          <a:p>
            <a:r>
              <a:rPr lang="es-ES" sz="2400" dirty="0"/>
              <a:t>Imagen </a:t>
            </a:r>
            <a:r>
              <a:rPr lang="es-ES" sz="2600" dirty="0"/>
              <a:t>640x480:</a:t>
            </a:r>
          </a:p>
          <a:p>
            <a:pPr lvl="1"/>
            <a:r>
              <a:rPr lang="es-ES" sz="2200" dirty="0"/>
              <a:t>14 píxeles de media  a 30 fotogramas (1.7 %)</a:t>
            </a:r>
          </a:p>
          <a:p>
            <a:pPr lvl="1"/>
            <a:r>
              <a:rPr lang="es-ES" sz="2200" dirty="0"/>
              <a:t>24 píxeles de media a 50 fotogramas (3 %). </a:t>
            </a:r>
            <a:endParaRPr lang="es-ES" sz="2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DD4BCE-745C-A041-B8E0-1C2320E3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t="1975" r="2509" b="3202"/>
          <a:stretch/>
        </p:blipFill>
        <p:spPr>
          <a:xfrm>
            <a:off x="5277476" y="2114551"/>
            <a:ext cx="623887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28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Neural Network</a:t>
            </a:r>
          </a:p>
          <a:p>
            <a:pPr marL="0" indent="0" algn="ctr">
              <a:buNone/>
            </a:pPr>
            <a:r>
              <a:rPr lang="es-ES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LSTM</a:t>
            </a:r>
          </a:p>
          <a:p>
            <a:pPr marL="0" indent="0" algn="ctr">
              <a:buNone/>
            </a:pPr>
            <a:r>
              <a:rPr lang="es-ES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85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 – Influencia del número de muestras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45351"/>
            <a:ext cx="3832776" cy="3390299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 1DOF</a:t>
            </a:r>
          </a:p>
          <a:p>
            <a:r>
              <a:rPr lang="es-ES" sz="2400" dirty="0"/>
              <a:t>Evaluación con 1000 muestras</a:t>
            </a:r>
          </a:p>
          <a:p>
            <a:r>
              <a:rPr lang="es-ES" sz="2400" dirty="0"/>
              <a:t>Mejora en prestaciones hasta estabilización</a:t>
            </a:r>
          </a:p>
          <a:p>
            <a:r>
              <a:rPr lang="es-ES" sz="2400" dirty="0"/>
              <a:t>Equilibrio entre número de muestras y complejidad</a:t>
            </a:r>
            <a:endParaRPr lang="es-ES" sz="22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F4F157B-B8C5-B74A-BB70-FDA5CBB4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3036" r="3485" b="2515"/>
          <a:stretch/>
        </p:blipFill>
        <p:spPr>
          <a:xfrm>
            <a:off x="5400675" y="2127295"/>
            <a:ext cx="5700714" cy="4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CNN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1067E147-58A4-8D45-8821-D429C64F8D50}"/>
              </a:ext>
            </a:extLst>
          </p:cNvPr>
          <p:cNvGraphicFramePr>
            <a:graphicFrameLocks/>
          </p:cNvGraphicFramePr>
          <p:nvPr/>
        </p:nvGraphicFramePr>
        <p:xfrm>
          <a:off x="4939748" y="2421834"/>
          <a:ext cx="6414052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33379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Valores altos de máximo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745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1 capa </a:t>
            </a:r>
            <a:r>
              <a:rPr lang="es-ES" sz="2200" dirty="0" err="1"/>
              <a:t>convolucional</a:t>
            </a:r>
            <a:r>
              <a:rPr lang="es-ES" sz="2200" dirty="0"/>
              <a:t>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  <a:p>
            <a:r>
              <a:rPr lang="es-ES" sz="2200" dirty="0"/>
              <a:t>1 capa LSTM con 25 celdas de memoria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63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229036"/>
            <a:ext cx="80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CNN+LSTM – Píxel discreto VS extendido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ABEC48B-8EF4-9A49-9244-1D7C4A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246295"/>
            <a:ext cx="4901226" cy="1683343"/>
          </a:xfrm>
          <a:prstGeom prst="rect">
            <a:avLst/>
          </a:prstGeom>
        </p:spPr>
      </p:pic>
      <p:pic>
        <p:nvPicPr>
          <p:cNvPr id="8" name="Imagen 7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71282F7-7C39-D94B-A1E9-C1B7C169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4518670"/>
            <a:ext cx="4901226" cy="169586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8C2E24-12E9-8641-8627-87329AA5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84" t="14379" r="18916" b="11546"/>
          <a:stretch/>
        </p:blipFill>
        <p:spPr>
          <a:xfrm>
            <a:off x="9160954" y="3607831"/>
            <a:ext cx="1245108" cy="114679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D9967A6-9A27-E44B-8F94-4E10419C6DC3}"/>
              </a:ext>
            </a:extLst>
          </p:cNvPr>
          <p:cNvSpPr/>
          <p:nvPr/>
        </p:nvSpPr>
        <p:spPr>
          <a:xfrm>
            <a:off x="7595397" y="3991077"/>
            <a:ext cx="385763" cy="3857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A2CBFD8C-9445-E141-B994-50334097FA21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87164" y="3087967"/>
            <a:ext cx="1101115" cy="903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CAB48F-49BB-C14E-BB2C-52B4312BA7E4}"/>
              </a:ext>
            </a:extLst>
          </p:cNvPr>
          <p:cNvCxnSpPr>
            <a:cxnSpLocks/>
            <a:stCxn id="12" idx="1"/>
            <a:endCxn id="14" idx="6"/>
          </p:cNvCxnSpPr>
          <p:nvPr/>
        </p:nvCxnSpPr>
        <p:spPr>
          <a:xfrm flipH="1">
            <a:off x="7981160" y="4181226"/>
            <a:ext cx="1179794" cy="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1576439-AA90-C24C-B551-592876303BA4}"/>
              </a:ext>
            </a:extLst>
          </p:cNvPr>
          <p:cNvCxnSpPr>
            <a:stCxn id="14" idx="4"/>
            <a:endCxn id="8" idx="3"/>
          </p:cNvCxnSpPr>
          <p:nvPr/>
        </p:nvCxnSpPr>
        <p:spPr>
          <a:xfrm rot="5400000">
            <a:off x="6742841" y="4321164"/>
            <a:ext cx="989762" cy="11011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Cerrar">
            <a:extLst>
              <a:ext uri="{FF2B5EF4-FFF2-40B4-BE49-F238E27FC236}">
                <a16:creationId xmlns:a16="http://schemas.microsoft.com/office/drawing/2014/main" id="{D27A69AE-ABFF-7C43-8FDE-5F66624C1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98279" y="4094549"/>
            <a:ext cx="180000" cy="180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5DDDE3-D14C-844C-BBA0-5E4E5186BAB4}"/>
              </a:ext>
            </a:extLst>
          </p:cNvPr>
          <p:cNvSpPr txBox="1"/>
          <p:nvPr/>
        </p:nvSpPr>
        <p:spPr>
          <a:xfrm>
            <a:off x="9372599" y="30879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5x5</a:t>
            </a:r>
          </a:p>
        </p:txBody>
      </p:sp>
    </p:spTree>
    <p:extLst>
      <p:ext uri="{BB962C8B-B14F-4D97-AF65-F5344CB8AC3E}">
        <p14:creationId xmlns:p14="http://schemas.microsoft.com/office/powerpoint/2010/main" val="11072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E4C19-A02D-8840-AFCA-14243A8F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2989240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lineal:</a:t>
            </a:r>
          </a:p>
          <a:p>
            <a:pPr lvl="1"/>
            <a:r>
              <a:rPr lang="es-ES" sz="2200" dirty="0"/>
              <a:t>Pendiente nula</a:t>
            </a:r>
          </a:p>
          <a:p>
            <a:pPr lvl="1"/>
            <a:r>
              <a:rPr lang="es-ES" sz="2200" dirty="0"/>
              <a:t>Altura inicial del píxel fija </a:t>
            </a:r>
          </a:p>
          <a:p>
            <a:pPr lvl="1"/>
            <a:r>
              <a:rPr lang="es-ES" sz="2200" dirty="0"/>
              <a:t>800 entrenamiento; 100 test</a:t>
            </a:r>
          </a:p>
          <a:p>
            <a:r>
              <a:rPr lang="es-ES" sz="2400" dirty="0"/>
              <a:t>No es una estrategia adecuada</a:t>
            </a:r>
          </a:p>
          <a:p>
            <a:r>
              <a:rPr lang="es-ES" sz="2400" dirty="0"/>
              <a:t>La expansión del píxel produce mejora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CNN+LSTM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9D8D7BE-0890-3841-A36A-B6F100AD9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385269"/>
              </p:ext>
            </p:extLst>
          </p:nvPr>
        </p:nvGraphicFramePr>
        <p:xfrm>
          <a:off x="6244263" y="3182110"/>
          <a:ext cx="5272088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7461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 + 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Discreto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29.6 %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Expandido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21.5 %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36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  <a:p>
            <a:r>
              <a:rPr lang="es-ES" sz="2200" dirty="0"/>
              <a:t>1 capa </a:t>
            </a:r>
            <a:r>
              <a:rPr lang="es-ES" sz="2200" dirty="0" err="1"/>
              <a:t>ConvLSTM</a:t>
            </a:r>
            <a:r>
              <a:rPr lang="es-ES" sz="2200" dirty="0"/>
              <a:t> con 5 celdas de memoria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2F50051-62FF-8142-A794-BF51D91C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Valores altos de máximo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endParaRPr lang="es-ES" sz="2400" dirty="0"/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DA1619FE-7CD5-624F-9A34-EB6F8BDC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039231"/>
              </p:ext>
            </p:extLst>
          </p:nvPr>
        </p:nvGraphicFramePr>
        <p:xfrm>
          <a:off x="5195888" y="2258989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3.76%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3.44 %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4512" y="2692691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</a:t>
            </a:r>
          </a:p>
          <a:p>
            <a:r>
              <a:rPr lang="es-ES" sz="2400" dirty="0"/>
              <a:t>Límite en 4 capas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3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ConvLSTM-4 – Aumento de capas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2356" r="2929" b="2152"/>
          <a:stretch/>
        </p:blipFill>
        <p:spPr>
          <a:xfrm>
            <a:off x="5980845" y="2297114"/>
            <a:ext cx="5664094" cy="3421526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949047" y="4274601"/>
            <a:ext cx="4467851" cy="1444039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</a:t>
            </a:r>
          </a:p>
          <a:p>
            <a:r>
              <a:rPr lang="es-ES" sz="2400" dirty="0"/>
              <a:t>80000 muestras entrenamiento</a:t>
            </a:r>
          </a:p>
          <a:p>
            <a:r>
              <a:rPr lang="es-ES" sz="2400" dirty="0"/>
              <a:t>10000 muestras test</a:t>
            </a:r>
          </a:p>
        </p:txBody>
      </p:sp>
    </p:spTree>
    <p:extLst>
      <p:ext uri="{BB962C8B-B14F-4D97-AF65-F5344CB8AC3E}">
        <p14:creationId xmlns:p14="http://schemas.microsoft.com/office/powerpoint/2010/main" val="40012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503876" cy="4897224"/>
            <a:chOff x="1468183" y="1641580"/>
            <a:chExt cx="9503876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503876" cy="4897224"/>
              <a:chOff x="1739646" y="1622108"/>
              <a:chExt cx="9503876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9231" y="2653228"/>
                <a:ext cx="1463954" cy="461665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solidFill>
                      <a:srgbClr val="718EA5"/>
                    </a:solidFill>
                  </a:rPr>
                  <a:t>PERRO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/>
          </a:bodyPr>
          <a:lstStyle/>
          <a:p>
            <a:r>
              <a:rPr lang="es-ES" sz="2000" dirty="0"/>
              <a:t>1 capa </a:t>
            </a:r>
            <a:r>
              <a:rPr lang="es-ES" sz="2000" dirty="0" err="1"/>
              <a:t>convolucional</a:t>
            </a:r>
            <a:r>
              <a:rPr lang="es-ES" sz="2000" dirty="0"/>
              <a:t> con 32 neuronas </a:t>
            </a:r>
          </a:p>
          <a:p>
            <a:r>
              <a:rPr lang="es-ES" sz="2000" dirty="0"/>
              <a:t>1 capa de </a:t>
            </a:r>
            <a:r>
              <a:rPr lang="es-ES" sz="2000" dirty="0" err="1"/>
              <a:t>MaxPooling</a:t>
            </a:r>
            <a:endParaRPr lang="es-ES" sz="2000" dirty="0"/>
          </a:p>
          <a:p>
            <a:r>
              <a:rPr lang="es-ES" sz="2000" dirty="0"/>
              <a:t>4 capas </a:t>
            </a:r>
            <a:r>
              <a:rPr lang="es-ES" sz="2000" dirty="0" err="1"/>
              <a:t>ConvLSTM</a:t>
            </a:r>
            <a:r>
              <a:rPr lang="es-ES" sz="2000" dirty="0"/>
              <a:t> con  20, 15, 10 y 5 celdas de memoria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ConvLSTM-4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7D54002-5ACC-1844-A3E0-E12FCFD2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870107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</a:p>
          <a:p>
            <a:r>
              <a:rPr lang="es-ES" sz="2200" dirty="0"/>
              <a:t>Mejores resultados</a:t>
            </a:r>
          </a:p>
          <a:p>
            <a:r>
              <a:rPr lang="es-ES" sz="2400" dirty="0"/>
              <a:t>Valores altos de máximo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endParaRPr lang="es-ES" sz="2400" dirty="0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6FECFA53-2089-EC41-8754-3D07A44A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30533"/>
              </p:ext>
            </p:extLst>
          </p:nvPr>
        </p:nvGraphicFramePr>
        <p:xfrm>
          <a:off x="5195888" y="2739689"/>
          <a:ext cx="615791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3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9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EF41AE9-F94D-FB44-8FE2-2AA2649D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982" y="2426269"/>
            <a:ext cx="9836036" cy="3390901"/>
          </a:xfrm>
        </p:spPr>
        <p:txBody>
          <a:bodyPr>
            <a:normAutofit/>
          </a:bodyPr>
          <a:lstStyle/>
          <a:p>
            <a:r>
              <a:rPr lang="es-ES" sz="2400" dirty="0">
                <a:sym typeface="Wingdings" pitchFamily="2" charset="2"/>
              </a:rPr>
              <a:t>Las </a:t>
            </a:r>
            <a:r>
              <a:rPr lang="es-ES" sz="2400" b="1" dirty="0">
                <a:sym typeface="Wingdings" pitchFamily="2" charset="2"/>
              </a:rPr>
              <a:t>imágenes modeladas </a:t>
            </a:r>
            <a:r>
              <a:rPr lang="es-ES" sz="2400" dirty="0">
                <a:sym typeface="Wingdings" pitchFamily="2" charset="2"/>
              </a:rPr>
              <a:t>son </a:t>
            </a:r>
            <a:r>
              <a:rPr lang="es-ES" sz="2400" b="1" dirty="0">
                <a:sym typeface="Wingdings" pitchFamily="2" charset="2"/>
              </a:rPr>
              <a:t>más sencillas </a:t>
            </a:r>
            <a:r>
              <a:rPr lang="es-ES" sz="2400" dirty="0">
                <a:sym typeface="Wingdings" pitchFamily="2" charset="2"/>
              </a:rPr>
              <a:t>para las redes que las crudas.</a:t>
            </a:r>
          </a:p>
          <a:p>
            <a:r>
              <a:rPr lang="es-ES" sz="2400" dirty="0"/>
              <a:t>El número de muestras afecta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Complejidad  ↑ Muestras</a:t>
            </a:r>
          </a:p>
          <a:p>
            <a:r>
              <a:rPr lang="es-ES" sz="2400" dirty="0"/>
              <a:t>La </a:t>
            </a:r>
            <a:r>
              <a:rPr lang="es-ES" sz="2400" b="1" dirty="0"/>
              <a:t>recurrencia mejora </a:t>
            </a:r>
            <a:r>
              <a:rPr lang="es-ES" sz="2400" dirty="0"/>
              <a:t>los resultados.</a:t>
            </a:r>
          </a:p>
          <a:p>
            <a:r>
              <a:rPr lang="es-ES" sz="2400" b="1" dirty="0"/>
              <a:t>↑ Nº capas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Prestaciones</a:t>
            </a:r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Uso de redes que capten las </a:t>
            </a:r>
            <a:r>
              <a:rPr lang="es-ES" sz="2400" b="1" dirty="0">
                <a:sym typeface="Wingdings" pitchFamily="2" charset="2"/>
              </a:rPr>
              <a:t>correlaciones espacio-temporales simultáneamente  </a:t>
            </a:r>
            <a:r>
              <a:rPr lang="es-ES" sz="2400" dirty="0">
                <a:sym typeface="Wingdings" pitchFamily="2" charset="2"/>
              </a:rPr>
              <a:t>(</a:t>
            </a:r>
            <a:r>
              <a:rPr lang="es-ES" sz="2400" dirty="0" err="1">
                <a:sym typeface="Wingdings" pitchFamily="2" charset="2"/>
              </a:rPr>
              <a:t>ConvLSTM</a:t>
            </a:r>
            <a:r>
              <a:rPr lang="es-ES" sz="2400" dirty="0">
                <a:sym typeface="Wingdings" pitchFamily="2" charset="2"/>
              </a:rPr>
              <a:t>)</a:t>
            </a:r>
          </a:p>
          <a:p>
            <a:r>
              <a:rPr lang="es-ES" sz="2400" b="1" dirty="0"/>
              <a:t>↑ Gap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↓ Prestaciones</a:t>
            </a:r>
            <a:endParaRPr lang="es-ES" sz="2400" b="1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Se puede predecir.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5E1CA-67DC-BA47-893A-FD1C7A91B4D2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8183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43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523898"/>
            <a:ext cx="9503876" cy="3286329"/>
          </a:xfrm>
        </p:spPr>
        <p:txBody>
          <a:bodyPr>
            <a:normAutofit/>
          </a:bodyPr>
          <a:lstStyle/>
          <a:p>
            <a:r>
              <a:rPr lang="es-ES" sz="2400" b="1" dirty="0"/>
              <a:t>Predicción</a:t>
            </a:r>
            <a:r>
              <a:rPr lang="es-ES" sz="2400" dirty="0"/>
              <a:t> de </a:t>
            </a:r>
            <a:r>
              <a:rPr lang="es-ES" sz="2400" b="1" dirty="0"/>
              <a:t>objetos reales </a:t>
            </a:r>
            <a:r>
              <a:rPr lang="es-ES" sz="2400" dirty="0"/>
              <a:t>en movimiento:</a:t>
            </a:r>
          </a:p>
          <a:p>
            <a:pPr lvl="1"/>
            <a:r>
              <a:rPr lang="es-ES" sz="2000" dirty="0"/>
              <a:t>Mayor tamaño de imagen</a:t>
            </a:r>
          </a:p>
          <a:p>
            <a:pPr lvl="1"/>
            <a:r>
              <a:rPr lang="es-ES" sz="2000" dirty="0"/>
              <a:t>Distintas formas y tamaños de objeto</a:t>
            </a:r>
          </a:p>
          <a:p>
            <a:pPr lvl="1"/>
            <a:r>
              <a:rPr lang="es-ES" sz="2000" dirty="0"/>
              <a:t>Dinámicas ruidosas</a:t>
            </a:r>
          </a:p>
          <a:p>
            <a:pPr lvl="1"/>
            <a:r>
              <a:rPr lang="es-ES" sz="2000" dirty="0"/>
              <a:t>Presencia de aceleración</a:t>
            </a:r>
          </a:p>
          <a:p>
            <a:pPr lvl="1"/>
            <a:r>
              <a:rPr lang="es-ES" sz="2000" dirty="0"/>
              <a:t>Pérdida de muestras</a:t>
            </a:r>
          </a:p>
          <a:p>
            <a:r>
              <a:rPr lang="es-ES" sz="2400" dirty="0"/>
              <a:t>Integración en </a:t>
            </a:r>
            <a:r>
              <a:rPr lang="es-ES" sz="2400" b="1" dirty="0"/>
              <a:t>aplicación real</a:t>
            </a:r>
            <a:r>
              <a:rPr lang="es-ES" sz="2400" dirty="0"/>
              <a:t> </a:t>
            </a:r>
            <a:r>
              <a:rPr lang="es-ES" sz="2400" dirty="0">
                <a:sym typeface="Wingdings" pitchFamily="2" charset="2"/>
              </a:rPr>
              <a:t> Seguimiento</a:t>
            </a:r>
            <a:endParaRPr lang="es-ES" sz="2400" dirty="0"/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BFA79F-0B92-BB4C-A327-E6F4EE8C7684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Líneas futuras</a:t>
            </a:r>
          </a:p>
        </p:txBody>
      </p:sp>
    </p:spTree>
    <p:extLst>
      <p:ext uri="{BB962C8B-B14F-4D97-AF65-F5344CB8AC3E}">
        <p14:creationId xmlns:p14="http://schemas.microsoft.com/office/powerpoint/2010/main" val="272979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936578"/>
            <a:ext cx="5536397" cy="33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https://github.com/RoboticsLabURJC/2017-tfm-nuria-oyaga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Bitácora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https://roboticslaburjc.github.io/2017-tfm-nuria-oyaga/</a:t>
            </a:r>
            <a:r>
              <a:rPr lang="en-US" dirty="0"/>
              <a:t>   </a:t>
            </a:r>
          </a:p>
        </p:txBody>
      </p:sp>
      <p:sp>
        <p:nvSpPr>
          <p:cNvPr id="38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894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No recurrente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Recurrente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recurrentes VS no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603169"/>
            <a:ext cx="9503876" cy="3286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</a:t>
            </a:r>
            <a:r>
              <a:rPr lang="es-ES" sz="2400" b="1" dirty="0"/>
              <a:t>la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000" dirty="0"/>
              <a:t>Intel(R) </a:t>
            </a:r>
            <a:r>
              <a:rPr lang="es-ES" sz="2000" dirty="0" err="1"/>
              <a:t>Xeon</a:t>
            </a:r>
            <a:r>
              <a:rPr lang="es-ES" sz="2000" dirty="0"/>
              <a:t>(R) CPU E5-2609 v4 @ 1.70GHz</a:t>
            </a:r>
          </a:p>
          <a:p>
            <a:r>
              <a:rPr lang="es-ES" sz="2000" dirty="0"/>
              <a:t>8 </a:t>
            </a:r>
            <a:r>
              <a:rPr lang="es-ES" sz="2000" dirty="0" err="1"/>
              <a:t>cores</a:t>
            </a:r>
            <a:endParaRPr lang="es-ES" sz="2000" dirty="0"/>
          </a:p>
          <a:p>
            <a:r>
              <a:rPr lang="es-ES" sz="2000" dirty="0"/>
              <a:t>64GB</a:t>
            </a:r>
          </a:p>
          <a:p>
            <a:r>
              <a:rPr lang="es-ES" sz="2000" dirty="0" err="1"/>
              <a:t>GeForce</a:t>
            </a:r>
            <a:r>
              <a:rPr lang="es-ES" sz="20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1308</Words>
  <Application>Microsoft Macintosh PowerPoint</Application>
  <PresentationFormat>Panorámica</PresentationFormat>
  <Paragraphs>437</Paragraphs>
  <Slides>45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5. Predicción con imágenes modeladas</vt:lpstr>
      <vt:lpstr>6. Predicción con imágenes crudas</vt:lpstr>
      <vt:lpstr>6. Predicción con imágenes crudas</vt:lpstr>
      <vt:lpstr>CONCLUSIONES</vt:lpstr>
      <vt:lpstr>7. Conclusiones</vt:lpstr>
      <vt:lpstr>7. Conclusiones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3</cp:revision>
  <dcterms:created xsi:type="dcterms:W3CDTF">2020-10-07T18:42:08Z</dcterms:created>
  <dcterms:modified xsi:type="dcterms:W3CDTF">2020-10-08T17:10:41Z</dcterms:modified>
</cp:coreProperties>
</file>