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7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324860"/>
            <a:ext cx="10439400" cy="4351338"/>
          </a:xfrm>
        </p:spPr>
        <p:txBody>
          <a:bodyPr>
            <a:normAutofit/>
          </a:bodyPr>
          <a:lstStyle/>
          <a:p>
            <a:r>
              <a:rPr lang="es-ES" sz="2400" dirty="0"/>
              <a:t>Imágenes muy sencillas:</a:t>
            </a:r>
          </a:p>
          <a:p>
            <a:pPr lvl="1"/>
            <a:r>
              <a:rPr lang="es-ES" sz="2200" dirty="0"/>
              <a:t>Tamaño 80x120.</a:t>
            </a:r>
          </a:p>
          <a:p>
            <a:pPr lvl="1"/>
            <a:r>
              <a:rPr lang="es-ES" sz="2200" dirty="0"/>
              <a:t>Píxel blanco (activo) que se desplaza sobre fondo negro.</a:t>
            </a:r>
          </a:p>
          <a:p>
            <a:pPr lvl="1"/>
            <a:r>
              <a:rPr lang="es-ES" sz="2200" dirty="0"/>
              <a:t>Píxel presente en todas las imágenes.</a:t>
            </a:r>
          </a:p>
          <a:p>
            <a:endParaRPr lang="es-ES" sz="300" dirty="0"/>
          </a:p>
          <a:p>
            <a:r>
              <a:rPr lang="es-ES" sz="2400" dirty="0"/>
              <a:t>Muestreo regular:</a:t>
            </a:r>
            <a:endParaRPr lang="es-ES" sz="2400" dirty="0">
              <a:sym typeface="Wingdings" pitchFamily="2" charset="2"/>
            </a:endParaRPr>
          </a:p>
          <a:p>
            <a:pPr lvl="1"/>
            <a:r>
              <a:rPr lang="es-ES" sz="2200" dirty="0">
                <a:sym typeface="Wingdings" pitchFamily="2" charset="2"/>
              </a:rPr>
              <a:t>Velocidad constante.</a:t>
            </a:r>
          </a:p>
          <a:p>
            <a:pPr lvl="1"/>
            <a:r>
              <a:rPr lang="es-ES" sz="2200" dirty="0">
                <a:sym typeface="Wingdings" pitchFamily="2" charset="2"/>
              </a:rPr>
              <a:t>No faltan muestras.</a:t>
            </a:r>
          </a:p>
          <a:p>
            <a:pPr marL="0" indent="0">
              <a:buNone/>
            </a:pPr>
            <a:endParaRPr lang="es-ES" sz="300" dirty="0">
              <a:sym typeface="Wingdings" pitchFamily="2" charset="2"/>
            </a:endParaRPr>
          </a:p>
          <a:p>
            <a:r>
              <a:rPr lang="es-ES" sz="2400" dirty="0">
                <a:sym typeface="Wingdings" pitchFamily="2" charset="2"/>
              </a:rPr>
              <a:t>Ausencia de ruido.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818507" y="3946461"/>
            <a:ext cx="146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270221" y="3940485"/>
            <a:ext cx="218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B94CB5-8DEE-A94F-BDF7-3984409268A6}"/>
              </a:ext>
            </a:extLst>
          </p:cNvPr>
          <p:cNvSpPr txBox="1"/>
          <p:nvPr/>
        </p:nvSpPr>
        <p:spPr>
          <a:xfrm>
            <a:off x="8445600" y="37512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BD244E-1B3E-AA41-881F-B05CC582DC57}"/>
              </a:ext>
            </a:extLst>
          </p:cNvPr>
          <p:cNvSpPr txBox="1"/>
          <p:nvPr/>
        </p:nvSpPr>
        <p:spPr>
          <a:xfrm>
            <a:off x="8445600" y="49968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6F0C0E-0987-D745-8931-1DC591D11987}"/>
              </a:ext>
            </a:extLst>
          </p:cNvPr>
          <p:cNvSpPr txBox="1"/>
          <p:nvPr/>
        </p:nvSpPr>
        <p:spPr>
          <a:xfrm>
            <a:off x="8445600" y="25092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  <a:blipFill>
                <a:blip r:embed="rId2"/>
                <a:stretch>
                  <a:fillRect l="-275" b="-15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  <a:blipFill>
                <a:blip r:embed="rId2"/>
                <a:stretch>
                  <a:fillRect l="-275" b="-15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85828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85828"/>
                <a:ext cx="4600575" cy="399004"/>
              </a:xfrm>
              <a:blipFill>
                <a:blip r:embed="rId2"/>
                <a:stretch>
                  <a:fillRect l="-275" t="-6250" b="-312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>
            <a:off x="7603331" y="3176911"/>
            <a:ext cx="783653" cy="0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 flipV="1">
            <a:off x="7603331" y="4318385"/>
            <a:ext cx="783653" cy="2158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59858"/>
            <a:ext cx="783654" cy="431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46078"/>
            <a:ext cx="18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29025"/>
            <a:ext cx="16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087552"/>
            <a:ext cx="174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2911"/>
              </p:ext>
            </p:extLst>
          </p:nvPr>
        </p:nvGraphicFramePr>
        <p:xfrm>
          <a:off x="1538287" y="2687661"/>
          <a:ext cx="9115425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0" dirty="0" err="1"/>
                        <a:t>N_points</a:t>
                      </a:r>
                      <a:endParaRPr lang="es-E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/>
                        <a:t>Validation</a:t>
                      </a:r>
                      <a:endParaRPr lang="es-E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err="1"/>
              <a:t>Perceptrón</a:t>
            </a:r>
            <a:r>
              <a:rPr lang="es-ES" sz="2400" dirty="0"/>
              <a:t> multicapa </a:t>
            </a:r>
          </a:p>
          <a:p>
            <a:pPr marL="0" indent="0" algn="ctr">
              <a:buNone/>
            </a:pPr>
            <a:r>
              <a:rPr lang="es-ES" sz="2400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Long-Short </a:t>
            </a:r>
            <a:r>
              <a:rPr lang="es-ES" sz="2400" dirty="0" err="1"/>
              <a:t>Term</a:t>
            </a:r>
            <a:r>
              <a:rPr lang="es-ES" sz="2400" dirty="0"/>
              <a:t> </a:t>
            </a:r>
            <a:r>
              <a:rPr lang="es-ES" sz="2400" dirty="0" err="1"/>
              <a:t>Memory</a:t>
            </a:r>
            <a:r>
              <a:rPr lang="es-ES" sz="2400" dirty="0"/>
              <a:t> </a:t>
            </a:r>
          </a:p>
          <a:p>
            <a:pPr marL="0" indent="0" algn="ctr">
              <a:buNone/>
            </a:pPr>
            <a:r>
              <a:rPr lang="es-ES" sz="2400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400" dirty="0"/>
              <a:t>1 capa oculta con 10 neuronas.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421350"/>
              </p:ext>
            </p:extLst>
          </p:nvPr>
        </p:nvGraphicFramePr>
        <p:xfrm>
          <a:off x="5008871" y="2281998"/>
          <a:ext cx="6507480" cy="3413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4236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2 DOF.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400" dirty="0"/>
              <a:t>1 capa LSTM con 25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54491"/>
              </p:ext>
            </p:extLst>
          </p:nvPr>
        </p:nvGraphicFramePr>
        <p:xfrm>
          <a:off x="4973194" y="1885318"/>
          <a:ext cx="6700646" cy="426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4003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98316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526" y="3481343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4 DOF.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neuronas.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relativo.</a:t>
            </a:r>
            <a:endParaRPr lang="es-ES" sz="2400" dirty="0"/>
          </a:p>
          <a:p>
            <a:r>
              <a:rPr lang="es-ES" sz="2400" dirty="0"/>
              <a:t>Mejora muy poco las prestaciones.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647679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400" dirty="0"/>
              <a:t>4 capas LSTM con 70, 40, 25 y 15 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516898"/>
              </p:ext>
            </p:extLst>
          </p:nvPr>
        </p:nvGraphicFramePr>
        <p:xfrm>
          <a:off x="5352639" y="2826752"/>
          <a:ext cx="6163712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83152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55080"/>
            <a:ext cx="3832776" cy="1012224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Se logra predecir.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Conjunto combinado.</a:t>
            </a:r>
          </a:p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Pérdida de capacidad predictiva con umbrales admisibles.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(1,7 %).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err="1"/>
              <a:t>Convolutional</a:t>
            </a:r>
            <a:r>
              <a:rPr lang="es-ES" sz="2400" dirty="0"/>
              <a:t> Neural Network</a:t>
            </a:r>
          </a:p>
          <a:p>
            <a:pPr marL="0" indent="0" algn="ctr">
              <a:buNone/>
            </a:pPr>
            <a:r>
              <a:rPr lang="es-ES" sz="2400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dirty="0" err="1"/>
              <a:t>Convolutional</a:t>
            </a:r>
            <a:r>
              <a:rPr lang="es-ES" sz="2400" dirty="0"/>
              <a:t> LSTM</a:t>
            </a:r>
          </a:p>
          <a:p>
            <a:pPr marL="0" indent="0" algn="ctr">
              <a:buNone/>
            </a:pPr>
            <a:r>
              <a:rPr lang="es-ES" sz="2400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400" dirty="0"/>
              <a:t>2 capas </a:t>
            </a:r>
            <a:r>
              <a:rPr lang="es-ES" sz="2400" dirty="0" err="1"/>
              <a:t>convolucionales</a:t>
            </a:r>
            <a:r>
              <a:rPr lang="es-ES" sz="2400" dirty="0"/>
              <a:t>  con 32 neuronas. 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1028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 de entrenamiento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42380"/>
            <a:ext cx="4258056" cy="2845977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1DOF.</a:t>
            </a:r>
          </a:p>
          <a:p>
            <a:r>
              <a:rPr lang="es-ES" sz="2400" dirty="0"/>
              <a:t>Evaluación con 1000 muestras.</a:t>
            </a:r>
          </a:p>
          <a:p>
            <a:r>
              <a:rPr lang="es-ES" sz="2400" dirty="0"/>
              <a:t>Mejora en prestaciones hasta estabilización.</a:t>
            </a:r>
          </a:p>
          <a:p>
            <a:r>
              <a:rPr lang="es-ES" sz="2400" dirty="0"/>
              <a:t>Equilibrio entre número de muestras y complejidad.</a:t>
            </a:r>
            <a:endParaRPr lang="es-ES" sz="22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75140"/>
              </p:ext>
            </p:extLst>
          </p:nvPr>
        </p:nvGraphicFramePr>
        <p:xfrm>
          <a:off x="5044440" y="2315154"/>
          <a:ext cx="6583680" cy="3413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76428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989832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2537016"/>
            <a:ext cx="3925519" cy="3677517"/>
          </a:xfrm>
        </p:spPr>
        <p:txBody>
          <a:bodyPr>
            <a:normAutofit/>
          </a:bodyPr>
          <a:lstStyle/>
          <a:p>
            <a:r>
              <a:rPr lang="es-ES" sz="2400" dirty="0"/>
              <a:t>1 capa </a:t>
            </a:r>
            <a:r>
              <a:rPr lang="es-ES" sz="2400" dirty="0" err="1"/>
              <a:t>convolucional</a:t>
            </a:r>
            <a:r>
              <a:rPr lang="es-ES" sz="2400" dirty="0"/>
              <a:t> con 32 neuronas.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1 capa LSTM con 25 neuronas.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BA9D15-3826-D440-9495-54377EF16E0E}"/>
              </a:ext>
            </a:extLst>
          </p:cNvPr>
          <p:cNvSpPr txBox="1"/>
          <p:nvPr/>
        </p:nvSpPr>
        <p:spPr>
          <a:xfrm>
            <a:off x="7627017" y="3768710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nula.</a:t>
            </a:r>
          </a:p>
          <a:p>
            <a:pPr lvl="1"/>
            <a:r>
              <a:rPr lang="es-ES" sz="2200" dirty="0"/>
              <a:t>Altura inicial del píxel fija.</a:t>
            </a:r>
          </a:p>
          <a:p>
            <a:pPr lvl="1"/>
            <a:r>
              <a:rPr lang="es-ES" sz="2200" dirty="0"/>
              <a:t>800 entrenamiento; 100 test.</a:t>
            </a:r>
          </a:p>
          <a:p>
            <a:r>
              <a:rPr lang="es-ES" sz="2400" dirty="0"/>
              <a:t>No es una estrategia adecuada.</a:t>
            </a:r>
          </a:p>
          <a:p>
            <a:r>
              <a:rPr lang="es-ES" sz="2400" dirty="0"/>
              <a:t>La expansión del píxel produce mejora.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904508"/>
              </p:ext>
            </p:extLst>
          </p:nvPr>
        </p:nvGraphicFramePr>
        <p:xfrm>
          <a:off x="6019800" y="3086882"/>
          <a:ext cx="5754704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0457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2077727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2537016"/>
            <a:ext cx="3860291" cy="3677517"/>
          </a:xfrm>
        </p:spPr>
        <p:txBody>
          <a:bodyPr>
            <a:normAutofit/>
          </a:bodyPr>
          <a:lstStyle/>
          <a:p>
            <a:r>
              <a:rPr lang="es-ES" sz="2400" dirty="0"/>
              <a:t>2 capas </a:t>
            </a:r>
            <a:r>
              <a:rPr lang="es-ES" sz="2400" dirty="0" err="1"/>
              <a:t>convolucionales</a:t>
            </a:r>
            <a:r>
              <a:rPr lang="es-ES" sz="2400" dirty="0"/>
              <a:t> con 32 neuronas.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1 capa </a:t>
            </a:r>
            <a:r>
              <a:rPr lang="es-ES" sz="2400" dirty="0" err="1"/>
              <a:t>ConvLSTM</a:t>
            </a:r>
            <a:r>
              <a:rPr lang="es-ES" sz="2400" dirty="0"/>
              <a:t> con 5 neuronas.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87368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366480"/>
              </p:ext>
            </p:extLst>
          </p:nvPr>
        </p:nvGraphicFramePr>
        <p:xfrm>
          <a:off x="5252712" y="1947333"/>
          <a:ext cx="6263640" cy="426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59499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49047" y="2357940"/>
            <a:ext cx="5183188" cy="1444039"/>
          </a:xfrm>
        </p:spPr>
        <p:txBody>
          <a:bodyPr>
            <a:normAutofit/>
          </a:bodyPr>
          <a:lstStyle/>
          <a:p>
            <a:r>
              <a:rPr lang="es-ES" sz="2400" dirty="0"/>
              <a:t>Fluctúa el máximo.</a:t>
            </a:r>
          </a:p>
          <a:p>
            <a:r>
              <a:rPr lang="es-ES" sz="2400" dirty="0"/>
              <a:t>Mejora la media.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653130" cy="4897224"/>
            <a:chOff x="1468183" y="1641580"/>
            <a:chExt cx="9653130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653130" cy="4897224"/>
              <a:chOff x="1739646" y="1622108"/>
              <a:chExt cx="9653130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6627" y="2422396"/>
                <a:ext cx="2806149" cy="923330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numCol="2" rtlCol="0" anchor="ctr">
                <a:spAutoFit/>
              </a:bodyPr>
              <a:lstStyle/>
              <a:p>
                <a:pPr algn="ctr"/>
                <a:r>
                  <a:rPr lang="es-ES" b="1" dirty="0"/>
                  <a:t>LEÓN</a:t>
                </a:r>
              </a:p>
              <a:p>
                <a:pPr algn="ctr"/>
                <a:r>
                  <a:rPr lang="es-ES" b="1" dirty="0"/>
                  <a:t>RATÓN</a:t>
                </a:r>
              </a:p>
              <a:p>
                <a:pPr algn="ctr"/>
                <a:r>
                  <a:rPr lang="es-ES" b="1" dirty="0"/>
                  <a:t>GATO</a:t>
                </a:r>
              </a:p>
              <a:p>
                <a:pPr algn="ctr"/>
                <a:r>
                  <a:rPr lang="es-ES" b="1" dirty="0">
                    <a:highlight>
                      <a:srgbClr val="FFFF00"/>
                    </a:highlight>
                  </a:rPr>
                  <a:t>PERRO</a:t>
                </a:r>
              </a:p>
              <a:p>
                <a:pPr algn="ctr"/>
                <a:r>
                  <a:rPr lang="es-ES" b="1" dirty="0"/>
                  <a:t>PÁJARO</a:t>
                </a:r>
              </a:p>
              <a:p>
                <a:pPr algn="ctr"/>
                <a:r>
                  <a:rPr lang="es-ES" b="1" dirty="0"/>
                  <a:t>ELEFANTE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1 capa </a:t>
            </a:r>
            <a:r>
              <a:rPr lang="es-ES" sz="2400" dirty="0" err="1"/>
              <a:t>convolucional</a:t>
            </a:r>
            <a:r>
              <a:rPr lang="es-ES" sz="2400" dirty="0"/>
              <a:t> con 32 neuronas. 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4 capas </a:t>
            </a:r>
            <a:r>
              <a:rPr lang="es-ES" sz="2400" dirty="0" err="1"/>
              <a:t>ConvLSTM</a:t>
            </a:r>
            <a:r>
              <a:rPr lang="es-ES" sz="2400" dirty="0"/>
              <a:t> con  20, 15, 10 y 5 neuronas.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50792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</a:p>
          <a:p>
            <a:r>
              <a:rPr lang="es-ES" sz="2400" dirty="0"/>
              <a:t>Mejores resultados.</a:t>
            </a:r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903756"/>
              </p:ext>
            </p:extLst>
          </p:nvPr>
        </p:nvGraphicFramePr>
        <p:xfrm>
          <a:off x="5069831" y="2544109"/>
          <a:ext cx="6446520" cy="2987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2379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901379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de entrenamiento afecta.</a:t>
            </a:r>
          </a:p>
          <a:p>
            <a:pPr lvl="1"/>
            <a:r>
              <a:rPr lang="es-ES" sz="2000" dirty="0"/>
              <a:t> </a:t>
            </a:r>
            <a:r>
              <a:rPr lang="es-ES" sz="22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dirty="0">
                <a:sym typeface="Wingdings" pitchFamily="2" charset="2"/>
              </a:rPr>
              <a:t>Conviene el 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).</a:t>
            </a:r>
            <a:endParaRPr lang="es-ES" sz="2400" dirty="0"/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2864315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200" dirty="0"/>
              <a:t>Mayor tamaño de imagen.</a:t>
            </a:r>
          </a:p>
          <a:p>
            <a:pPr lvl="1"/>
            <a:r>
              <a:rPr lang="es-ES" sz="2200" dirty="0"/>
              <a:t>Distintas formas y tamaños de objeto.</a:t>
            </a:r>
          </a:p>
          <a:p>
            <a:pPr lvl="1"/>
            <a:r>
              <a:rPr lang="es-ES" sz="2200" dirty="0"/>
              <a:t>Dinámicas ruidosas.</a:t>
            </a:r>
          </a:p>
          <a:p>
            <a:pPr lvl="1"/>
            <a:r>
              <a:rPr lang="es-ES" sz="2200" dirty="0"/>
              <a:t>Presencia de aceleración.</a:t>
            </a:r>
          </a:p>
          <a:p>
            <a:pPr lvl="1"/>
            <a:r>
              <a:rPr lang="es-ES" sz="2200" dirty="0"/>
              <a:t>Pérdida de muestras.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 Seguimiento.</a:t>
            </a:r>
            <a:endParaRPr lang="es-ES" sz="2400" b="1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E0C5F-7D1C-1642-B38C-F90F27A7E4E3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No recurrente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Recurrente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no recurrentes VS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3113200"/>
            <a:ext cx="9503876" cy="2845022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</a:t>
            </a:r>
            <a:r>
              <a:rPr lang="es-ES" sz="2400" b="1" dirty="0"/>
              <a:t>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400" dirty="0"/>
              <a:t>Intel(R) </a:t>
            </a:r>
            <a:r>
              <a:rPr lang="es-ES" sz="2400" dirty="0" err="1"/>
              <a:t>Xeon</a:t>
            </a:r>
            <a:r>
              <a:rPr lang="es-ES" sz="2400" dirty="0"/>
              <a:t>(R) CPU E5-2609 v4 @ 1.70GHz</a:t>
            </a:r>
          </a:p>
          <a:p>
            <a:r>
              <a:rPr lang="es-ES" sz="2400" dirty="0"/>
              <a:t>8 </a:t>
            </a:r>
            <a:r>
              <a:rPr lang="es-ES" sz="2400" dirty="0" err="1"/>
              <a:t>cores</a:t>
            </a:r>
            <a:endParaRPr lang="es-ES" sz="2400" dirty="0"/>
          </a:p>
          <a:p>
            <a:r>
              <a:rPr lang="es-ES" sz="2400" dirty="0"/>
              <a:t>64GB</a:t>
            </a:r>
          </a:p>
          <a:p>
            <a:r>
              <a:rPr lang="es-ES" sz="2400" dirty="0" err="1"/>
              <a:t>GeForce</a:t>
            </a:r>
            <a:r>
              <a:rPr lang="es-ES" sz="24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1399</Words>
  <Application>Microsoft Macintosh PowerPoint</Application>
  <PresentationFormat>Panorámica</PresentationFormat>
  <Paragraphs>449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35</cp:revision>
  <dcterms:created xsi:type="dcterms:W3CDTF">2020-10-07T18:42:08Z</dcterms:created>
  <dcterms:modified xsi:type="dcterms:W3CDTF">2020-10-19T14:55:49Z</dcterms:modified>
</cp:coreProperties>
</file>