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8" r:id="rId3"/>
    <p:sldId id="259" r:id="rId4"/>
    <p:sldId id="269" r:id="rId5"/>
    <p:sldId id="281" r:id="rId6"/>
    <p:sldId id="260" r:id="rId7"/>
    <p:sldId id="268" r:id="rId8"/>
    <p:sldId id="261" r:id="rId9"/>
    <p:sldId id="267" r:id="rId10"/>
    <p:sldId id="262" r:id="rId11"/>
    <p:sldId id="273" r:id="rId12"/>
    <p:sldId id="270" r:id="rId13"/>
    <p:sldId id="271" r:id="rId14"/>
    <p:sldId id="274" r:id="rId15"/>
    <p:sldId id="275" r:id="rId16"/>
    <p:sldId id="276" r:id="rId17"/>
    <p:sldId id="278" r:id="rId18"/>
    <p:sldId id="279" r:id="rId19"/>
    <p:sldId id="263" r:id="rId20"/>
    <p:sldId id="280" r:id="rId21"/>
    <p:sldId id="283" r:id="rId22"/>
    <p:sldId id="298" r:id="rId23"/>
    <p:sldId id="284" r:id="rId24"/>
    <p:sldId id="291" r:id="rId25"/>
    <p:sldId id="286" r:id="rId26"/>
    <p:sldId id="300" r:id="rId27"/>
    <p:sldId id="292" r:id="rId28"/>
    <p:sldId id="299" r:id="rId29"/>
    <p:sldId id="264" r:id="rId30"/>
    <p:sldId id="282" r:id="rId31"/>
    <p:sldId id="285" r:id="rId32"/>
    <p:sldId id="293" r:id="rId33"/>
    <p:sldId id="301" r:id="rId34"/>
    <p:sldId id="287" r:id="rId35"/>
    <p:sldId id="297" r:id="rId36"/>
    <p:sldId id="294" r:id="rId37"/>
    <p:sldId id="288" r:id="rId38"/>
    <p:sldId id="295" r:id="rId39"/>
    <p:sldId id="302" r:id="rId40"/>
    <p:sldId id="289" r:id="rId41"/>
    <p:sldId id="296" r:id="rId42"/>
    <p:sldId id="265" r:id="rId43"/>
    <p:sldId id="304" r:id="rId44"/>
    <p:sldId id="305" r:id="rId45"/>
    <p:sldId id="306" r:id="rId4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5"/>
    <a:srgbClr val="7F9FBA"/>
    <a:srgbClr val="92BBDD"/>
    <a:srgbClr val="DFB7F0"/>
    <a:srgbClr val="679884"/>
    <a:srgbClr val="76A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4EBFD-C90E-46BD-A806-8B5DD0B092E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400DFA-53A0-459B-A759-55BC8DCD574C}">
      <dgm:prSet/>
      <dgm:spPr/>
      <dgm:t>
        <a:bodyPr/>
        <a:lstStyle/>
        <a:p>
          <a:r>
            <a:rPr lang="es-ES" dirty="0"/>
            <a:t>1. Introducción</a:t>
          </a:r>
          <a:endParaRPr lang="en-US" dirty="0"/>
        </a:p>
      </dgm:t>
    </dgm:pt>
    <dgm:pt modelId="{6DCD7B94-6E19-4619-8AF3-DB5A00A1619C}" type="parTrans" cxnId="{73F8C29F-B85F-4E53-8603-2DB69A30C0C3}">
      <dgm:prSet/>
      <dgm:spPr/>
      <dgm:t>
        <a:bodyPr/>
        <a:lstStyle/>
        <a:p>
          <a:endParaRPr lang="en-US"/>
        </a:p>
      </dgm:t>
    </dgm:pt>
    <dgm:pt modelId="{FCB90F89-894A-46D8-9B6A-42238410B010}" type="sibTrans" cxnId="{73F8C29F-B85F-4E53-8603-2DB69A30C0C3}">
      <dgm:prSet/>
      <dgm:spPr/>
      <dgm:t>
        <a:bodyPr/>
        <a:lstStyle/>
        <a:p>
          <a:endParaRPr lang="en-US"/>
        </a:p>
      </dgm:t>
    </dgm:pt>
    <dgm:pt modelId="{2AE0133E-EFC6-4C2D-811D-CCAAC684D636}">
      <dgm:prSet/>
      <dgm:spPr/>
      <dgm:t>
        <a:bodyPr/>
        <a:lstStyle/>
        <a:p>
          <a:r>
            <a:rPr lang="es-ES" dirty="0"/>
            <a:t>2. Objetivos</a:t>
          </a:r>
          <a:endParaRPr lang="en-US" dirty="0"/>
        </a:p>
      </dgm:t>
    </dgm:pt>
    <dgm:pt modelId="{757CB58C-81F3-4A06-80E2-60EA9A8EE5FF}" type="parTrans" cxnId="{73499DED-BDC8-407D-8C7D-1B42FA26DD74}">
      <dgm:prSet/>
      <dgm:spPr/>
      <dgm:t>
        <a:bodyPr/>
        <a:lstStyle/>
        <a:p>
          <a:endParaRPr lang="en-US"/>
        </a:p>
      </dgm:t>
    </dgm:pt>
    <dgm:pt modelId="{0DF461B6-7D9F-46F8-9DFF-2F7B2BDC71DE}" type="sibTrans" cxnId="{73499DED-BDC8-407D-8C7D-1B42FA26DD74}">
      <dgm:prSet/>
      <dgm:spPr/>
      <dgm:t>
        <a:bodyPr/>
        <a:lstStyle/>
        <a:p>
          <a:endParaRPr lang="en-US"/>
        </a:p>
      </dgm:t>
    </dgm:pt>
    <dgm:pt modelId="{B3012433-8C4C-4679-9738-820127825F68}">
      <dgm:prSet/>
      <dgm:spPr/>
      <dgm:t>
        <a:bodyPr/>
        <a:lstStyle/>
        <a:p>
          <a:r>
            <a:rPr lang="es-ES" dirty="0"/>
            <a:t>3. Infraestructura</a:t>
          </a:r>
          <a:endParaRPr lang="en-US" dirty="0"/>
        </a:p>
      </dgm:t>
    </dgm:pt>
    <dgm:pt modelId="{F401F4E6-5C48-40FC-BE88-1318C016EE56}" type="parTrans" cxnId="{6F9EA2FE-A84B-4C61-85B2-E2501411E3E8}">
      <dgm:prSet/>
      <dgm:spPr/>
      <dgm:t>
        <a:bodyPr/>
        <a:lstStyle/>
        <a:p>
          <a:endParaRPr lang="en-US"/>
        </a:p>
      </dgm:t>
    </dgm:pt>
    <dgm:pt modelId="{DF3CFEAA-2168-4C28-9575-5E8CEDE3F6C9}" type="sibTrans" cxnId="{6F9EA2FE-A84B-4C61-85B2-E2501411E3E8}">
      <dgm:prSet/>
      <dgm:spPr/>
      <dgm:t>
        <a:bodyPr/>
        <a:lstStyle/>
        <a:p>
          <a:endParaRPr lang="en-US"/>
        </a:p>
      </dgm:t>
    </dgm:pt>
    <dgm:pt modelId="{203C319F-995D-4E00-86E9-70556BA7EB5C}">
      <dgm:prSet/>
      <dgm:spPr/>
      <dgm:t>
        <a:bodyPr/>
        <a:lstStyle/>
        <a:p>
          <a:r>
            <a:rPr lang="es-ES" dirty="0"/>
            <a:t>4. Generación de secuencias</a:t>
          </a:r>
          <a:endParaRPr lang="en-US" dirty="0"/>
        </a:p>
      </dgm:t>
    </dgm:pt>
    <dgm:pt modelId="{C5367705-9403-4C35-A454-6E6E37320871}" type="parTrans" cxnId="{C07D2ABD-078E-415C-A8A8-ACBA01C0E7D4}">
      <dgm:prSet/>
      <dgm:spPr/>
      <dgm:t>
        <a:bodyPr/>
        <a:lstStyle/>
        <a:p>
          <a:endParaRPr lang="en-US"/>
        </a:p>
      </dgm:t>
    </dgm:pt>
    <dgm:pt modelId="{34E99CC3-850F-49D6-8AB7-1F3858993697}" type="sibTrans" cxnId="{C07D2ABD-078E-415C-A8A8-ACBA01C0E7D4}">
      <dgm:prSet/>
      <dgm:spPr/>
      <dgm:t>
        <a:bodyPr/>
        <a:lstStyle/>
        <a:p>
          <a:endParaRPr lang="en-US"/>
        </a:p>
      </dgm:t>
    </dgm:pt>
    <dgm:pt modelId="{EB70DE6B-1215-4743-AF4C-5FCA56DDC341}">
      <dgm:prSet/>
      <dgm:spPr/>
      <dgm:t>
        <a:bodyPr/>
        <a:lstStyle/>
        <a:p>
          <a:r>
            <a:rPr lang="es-ES" dirty="0"/>
            <a:t>5. Predicción con imágenes modeladas</a:t>
          </a:r>
          <a:endParaRPr lang="en-US" dirty="0"/>
        </a:p>
      </dgm:t>
    </dgm:pt>
    <dgm:pt modelId="{AE7E08BA-3C7F-4F46-9B8B-E5861539D938}" type="parTrans" cxnId="{231421C1-D9D9-4550-99C3-50CE76D15518}">
      <dgm:prSet/>
      <dgm:spPr/>
      <dgm:t>
        <a:bodyPr/>
        <a:lstStyle/>
        <a:p>
          <a:endParaRPr lang="en-US"/>
        </a:p>
      </dgm:t>
    </dgm:pt>
    <dgm:pt modelId="{D19B7D8B-5FE0-4AF1-BD75-D575C15F092A}" type="sibTrans" cxnId="{231421C1-D9D9-4550-99C3-50CE76D15518}">
      <dgm:prSet/>
      <dgm:spPr/>
      <dgm:t>
        <a:bodyPr/>
        <a:lstStyle/>
        <a:p>
          <a:endParaRPr lang="en-US"/>
        </a:p>
      </dgm:t>
    </dgm:pt>
    <dgm:pt modelId="{83C61291-ABED-494F-919F-4571D4CE56DA}">
      <dgm:prSet/>
      <dgm:spPr/>
      <dgm:t>
        <a:bodyPr/>
        <a:lstStyle/>
        <a:p>
          <a:r>
            <a:rPr lang="es-ES" dirty="0"/>
            <a:t>6. Predicción con imágenes crudas</a:t>
          </a:r>
          <a:endParaRPr lang="en-US" dirty="0"/>
        </a:p>
      </dgm:t>
    </dgm:pt>
    <dgm:pt modelId="{5EF31197-65E0-4B55-9122-2B1A3F4B8D44}" type="parTrans" cxnId="{3008C615-F791-43F3-AC05-FFADC0A96799}">
      <dgm:prSet/>
      <dgm:spPr/>
      <dgm:t>
        <a:bodyPr/>
        <a:lstStyle/>
        <a:p>
          <a:endParaRPr lang="en-US"/>
        </a:p>
      </dgm:t>
    </dgm:pt>
    <dgm:pt modelId="{D4AA86F4-CA3D-4E9D-813A-DAE53591E4C1}" type="sibTrans" cxnId="{3008C615-F791-43F3-AC05-FFADC0A96799}">
      <dgm:prSet/>
      <dgm:spPr/>
      <dgm:t>
        <a:bodyPr/>
        <a:lstStyle/>
        <a:p>
          <a:endParaRPr lang="en-US"/>
        </a:p>
      </dgm:t>
    </dgm:pt>
    <dgm:pt modelId="{32B701B9-5C6D-455C-939B-434A4FFFE689}">
      <dgm:prSet/>
      <dgm:spPr/>
      <dgm:t>
        <a:bodyPr/>
        <a:lstStyle/>
        <a:p>
          <a:r>
            <a:rPr lang="es-ES" dirty="0"/>
            <a:t>7. Conclusiones</a:t>
          </a:r>
          <a:endParaRPr lang="en-US" dirty="0"/>
        </a:p>
      </dgm:t>
    </dgm:pt>
    <dgm:pt modelId="{588B0DF0-A843-47B8-8432-02EB1D9B2425}" type="parTrans" cxnId="{6C490A82-A71C-41EF-9FCD-0E3906F7F1C1}">
      <dgm:prSet/>
      <dgm:spPr/>
      <dgm:t>
        <a:bodyPr/>
        <a:lstStyle/>
        <a:p>
          <a:endParaRPr lang="en-US"/>
        </a:p>
      </dgm:t>
    </dgm:pt>
    <dgm:pt modelId="{29D8F26D-3CB4-4823-95E4-064CFDE47C00}" type="sibTrans" cxnId="{6C490A82-A71C-41EF-9FCD-0E3906F7F1C1}">
      <dgm:prSet/>
      <dgm:spPr/>
      <dgm:t>
        <a:bodyPr/>
        <a:lstStyle/>
        <a:p>
          <a:endParaRPr lang="en-US"/>
        </a:p>
      </dgm:t>
    </dgm:pt>
    <dgm:pt modelId="{26DCAB5C-E2C6-2944-9F6C-52196B55B461}" type="pres">
      <dgm:prSet presAssocID="{DD64EBFD-C90E-46BD-A806-8B5DD0B092E5}" presName="vert0" presStyleCnt="0">
        <dgm:presLayoutVars>
          <dgm:dir/>
          <dgm:animOne val="branch"/>
          <dgm:animLvl val="lvl"/>
        </dgm:presLayoutVars>
      </dgm:prSet>
      <dgm:spPr/>
    </dgm:pt>
    <dgm:pt modelId="{8CE9E596-15FE-E048-9D10-18A4DF6B25A5}" type="pres">
      <dgm:prSet presAssocID="{7C400DFA-53A0-459B-A759-55BC8DCD574C}" presName="thickLine" presStyleLbl="alignNode1" presStyleIdx="0" presStyleCnt="7"/>
      <dgm:spPr/>
    </dgm:pt>
    <dgm:pt modelId="{5296AF97-CED9-F041-90B4-3F4744813854}" type="pres">
      <dgm:prSet presAssocID="{7C400DFA-53A0-459B-A759-55BC8DCD574C}" presName="horz1" presStyleCnt="0"/>
      <dgm:spPr/>
    </dgm:pt>
    <dgm:pt modelId="{53EC1524-AF90-5E46-953A-F3DD9B57BCAC}" type="pres">
      <dgm:prSet presAssocID="{7C400DFA-53A0-459B-A759-55BC8DCD574C}" presName="tx1" presStyleLbl="revTx" presStyleIdx="0" presStyleCnt="7"/>
      <dgm:spPr/>
    </dgm:pt>
    <dgm:pt modelId="{768F3566-53DF-FB45-A984-54D29AD03F51}" type="pres">
      <dgm:prSet presAssocID="{7C400DFA-53A0-459B-A759-55BC8DCD574C}" presName="vert1" presStyleCnt="0"/>
      <dgm:spPr/>
    </dgm:pt>
    <dgm:pt modelId="{A7D106E6-050D-6D48-AFA5-7F4A2AE02301}" type="pres">
      <dgm:prSet presAssocID="{2AE0133E-EFC6-4C2D-811D-CCAAC684D636}" presName="thickLine" presStyleLbl="alignNode1" presStyleIdx="1" presStyleCnt="7"/>
      <dgm:spPr/>
    </dgm:pt>
    <dgm:pt modelId="{6D8D3FF4-F62F-614B-B6B0-EED3564D4387}" type="pres">
      <dgm:prSet presAssocID="{2AE0133E-EFC6-4C2D-811D-CCAAC684D636}" presName="horz1" presStyleCnt="0"/>
      <dgm:spPr/>
    </dgm:pt>
    <dgm:pt modelId="{6CD40A53-BC13-1045-BC5C-66CCE70913A3}" type="pres">
      <dgm:prSet presAssocID="{2AE0133E-EFC6-4C2D-811D-CCAAC684D636}" presName="tx1" presStyleLbl="revTx" presStyleIdx="1" presStyleCnt="7"/>
      <dgm:spPr/>
    </dgm:pt>
    <dgm:pt modelId="{A18A2769-5EB6-D348-87B2-0A6D30305692}" type="pres">
      <dgm:prSet presAssocID="{2AE0133E-EFC6-4C2D-811D-CCAAC684D636}" presName="vert1" presStyleCnt="0"/>
      <dgm:spPr/>
    </dgm:pt>
    <dgm:pt modelId="{61B945C1-E35E-7F4F-8AAE-BCB06C18FC48}" type="pres">
      <dgm:prSet presAssocID="{B3012433-8C4C-4679-9738-820127825F68}" presName="thickLine" presStyleLbl="alignNode1" presStyleIdx="2" presStyleCnt="7"/>
      <dgm:spPr/>
    </dgm:pt>
    <dgm:pt modelId="{F8738F5D-FB86-C14B-936C-8A9E9A31154D}" type="pres">
      <dgm:prSet presAssocID="{B3012433-8C4C-4679-9738-820127825F68}" presName="horz1" presStyleCnt="0"/>
      <dgm:spPr/>
    </dgm:pt>
    <dgm:pt modelId="{15313606-2363-6C46-8F5B-462EBD7323CE}" type="pres">
      <dgm:prSet presAssocID="{B3012433-8C4C-4679-9738-820127825F68}" presName="tx1" presStyleLbl="revTx" presStyleIdx="2" presStyleCnt="7"/>
      <dgm:spPr/>
    </dgm:pt>
    <dgm:pt modelId="{6A810F87-770D-9642-92E7-ACF437DFE778}" type="pres">
      <dgm:prSet presAssocID="{B3012433-8C4C-4679-9738-820127825F68}" presName="vert1" presStyleCnt="0"/>
      <dgm:spPr/>
    </dgm:pt>
    <dgm:pt modelId="{03C7BA24-21AB-D740-AB4B-DDD1651B5EAB}" type="pres">
      <dgm:prSet presAssocID="{203C319F-995D-4E00-86E9-70556BA7EB5C}" presName="thickLine" presStyleLbl="alignNode1" presStyleIdx="3" presStyleCnt="7"/>
      <dgm:spPr/>
    </dgm:pt>
    <dgm:pt modelId="{B098ED0B-D343-6D4B-8EBF-E83E2698CDE5}" type="pres">
      <dgm:prSet presAssocID="{203C319F-995D-4E00-86E9-70556BA7EB5C}" presName="horz1" presStyleCnt="0"/>
      <dgm:spPr/>
    </dgm:pt>
    <dgm:pt modelId="{65A09B60-331D-AB49-9CA0-043982CF2784}" type="pres">
      <dgm:prSet presAssocID="{203C319F-995D-4E00-86E9-70556BA7EB5C}" presName="tx1" presStyleLbl="revTx" presStyleIdx="3" presStyleCnt="7"/>
      <dgm:spPr/>
    </dgm:pt>
    <dgm:pt modelId="{7F1AA9D1-996A-C347-AD75-B4EE6EAAEF05}" type="pres">
      <dgm:prSet presAssocID="{203C319F-995D-4E00-86E9-70556BA7EB5C}" presName="vert1" presStyleCnt="0"/>
      <dgm:spPr/>
    </dgm:pt>
    <dgm:pt modelId="{1B881060-3315-3449-836F-D701A01872BD}" type="pres">
      <dgm:prSet presAssocID="{EB70DE6B-1215-4743-AF4C-5FCA56DDC341}" presName="thickLine" presStyleLbl="alignNode1" presStyleIdx="4" presStyleCnt="7"/>
      <dgm:spPr/>
    </dgm:pt>
    <dgm:pt modelId="{D37C560D-3253-7C4F-9A2F-DAD601ACC90A}" type="pres">
      <dgm:prSet presAssocID="{EB70DE6B-1215-4743-AF4C-5FCA56DDC341}" presName="horz1" presStyleCnt="0"/>
      <dgm:spPr/>
    </dgm:pt>
    <dgm:pt modelId="{4C18BF7D-D686-C149-B40E-1922742F71D4}" type="pres">
      <dgm:prSet presAssocID="{EB70DE6B-1215-4743-AF4C-5FCA56DDC341}" presName="tx1" presStyleLbl="revTx" presStyleIdx="4" presStyleCnt="7"/>
      <dgm:spPr/>
    </dgm:pt>
    <dgm:pt modelId="{680AE38A-6564-9C47-978B-7C2471E0D621}" type="pres">
      <dgm:prSet presAssocID="{EB70DE6B-1215-4743-AF4C-5FCA56DDC341}" presName="vert1" presStyleCnt="0"/>
      <dgm:spPr/>
    </dgm:pt>
    <dgm:pt modelId="{893ACDC6-4EE1-DD4B-98E7-0D8420D74B49}" type="pres">
      <dgm:prSet presAssocID="{83C61291-ABED-494F-919F-4571D4CE56DA}" presName="thickLine" presStyleLbl="alignNode1" presStyleIdx="5" presStyleCnt="7"/>
      <dgm:spPr/>
    </dgm:pt>
    <dgm:pt modelId="{B881A51B-25C4-7344-9AA2-870D87B89A9A}" type="pres">
      <dgm:prSet presAssocID="{83C61291-ABED-494F-919F-4571D4CE56DA}" presName="horz1" presStyleCnt="0"/>
      <dgm:spPr/>
    </dgm:pt>
    <dgm:pt modelId="{2BBE7A05-2AAE-FD4D-A7F8-4C872735EFD7}" type="pres">
      <dgm:prSet presAssocID="{83C61291-ABED-494F-919F-4571D4CE56DA}" presName="tx1" presStyleLbl="revTx" presStyleIdx="5" presStyleCnt="7"/>
      <dgm:spPr/>
    </dgm:pt>
    <dgm:pt modelId="{DBF0D117-02CA-2046-BF96-81413F2E75BB}" type="pres">
      <dgm:prSet presAssocID="{83C61291-ABED-494F-919F-4571D4CE56DA}" presName="vert1" presStyleCnt="0"/>
      <dgm:spPr/>
    </dgm:pt>
    <dgm:pt modelId="{79686930-D0F7-0747-9252-81B8F51F50FC}" type="pres">
      <dgm:prSet presAssocID="{32B701B9-5C6D-455C-939B-434A4FFFE689}" presName="thickLine" presStyleLbl="alignNode1" presStyleIdx="6" presStyleCnt="7"/>
      <dgm:spPr/>
    </dgm:pt>
    <dgm:pt modelId="{EFCA0493-3424-9045-B158-11098D061620}" type="pres">
      <dgm:prSet presAssocID="{32B701B9-5C6D-455C-939B-434A4FFFE689}" presName="horz1" presStyleCnt="0"/>
      <dgm:spPr/>
    </dgm:pt>
    <dgm:pt modelId="{85102566-A5D4-7944-B16E-0A8D0CE4BA04}" type="pres">
      <dgm:prSet presAssocID="{32B701B9-5C6D-455C-939B-434A4FFFE689}" presName="tx1" presStyleLbl="revTx" presStyleIdx="6" presStyleCnt="7"/>
      <dgm:spPr/>
    </dgm:pt>
    <dgm:pt modelId="{EA306240-1F0F-0F45-A49C-CBEC278C18E8}" type="pres">
      <dgm:prSet presAssocID="{32B701B9-5C6D-455C-939B-434A4FFFE689}" presName="vert1" presStyleCnt="0"/>
      <dgm:spPr/>
    </dgm:pt>
  </dgm:ptLst>
  <dgm:cxnLst>
    <dgm:cxn modelId="{A0BD9D0D-8F9E-604A-8A84-6AB42727614B}" type="presOf" srcId="{32B701B9-5C6D-455C-939B-434A4FFFE689}" destId="{85102566-A5D4-7944-B16E-0A8D0CE4BA04}" srcOrd="0" destOrd="0" presId="urn:microsoft.com/office/officeart/2008/layout/LinedList"/>
    <dgm:cxn modelId="{31DA5610-ADF1-294C-BEBA-F6BD832A9CFC}" type="presOf" srcId="{83C61291-ABED-494F-919F-4571D4CE56DA}" destId="{2BBE7A05-2AAE-FD4D-A7F8-4C872735EFD7}" srcOrd="0" destOrd="0" presId="urn:microsoft.com/office/officeart/2008/layout/LinedList"/>
    <dgm:cxn modelId="{3008C615-F791-43F3-AC05-FFADC0A96799}" srcId="{DD64EBFD-C90E-46BD-A806-8B5DD0B092E5}" destId="{83C61291-ABED-494F-919F-4571D4CE56DA}" srcOrd="5" destOrd="0" parTransId="{5EF31197-65E0-4B55-9122-2B1A3F4B8D44}" sibTransId="{D4AA86F4-CA3D-4E9D-813A-DAE53591E4C1}"/>
    <dgm:cxn modelId="{21165F17-0585-FB45-B782-93875670AFC3}" type="presOf" srcId="{203C319F-995D-4E00-86E9-70556BA7EB5C}" destId="{65A09B60-331D-AB49-9CA0-043982CF2784}" srcOrd="0" destOrd="0" presId="urn:microsoft.com/office/officeart/2008/layout/LinedList"/>
    <dgm:cxn modelId="{2A5F5442-77B7-0941-AA82-7F6A12875389}" type="presOf" srcId="{EB70DE6B-1215-4743-AF4C-5FCA56DDC341}" destId="{4C18BF7D-D686-C149-B40E-1922742F71D4}" srcOrd="0" destOrd="0" presId="urn:microsoft.com/office/officeart/2008/layout/LinedList"/>
    <dgm:cxn modelId="{FCDBA870-1BED-0746-8C16-24AB26BB50DD}" type="presOf" srcId="{B3012433-8C4C-4679-9738-820127825F68}" destId="{15313606-2363-6C46-8F5B-462EBD7323CE}" srcOrd="0" destOrd="0" presId="urn:microsoft.com/office/officeart/2008/layout/LinedList"/>
    <dgm:cxn modelId="{6C490A82-A71C-41EF-9FCD-0E3906F7F1C1}" srcId="{DD64EBFD-C90E-46BD-A806-8B5DD0B092E5}" destId="{32B701B9-5C6D-455C-939B-434A4FFFE689}" srcOrd="6" destOrd="0" parTransId="{588B0DF0-A843-47B8-8432-02EB1D9B2425}" sibTransId="{29D8F26D-3CB4-4823-95E4-064CFDE47C00}"/>
    <dgm:cxn modelId="{73F8C29F-B85F-4E53-8603-2DB69A30C0C3}" srcId="{DD64EBFD-C90E-46BD-A806-8B5DD0B092E5}" destId="{7C400DFA-53A0-459B-A759-55BC8DCD574C}" srcOrd="0" destOrd="0" parTransId="{6DCD7B94-6E19-4619-8AF3-DB5A00A1619C}" sibTransId="{FCB90F89-894A-46D8-9B6A-42238410B010}"/>
    <dgm:cxn modelId="{C07D2ABD-078E-415C-A8A8-ACBA01C0E7D4}" srcId="{DD64EBFD-C90E-46BD-A806-8B5DD0B092E5}" destId="{203C319F-995D-4E00-86E9-70556BA7EB5C}" srcOrd="3" destOrd="0" parTransId="{C5367705-9403-4C35-A454-6E6E37320871}" sibTransId="{34E99CC3-850F-49D6-8AB7-1F3858993697}"/>
    <dgm:cxn modelId="{231421C1-D9D9-4550-99C3-50CE76D15518}" srcId="{DD64EBFD-C90E-46BD-A806-8B5DD0B092E5}" destId="{EB70DE6B-1215-4743-AF4C-5FCA56DDC341}" srcOrd="4" destOrd="0" parTransId="{AE7E08BA-3C7F-4F46-9B8B-E5861539D938}" sibTransId="{D19B7D8B-5FE0-4AF1-BD75-D575C15F092A}"/>
    <dgm:cxn modelId="{5384C2E2-3C1C-7E47-92DC-6B1AFADE98C1}" type="presOf" srcId="{DD64EBFD-C90E-46BD-A806-8B5DD0B092E5}" destId="{26DCAB5C-E2C6-2944-9F6C-52196B55B461}" srcOrd="0" destOrd="0" presId="urn:microsoft.com/office/officeart/2008/layout/LinedList"/>
    <dgm:cxn modelId="{73499DED-BDC8-407D-8C7D-1B42FA26DD74}" srcId="{DD64EBFD-C90E-46BD-A806-8B5DD0B092E5}" destId="{2AE0133E-EFC6-4C2D-811D-CCAAC684D636}" srcOrd="1" destOrd="0" parTransId="{757CB58C-81F3-4A06-80E2-60EA9A8EE5FF}" sibTransId="{0DF461B6-7D9F-46F8-9DFF-2F7B2BDC71DE}"/>
    <dgm:cxn modelId="{DFEA68F4-3708-0E49-B739-93BBCE96F52F}" type="presOf" srcId="{2AE0133E-EFC6-4C2D-811D-CCAAC684D636}" destId="{6CD40A53-BC13-1045-BC5C-66CCE70913A3}" srcOrd="0" destOrd="0" presId="urn:microsoft.com/office/officeart/2008/layout/LinedList"/>
    <dgm:cxn modelId="{707A97F8-5944-6E4D-83C8-2BDFC554B12B}" type="presOf" srcId="{7C400DFA-53A0-459B-A759-55BC8DCD574C}" destId="{53EC1524-AF90-5E46-953A-F3DD9B57BCAC}" srcOrd="0" destOrd="0" presId="urn:microsoft.com/office/officeart/2008/layout/LinedList"/>
    <dgm:cxn modelId="{6F9EA2FE-A84B-4C61-85B2-E2501411E3E8}" srcId="{DD64EBFD-C90E-46BD-A806-8B5DD0B092E5}" destId="{B3012433-8C4C-4679-9738-820127825F68}" srcOrd="2" destOrd="0" parTransId="{F401F4E6-5C48-40FC-BE88-1318C016EE56}" sibTransId="{DF3CFEAA-2168-4C28-9575-5E8CEDE3F6C9}"/>
    <dgm:cxn modelId="{83A4EDFE-FCDE-1843-8D0D-D73965755DE1}" type="presParOf" srcId="{26DCAB5C-E2C6-2944-9F6C-52196B55B461}" destId="{8CE9E596-15FE-E048-9D10-18A4DF6B25A5}" srcOrd="0" destOrd="0" presId="urn:microsoft.com/office/officeart/2008/layout/LinedList"/>
    <dgm:cxn modelId="{1F56D928-B42D-574A-BC66-950CE403591A}" type="presParOf" srcId="{26DCAB5C-E2C6-2944-9F6C-52196B55B461}" destId="{5296AF97-CED9-F041-90B4-3F4744813854}" srcOrd="1" destOrd="0" presId="urn:microsoft.com/office/officeart/2008/layout/LinedList"/>
    <dgm:cxn modelId="{FEBBDB84-7B5B-DB4A-B114-FDD726FE4BCF}" type="presParOf" srcId="{5296AF97-CED9-F041-90B4-3F4744813854}" destId="{53EC1524-AF90-5E46-953A-F3DD9B57BCAC}" srcOrd="0" destOrd="0" presId="urn:microsoft.com/office/officeart/2008/layout/LinedList"/>
    <dgm:cxn modelId="{B97AA7C4-F71A-4D45-8157-A7353B73F950}" type="presParOf" srcId="{5296AF97-CED9-F041-90B4-3F4744813854}" destId="{768F3566-53DF-FB45-A984-54D29AD03F51}" srcOrd="1" destOrd="0" presId="urn:microsoft.com/office/officeart/2008/layout/LinedList"/>
    <dgm:cxn modelId="{B3441004-E4FD-6C43-88A7-2DECE57CDFDD}" type="presParOf" srcId="{26DCAB5C-E2C6-2944-9F6C-52196B55B461}" destId="{A7D106E6-050D-6D48-AFA5-7F4A2AE02301}" srcOrd="2" destOrd="0" presId="urn:microsoft.com/office/officeart/2008/layout/LinedList"/>
    <dgm:cxn modelId="{F7EDA384-0DCA-D642-A603-686A7E513520}" type="presParOf" srcId="{26DCAB5C-E2C6-2944-9F6C-52196B55B461}" destId="{6D8D3FF4-F62F-614B-B6B0-EED3564D4387}" srcOrd="3" destOrd="0" presId="urn:microsoft.com/office/officeart/2008/layout/LinedList"/>
    <dgm:cxn modelId="{0B3846AC-17FC-2D43-8571-DD3D389C6A99}" type="presParOf" srcId="{6D8D3FF4-F62F-614B-B6B0-EED3564D4387}" destId="{6CD40A53-BC13-1045-BC5C-66CCE70913A3}" srcOrd="0" destOrd="0" presId="urn:microsoft.com/office/officeart/2008/layout/LinedList"/>
    <dgm:cxn modelId="{CF466E09-8653-5545-A13B-0083FF282C8D}" type="presParOf" srcId="{6D8D3FF4-F62F-614B-B6B0-EED3564D4387}" destId="{A18A2769-5EB6-D348-87B2-0A6D30305692}" srcOrd="1" destOrd="0" presId="urn:microsoft.com/office/officeart/2008/layout/LinedList"/>
    <dgm:cxn modelId="{1AFCF3E8-3099-B049-9231-A50E1A6E8FAF}" type="presParOf" srcId="{26DCAB5C-E2C6-2944-9F6C-52196B55B461}" destId="{61B945C1-E35E-7F4F-8AAE-BCB06C18FC48}" srcOrd="4" destOrd="0" presId="urn:microsoft.com/office/officeart/2008/layout/LinedList"/>
    <dgm:cxn modelId="{431464F5-36EA-7D4A-B49F-598DD30A218E}" type="presParOf" srcId="{26DCAB5C-E2C6-2944-9F6C-52196B55B461}" destId="{F8738F5D-FB86-C14B-936C-8A9E9A31154D}" srcOrd="5" destOrd="0" presId="urn:microsoft.com/office/officeart/2008/layout/LinedList"/>
    <dgm:cxn modelId="{769EE96F-B08B-6148-913A-D5709FB7A44D}" type="presParOf" srcId="{F8738F5D-FB86-C14B-936C-8A9E9A31154D}" destId="{15313606-2363-6C46-8F5B-462EBD7323CE}" srcOrd="0" destOrd="0" presId="urn:microsoft.com/office/officeart/2008/layout/LinedList"/>
    <dgm:cxn modelId="{6BBA7DFF-F65D-5845-BD92-C0A98E74F747}" type="presParOf" srcId="{F8738F5D-FB86-C14B-936C-8A9E9A31154D}" destId="{6A810F87-770D-9642-92E7-ACF437DFE778}" srcOrd="1" destOrd="0" presId="urn:microsoft.com/office/officeart/2008/layout/LinedList"/>
    <dgm:cxn modelId="{6C1A46AD-4F4A-3146-95B2-F1F9E8CC6298}" type="presParOf" srcId="{26DCAB5C-E2C6-2944-9F6C-52196B55B461}" destId="{03C7BA24-21AB-D740-AB4B-DDD1651B5EAB}" srcOrd="6" destOrd="0" presId="urn:microsoft.com/office/officeart/2008/layout/LinedList"/>
    <dgm:cxn modelId="{A8FD22D4-4801-044C-9FB0-F56C0636D3F2}" type="presParOf" srcId="{26DCAB5C-E2C6-2944-9F6C-52196B55B461}" destId="{B098ED0B-D343-6D4B-8EBF-E83E2698CDE5}" srcOrd="7" destOrd="0" presId="urn:microsoft.com/office/officeart/2008/layout/LinedList"/>
    <dgm:cxn modelId="{B23DA8EA-6354-2C4D-8B57-7AA33549AC5B}" type="presParOf" srcId="{B098ED0B-D343-6D4B-8EBF-E83E2698CDE5}" destId="{65A09B60-331D-AB49-9CA0-043982CF2784}" srcOrd="0" destOrd="0" presId="urn:microsoft.com/office/officeart/2008/layout/LinedList"/>
    <dgm:cxn modelId="{C23A6C18-E56D-3442-8FC1-F8B021E5ABC9}" type="presParOf" srcId="{B098ED0B-D343-6D4B-8EBF-E83E2698CDE5}" destId="{7F1AA9D1-996A-C347-AD75-B4EE6EAAEF05}" srcOrd="1" destOrd="0" presId="urn:microsoft.com/office/officeart/2008/layout/LinedList"/>
    <dgm:cxn modelId="{0DB23D15-D151-6D40-8B43-111C562AF689}" type="presParOf" srcId="{26DCAB5C-E2C6-2944-9F6C-52196B55B461}" destId="{1B881060-3315-3449-836F-D701A01872BD}" srcOrd="8" destOrd="0" presId="urn:microsoft.com/office/officeart/2008/layout/LinedList"/>
    <dgm:cxn modelId="{DA96135C-2CE4-8744-9545-8038F97E067D}" type="presParOf" srcId="{26DCAB5C-E2C6-2944-9F6C-52196B55B461}" destId="{D37C560D-3253-7C4F-9A2F-DAD601ACC90A}" srcOrd="9" destOrd="0" presId="urn:microsoft.com/office/officeart/2008/layout/LinedList"/>
    <dgm:cxn modelId="{3BF2F5E3-8904-0E4A-A1D2-40F1A30750E2}" type="presParOf" srcId="{D37C560D-3253-7C4F-9A2F-DAD601ACC90A}" destId="{4C18BF7D-D686-C149-B40E-1922742F71D4}" srcOrd="0" destOrd="0" presId="urn:microsoft.com/office/officeart/2008/layout/LinedList"/>
    <dgm:cxn modelId="{4C248B54-6E32-8847-88EC-61C2FA459075}" type="presParOf" srcId="{D37C560D-3253-7C4F-9A2F-DAD601ACC90A}" destId="{680AE38A-6564-9C47-978B-7C2471E0D621}" srcOrd="1" destOrd="0" presId="urn:microsoft.com/office/officeart/2008/layout/LinedList"/>
    <dgm:cxn modelId="{A325186A-9232-0D42-81A0-6CDA4C710DBD}" type="presParOf" srcId="{26DCAB5C-E2C6-2944-9F6C-52196B55B461}" destId="{893ACDC6-4EE1-DD4B-98E7-0D8420D74B49}" srcOrd="10" destOrd="0" presId="urn:microsoft.com/office/officeart/2008/layout/LinedList"/>
    <dgm:cxn modelId="{A4EEA8EA-E298-E44A-8468-93FEFEFCE3E1}" type="presParOf" srcId="{26DCAB5C-E2C6-2944-9F6C-52196B55B461}" destId="{B881A51B-25C4-7344-9AA2-870D87B89A9A}" srcOrd="11" destOrd="0" presId="urn:microsoft.com/office/officeart/2008/layout/LinedList"/>
    <dgm:cxn modelId="{B8CFEA42-014E-174F-AFA7-2225098F8DD2}" type="presParOf" srcId="{B881A51B-25C4-7344-9AA2-870D87B89A9A}" destId="{2BBE7A05-2AAE-FD4D-A7F8-4C872735EFD7}" srcOrd="0" destOrd="0" presId="urn:microsoft.com/office/officeart/2008/layout/LinedList"/>
    <dgm:cxn modelId="{4BF41E6E-13A1-B844-8FB2-BE7AF454CD39}" type="presParOf" srcId="{B881A51B-25C4-7344-9AA2-870D87B89A9A}" destId="{DBF0D117-02CA-2046-BF96-81413F2E75BB}" srcOrd="1" destOrd="0" presId="urn:microsoft.com/office/officeart/2008/layout/LinedList"/>
    <dgm:cxn modelId="{358B2093-7A85-CD44-8D98-E217D91FCD4A}" type="presParOf" srcId="{26DCAB5C-E2C6-2944-9F6C-52196B55B461}" destId="{79686930-D0F7-0747-9252-81B8F51F50FC}" srcOrd="12" destOrd="0" presId="urn:microsoft.com/office/officeart/2008/layout/LinedList"/>
    <dgm:cxn modelId="{DAE9DBD1-8291-934B-9FAD-5C6925F18874}" type="presParOf" srcId="{26DCAB5C-E2C6-2944-9F6C-52196B55B461}" destId="{EFCA0493-3424-9045-B158-11098D061620}" srcOrd="13" destOrd="0" presId="urn:microsoft.com/office/officeart/2008/layout/LinedList"/>
    <dgm:cxn modelId="{65016472-502D-BA46-A024-8290631A399E}" type="presParOf" srcId="{EFCA0493-3424-9045-B158-11098D061620}" destId="{85102566-A5D4-7944-B16E-0A8D0CE4BA04}" srcOrd="0" destOrd="0" presId="urn:microsoft.com/office/officeart/2008/layout/LinedList"/>
    <dgm:cxn modelId="{33A83D17-B6A5-5C49-B589-5D31009C44D4}" type="presParOf" srcId="{EFCA0493-3424-9045-B158-11098D061620}" destId="{EA306240-1F0F-0F45-A49C-CBEC278C18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9E596-15FE-E048-9D10-18A4DF6B25A5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C1524-AF90-5E46-953A-F3DD9B57BCAC}">
      <dsp:nvSpPr>
        <dsp:cNvPr id="0" name=""/>
        <dsp:cNvSpPr/>
      </dsp:nvSpPr>
      <dsp:spPr>
        <a:xfrm>
          <a:off x="0" y="67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1. Introducción</a:t>
          </a:r>
          <a:endParaRPr lang="en-US" sz="2600" kern="1200" dirty="0"/>
        </a:p>
      </dsp:txBody>
      <dsp:txXfrm>
        <a:off x="0" y="675"/>
        <a:ext cx="6291714" cy="789912"/>
      </dsp:txXfrm>
    </dsp:sp>
    <dsp:sp modelId="{A7D106E6-050D-6D48-AFA5-7F4A2AE02301}">
      <dsp:nvSpPr>
        <dsp:cNvPr id="0" name=""/>
        <dsp:cNvSpPr/>
      </dsp:nvSpPr>
      <dsp:spPr>
        <a:xfrm>
          <a:off x="0" y="790587"/>
          <a:ext cx="6291714" cy="0"/>
        </a:xfrm>
        <a:prstGeom prst="line">
          <a:avLst/>
        </a:prstGeom>
        <a:solidFill>
          <a:schemeClr val="accent5">
            <a:hueOff val="-253570"/>
            <a:satOff val="930"/>
            <a:lumOff val="-327"/>
            <a:alphaOff val="0"/>
          </a:schemeClr>
        </a:solidFill>
        <a:ln w="12700" cap="flat" cmpd="sng" algn="ctr">
          <a:solidFill>
            <a:schemeClr val="accent5">
              <a:hueOff val="-253570"/>
              <a:satOff val="93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40A53-BC13-1045-BC5C-66CCE70913A3}">
      <dsp:nvSpPr>
        <dsp:cNvPr id="0" name=""/>
        <dsp:cNvSpPr/>
      </dsp:nvSpPr>
      <dsp:spPr>
        <a:xfrm>
          <a:off x="0" y="79058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2. Objetivos</a:t>
          </a:r>
          <a:endParaRPr lang="en-US" sz="2600" kern="1200" dirty="0"/>
        </a:p>
      </dsp:txBody>
      <dsp:txXfrm>
        <a:off x="0" y="790587"/>
        <a:ext cx="6291714" cy="789912"/>
      </dsp:txXfrm>
    </dsp:sp>
    <dsp:sp modelId="{61B945C1-E35E-7F4F-8AAE-BCB06C18FC48}">
      <dsp:nvSpPr>
        <dsp:cNvPr id="0" name=""/>
        <dsp:cNvSpPr/>
      </dsp:nvSpPr>
      <dsp:spPr>
        <a:xfrm>
          <a:off x="0" y="1580499"/>
          <a:ext cx="6291714" cy="0"/>
        </a:xfrm>
        <a:prstGeom prst="line">
          <a:avLst/>
        </a:prstGeom>
        <a:solidFill>
          <a:schemeClr val="accent5">
            <a:hueOff val="-507140"/>
            <a:satOff val="1860"/>
            <a:lumOff val="-654"/>
            <a:alphaOff val="0"/>
          </a:schemeClr>
        </a:solidFill>
        <a:ln w="12700" cap="flat" cmpd="sng" algn="ctr">
          <a:solidFill>
            <a:schemeClr val="accent5">
              <a:hueOff val="-507140"/>
              <a:satOff val="1860"/>
              <a:lumOff val="-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13606-2363-6C46-8F5B-462EBD7323CE}">
      <dsp:nvSpPr>
        <dsp:cNvPr id="0" name=""/>
        <dsp:cNvSpPr/>
      </dsp:nvSpPr>
      <dsp:spPr>
        <a:xfrm>
          <a:off x="0" y="1580499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3. Infraestructura</a:t>
          </a:r>
          <a:endParaRPr lang="en-US" sz="2600" kern="1200" dirty="0"/>
        </a:p>
      </dsp:txBody>
      <dsp:txXfrm>
        <a:off x="0" y="1580499"/>
        <a:ext cx="6291714" cy="789912"/>
      </dsp:txXfrm>
    </dsp:sp>
    <dsp:sp modelId="{03C7BA24-21AB-D740-AB4B-DDD1651B5EAB}">
      <dsp:nvSpPr>
        <dsp:cNvPr id="0" name=""/>
        <dsp:cNvSpPr/>
      </dsp:nvSpPr>
      <dsp:spPr>
        <a:xfrm>
          <a:off x="0" y="2370411"/>
          <a:ext cx="6291714" cy="0"/>
        </a:xfrm>
        <a:prstGeom prst="line">
          <a:avLst/>
        </a:prstGeom>
        <a:solidFill>
          <a:schemeClr val="accent5">
            <a:hueOff val="-760711"/>
            <a:satOff val="2790"/>
            <a:lumOff val="-981"/>
            <a:alphaOff val="0"/>
          </a:schemeClr>
        </a:solidFill>
        <a:ln w="12700" cap="flat" cmpd="sng" algn="ctr">
          <a:solidFill>
            <a:schemeClr val="accent5">
              <a:hueOff val="-760711"/>
              <a:satOff val="2790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09B60-331D-AB49-9CA0-043982CF2784}">
      <dsp:nvSpPr>
        <dsp:cNvPr id="0" name=""/>
        <dsp:cNvSpPr/>
      </dsp:nvSpPr>
      <dsp:spPr>
        <a:xfrm>
          <a:off x="0" y="2370411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4. Generación de secuencias</a:t>
          </a:r>
          <a:endParaRPr lang="en-US" sz="2600" kern="1200" dirty="0"/>
        </a:p>
      </dsp:txBody>
      <dsp:txXfrm>
        <a:off x="0" y="2370411"/>
        <a:ext cx="6291714" cy="789912"/>
      </dsp:txXfrm>
    </dsp:sp>
    <dsp:sp modelId="{1B881060-3315-3449-836F-D701A01872BD}">
      <dsp:nvSpPr>
        <dsp:cNvPr id="0" name=""/>
        <dsp:cNvSpPr/>
      </dsp:nvSpPr>
      <dsp:spPr>
        <a:xfrm>
          <a:off x="0" y="3160323"/>
          <a:ext cx="6291714" cy="0"/>
        </a:xfrm>
        <a:prstGeom prst="line">
          <a:avLst/>
        </a:prstGeom>
        <a:solidFill>
          <a:schemeClr val="accent5">
            <a:hueOff val="-1014281"/>
            <a:satOff val="3720"/>
            <a:lumOff val="-1307"/>
            <a:alphaOff val="0"/>
          </a:schemeClr>
        </a:solidFill>
        <a:ln w="12700" cap="flat" cmpd="sng" algn="ctr">
          <a:solidFill>
            <a:schemeClr val="accent5">
              <a:hueOff val="-1014281"/>
              <a:satOff val="3720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8BF7D-D686-C149-B40E-1922742F71D4}">
      <dsp:nvSpPr>
        <dsp:cNvPr id="0" name=""/>
        <dsp:cNvSpPr/>
      </dsp:nvSpPr>
      <dsp:spPr>
        <a:xfrm>
          <a:off x="0" y="3160323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5. Predicción con imágenes modeladas</a:t>
          </a:r>
          <a:endParaRPr lang="en-US" sz="2600" kern="1200" dirty="0"/>
        </a:p>
      </dsp:txBody>
      <dsp:txXfrm>
        <a:off x="0" y="3160323"/>
        <a:ext cx="6291714" cy="789912"/>
      </dsp:txXfrm>
    </dsp:sp>
    <dsp:sp modelId="{893ACDC6-4EE1-DD4B-98E7-0D8420D74B49}">
      <dsp:nvSpPr>
        <dsp:cNvPr id="0" name=""/>
        <dsp:cNvSpPr/>
      </dsp:nvSpPr>
      <dsp:spPr>
        <a:xfrm>
          <a:off x="0" y="3950235"/>
          <a:ext cx="6291714" cy="0"/>
        </a:xfrm>
        <a:prstGeom prst="line">
          <a:avLst/>
        </a:prstGeom>
        <a:solidFill>
          <a:schemeClr val="accent5">
            <a:hueOff val="-1267851"/>
            <a:satOff val="4650"/>
            <a:lumOff val="-1634"/>
            <a:alphaOff val="0"/>
          </a:schemeClr>
        </a:solidFill>
        <a:ln w="12700" cap="flat" cmpd="sng" algn="ctr">
          <a:solidFill>
            <a:schemeClr val="accent5">
              <a:hueOff val="-1267851"/>
              <a:satOff val="4650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E7A05-2AAE-FD4D-A7F8-4C872735EFD7}">
      <dsp:nvSpPr>
        <dsp:cNvPr id="0" name=""/>
        <dsp:cNvSpPr/>
      </dsp:nvSpPr>
      <dsp:spPr>
        <a:xfrm>
          <a:off x="0" y="395023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6. Predicción con imágenes crudas</a:t>
          </a:r>
          <a:endParaRPr lang="en-US" sz="2600" kern="1200" dirty="0"/>
        </a:p>
      </dsp:txBody>
      <dsp:txXfrm>
        <a:off x="0" y="3950235"/>
        <a:ext cx="6291714" cy="789912"/>
      </dsp:txXfrm>
    </dsp:sp>
    <dsp:sp modelId="{79686930-D0F7-0747-9252-81B8F51F50FC}">
      <dsp:nvSpPr>
        <dsp:cNvPr id="0" name=""/>
        <dsp:cNvSpPr/>
      </dsp:nvSpPr>
      <dsp:spPr>
        <a:xfrm>
          <a:off x="0" y="4740147"/>
          <a:ext cx="6291714" cy="0"/>
        </a:xfrm>
        <a:prstGeom prst="line">
          <a:avLst/>
        </a:prstGeom>
        <a:solidFill>
          <a:schemeClr val="accent5">
            <a:hueOff val="-1521421"/>
            <a:satOff val="5580"/>
            <a:lumOff val="-1961"/>
            <a:alphaOff val="0"/>
          </a:schemeClr>
        </a:solidFill>
        <a:ln w="12700" cap="flat" cmpd="sng" algn="ctr">
          <a:solidFill>
            <a:schemeClr val="accent5">
              <a:hueOff val="-1521421"/>
              <a:satOff val="558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02566-A5D4-7944-B16E-0A8D0CE4BA04}">
      <dsp:nvSpPr>
        <dsp:cNvPr id="0" name=""/>
        <dsp:cNvSpPr/>
      </dsp:nvSpPr>
      <dsp:spPr>
        <a:xfrm>
          <a:off x="0" y="474014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7. Conclusiones</a:t>
          </a:r>
          <a:endParaRPr lang="en-US" sz="2600" kern="1200" dirty="0"/>
        </a:p>
      </dsp:txBody>
      <dsp:txXfrm>
        <a:off x="0" y="4740147"/>
        <a:ext cx="6291714" cy="78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2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81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5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32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39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09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94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3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95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7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1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2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icslaburjc.github.io/2017-tfm-nuria-oyaga/" TargetMode="External"/><Relationship Id="rId2" Type="http://schemas.openxmlformats.org/officeDocument/2006/relationships/hyperlink" Target="https://github.com/RoboticsLabURJC/2017-tfm-nuria-oyaga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7B2F5-2D7D-1541-A1F4-F13D9875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337" y="2106415"/>
            <a:ext cx="9369323" cy="1444596"/>
          </a:xfrm>
        </p:spPr>
        <p:txBody>
          <a:bodyPr anchor="b">
            <a:normAutofit/>
          </a:bodyPr>
          <a:lstStyle/>
          <a:p>
            <a:r>
              <a:rPr lang="es-ES" sz="4400" dirty="0"/>
              <a:t>Predicción de Fotogramas con Redes Neuronales Profundas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4ACA5A-32CA-1644-AF63-15C2FD35F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748" y="3973687"/>
            <a:ext cx="6616502" cy="599245"/>
          </a:xfrm>
        </p:spPr>
        <p:txBody>
          <a:bodyPr anchor="t">
            <a:normAutofit/>
          </a:bodyPr>
          <a:lstStyle/>
          <a:p>
            <a:r>
              <a:rPr lang="es-ES" sz="2800" dirty="0"/>
              <a:t>Máster Universitario en Visión Artificial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D258BF-8165-F146-8F9B-896A79C1AB0D}"/>
              </a:ext>
            </a:extLst>
          </p:cNvPr>
          <p:cNvSpPr txBox="1"/>
          <p:nvPr/>
        </p:nvSpPr>
        <p:spPr>
          <a:xfrm>
            <a:off x="431652" y="5297041"/>
            <a:ext cx="38839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Autor: Nuria </a:t>
            </a:r>
            <a:r>
              <a:rPr lang="es-ES" dirty="0" err="1"/>
              <a:t>Oyaga</a:t>
            </a:r>
            <a:r>
              <a:rPr lang="es-ES" dirty="0"/>
              <a:t> de Frutos</a:t>
            </a:r>
          </a:p>
          <a:p>
            <a:pPr>
              <a:spcAft>
                <a:spcPts val="600"/>
              </a:spcAft>
            </a:pPr>
            <a:r>
              <a:rPr lang="es-ES" dirty="0"/>
              <a:t>Tutor: José María Cañas Plaza</a:t>
            </a:r>
          </a:p>
          <a:p>
            <a:pPr>
              <a:spcAft>
                <a:spcPts val="600"/>
              </a:spcAft>
            </a:pPr>
            <a:r>
              <a:rPr lang="es-ES" dirty="0"/>
              <a:t>Cotutor: Inmaculada Mora Jiménez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DB2983F-31C9-5E44-AD77-8DC319EB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2" y="27193"/>
            <a:ext cx="2944971" cy="165654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202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SECUENCIAS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8021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Limitaciones del trabajo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4C5BAB-9FE8-F942-ACFE-C7A28E2E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4061" y="2141537"/>
            <a:ext cx="10439400" cy="4351338"/>
          </a:xfrm>
        </p:spPr>
        <p:txBody>
          <a:bodyPr/>
          <a:lstStyle/>
          <a:p>
            <a:r>
              <a:rPr lang="es-ES" dirty="0"/>
              <a:t>Imágenes muy sencillas:</a:t>
            </a:r>
          </a:p>
          <a:p>
            <a:pPr lvl="1"/>
            <a:r>
              <a:rPr lang="es-ES" dirty="0"/>
              <a:t>Tamaño 80x120.</a:t>
            </a:r>
          </a:p>
          <a:p>
            <a:pPr lvl="1"/>
            <a:r>
              <a:rPr lang="es-ES" dirty="0"/>
              <a:t>Píxel blanco (activo) que se desplaza sobre fondo negro.</a:t>
            </a:r>
          </a:p>
          <a:p>
            <a:endParaRPr lang="es-ES" dirty="0"/>
          </a:p>
          <a:p>
            <a:r>
              <a:rPr lang="es-ES" dirty="0"/>
              <a:t>Muestreo regular:</a:t>
            </a:r>
            <a:endParaRPr lang="es-ES" dirty="0">
              <a:sym typeface="Wingdings" pitchFamily="2" charset="2"/>
            </a:endParaRPr>
          </a:p>
          <a:p>
            <a:pPr lvl="1"/>
            <a:r>
              <a:rPr lang="es-ES" dirty="0">
                <a:sym typeface="Wingdings" pitchFamily="2" charset="2"/>
              </a:rPr>
              <a:t>Velocidad constante.</a:t>
            </a:r>
          </a:p>
          <a:p>
            <a:pPr lvl="1"/>
            <a:r>
              <a:rPr lang="es-ES" dirty="0">
                <a:sym typeface="Wingdings" pitchFamily="2" charset="2"/>
              </a:rPr>
              <a:t>No faltan muestras.</a:t>
            </a:r>
          </a:p>
          <a:p>
            <a:pPr lvl="1"/>
            <a:endParaRPr lang="es-ES" dirty="0">
              <a:sym typeface="Wingdings" pitchFamily="2" charset="2"/>
            </a:endParaRPr>
          </a:p>
          <a:p>
            <a:r>
              <a:rPr lang="es-ES" dirty="0">
                <a:sym typeface="Wingdings" pitchFamily="2" charset="2"/>
              </a:rPr>
              <a:t>Ausencia de ruido.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751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378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imágenes</a:t>
            </a:r>
          </a:p>
        </p:txBody>
      </p:sp>
      <p:pic>
        <p:nvPicPr>
          <p:cNvPr id="7" name="Raw%20and%20modeled%20sample.mp4" descr="Raw%20and%20modeled%20sample.mp4">
            <a:hlinkClick r:id="" action="ppaction://media"/>
            <a:extLst>
              <a:ext uri="{FF2B5EF4-FFF2-40B4-BE49-F238E27FC236}">
                <a16:creationId xmlns:a16="http://schemas.microsoft.com/office/drawing/2014/main" id="{9FCB1486-2DBE-8649-A291-E7628F2ED3B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82098" y="1885318"/>
            <a:ext cx="5892800" cy="4572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ADD5D4A-35C7-3F4D-8E46-7AF91836D69A}"/>
              </a:ext>
            </a:extLst>
          </p:cNvPr>
          <p:cNvSpPr txBox="1"/>
          <p:nvPr/>
        </p:nvSpPr>
        <p:spPr>
          <a:xfrm>
            <a:off x="975360" y="4001892"/>
            <a:ext cx="114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CRUDAS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ABA2C6-61C1-BB4B-A530-DAD2418A7985}"/>
              </a:ext>
            </a:extLst>
          </p:cNvPr>
          <p:cNvSpPr txBox="1"/>
          <p:nvPr/>
        </p:nvSpPr>
        <p:spPr>
          <a:xfrm>
            <a:off x="9337477" y="4001892"/>
            <a:ext cx="168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MODELADAS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F8DB8E13-21A5-DC43-9865-5833C1051838}"/>
              </a:ext>
            </a:extLst>
          </p:cNvPr>
          <p:cNvSpPr/>
          <p:nvPr/>
        </p:nvSpPr>
        <p:spPr>
          <a:xfrm>
            <a:off x="2286216" y="2534542"/>
            <a:ext cx="329184" cy="3304032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3A6BEBED-10C8-8E4D-A84A-628044D513A6}"/>
              </a:ext>
            </a:extLst>
          </p:cNvPr>
          <p:cNvSpPr/>
          <p:nvPr/>
        </p:nvSpPr>
        <p:spPr>
          <a:xfrm>
            <a:off x="8841596" y="1897271"/>
            <a:ext cx="428625" cy="4560047"/>
          </a:xfrm>
          <a:prstGeom prst="righ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66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1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Imagen que contiene pájaro, computer, grande, vuelo&#10;&#10;Descripción generada automáticamente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73" y="2687661"/>
            <a:ext cx="5693327" cy="3795551"/>
          </a:xfrm>
          <a:prstGeom prst="rect">
            <a:avLst/>
          </a:prstGeom>
        </p:spPr>
      </p:pic>
      <p:graphicFrame>
        <p:nvGraphicFramePr>
          <p:cNvPr id="12" name="Tabla 9">
            <a:extLst>
              <a:ext uri="{FF2B5EF4-FFF2-40B4-BE49-F238E27FC236}">
                <a16:creationId xmlns:a16="http://schemas.microsoft.com/office/drawing/2014/main" id="{A02C3D88-3690-F84E-825E-5CB926804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32557"/>
              </p:ext>
            </p:extLst>
          </p:nvPr>
        </p:nvGraphicFramePr>
        <p:xfrm>
          <a:off x="8440494" y="3429000"/>
          <a:ext cx="2913306" cy="1280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2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parabólica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1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8018"/>
              </p:ext>
            </p:extLst>
          </p:nvPr>
        </p:nvGraphicFramePr>
        <p:xfrm>
          <a:off x="8440494" y="3429000"/>
          <a:ext cx="2913306" cy="1706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27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sinusoidal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× 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 t="-6383" b="-212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0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07145"/>
              </p:ext>
            </p:extLst>
          </p:nvPr>
        </p:nvGraphicFramePr>
        <p:xfrm>
          <a:off x="8440494" y="3429000"/>
          <a:ext cx="2913306" cy="2133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i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5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89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combinada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9449E7E-0840-0845-B0DC-B015720B8487}"/>
              </a:ext>
            </a:extLst>
          </p:cNvPr>
          <p:cNvGrpSpPr/>
          <p:nvPr/>
        </p:nvGrpSpPr>
        <p:grpSpPr>
          <a:xfrm>
            <a:off x="4588669" y="2426552"/>
            <a:ext cx="3014662" cy="3787981"/>
            <a:chOff x="1743077" y="2371196"/>
            <a:chExt cx="3014662" cy="3787981"/>
          </a:xfrm>
        </p:grpSpPr>
        <p:sp>
          <p:nvSpPr>
            <p:cNvPr id="12" name="Lata 11">
              <a:extLst>
                <a:ext uri="{FF2B5EF4-FFF2-40B4-BE49-F238E27FC236}">
                  <a16:creationId xmlns:a16="http://schemas.microsoft.com/office/drawing/2014/main" id="{25C58FD0-4D6A-5A46-8403-CA4023D526D0}"/>
                </a:ext>
              </a:extLst>
            </p:cNvPr>
            <p:cNvSpPr/>
            <p:nvPr/>
          </p:nvSpPr>
          <p:spPr>
            <a:xfrm>
              <a:off x="1743077" y="4658460"/>
              <a:ext cx="3014662" cy="1500717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Lata 10">
              <a:extLst>
                <a:ext uri="{FF2B5EF4-FFF2-40B4-BE49-F238E27FC236}">
                  <a16:creationId xmlns:a16="http://schemas.microsoft.com/office/drawing/2014/main" id="{09D86886-DEE2-6642-9888-2F547CCE414E}"/>
                </a:ext>
              </a:extLst>
            </p:cNvPr>
            <p:cNvSpPr/>
            <p:nvPr/>
          </p:nvSpPr>
          <p:spPr>
            <a:xfrm>
              <a:off x="1743077" y="3514828"/>
              <a:ext cx="3014662" cy="1500717"/>
            </a:xfrm>
            <a:prstGeom prst="ca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Lata 7">
              <a:extLst>
                <a:ext uri="{FF2B5EF4-FFF2-40B4-BE49-F238E27FC236}">
                  <a16:creationId xmlns:a16="http://schemas.microsoft.com/office/drawing/2014/main" id="{8059A4C6-605C-7742-AC61-B6207DF125CF}"/>
                </a:ext>
              </a:extLst>
            </p:cNvPr>
            <p:cNvSpPr/>
            <p:nvPr/>
          </p:nvSpPr>
          <p:spPr>
            <a:xfrm>
              <a:off x="1743077" y="2371196"/>
              <a:ext cx="3014662" cy="1500717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6155C71-539A-0B47-9954-8BA2BA7A57AF}"/>
                </a:ext>
              </a:extLst>
            </p:cNvPr>
            <p:cNvSpPr txBox="1"/>
            <p:nvPr/>
          </p:nvSpPr>
          <p:spPr>
            <a:xfrm>
              <a:off x="2819037" y="3069264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34%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94846B2-DFB9-D541-A991-1CB7C50F3F27}"/>
                </a:ext>
              </a:extLst>
            </p:cNvPr>
            <p:cNvSpPr txBox="1"/>
            <p:nvPr/>
          </p:nvSpPr>
          <p:spPr>
            <a:xfrm>
              <a:off x="2819038" y="4212896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E0072AA-4694-EA4D-8098-734183C5BED2}"/>
                </a:ext>
              </a:extLst>
            </p:cNvPr>
            <p:cNvSpPr txBox="1"/>
            <p:nvPr/>
          </p:nvSpPr>
          <p:spPr>
            <a:xfrm>
              <a:off x="2819037" y="5356528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</p:grpSp>
      <p:sp>
        <p:nvSpPr>
          <p:cNvPr id="17" name="Abrir llave 16">
            <a:extLst>
              <a:ext uri="{FF2B5EF4-FFF2-40B4-BE49-F238E27FC236}">
                <a16:creationId xmlns:a16="http://schemas.microsoft.com/office/drawing/2014/main" id="{F758B809-9278-D347-AB97-1764A10A2F82}"/>
              </a:ext>
            </a:extLst>
          </p:cNvPr>
          <p:cNvSpPr/>
          <p:nvPr/>
        </p:nvSpPr>
        <p:spPr>
          <a:xfrm>
            <a:off x="3563000" y="2426551"/>
            <a:ext cx="714159" cy="3787981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055E4D-854A-0F4B-A2F1-C3245BA6B7D7}"/>
              </a:ext>
            </a:extLst>
          </p:cNvPr>
          <p:cNvSpPr txBox="1"/>
          <p:nvPr/>
        </p:nvSpPr>
        <p:spPr>
          <a:xfrm>
            <a:off x="1549172" y="4089708"/>
            <a:ext cx="1986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Nº Muestras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754D56B-CFED-E748-8AFB-A2C93C30ECA9}"/>
              </a:ext>
            </a:extLst>
          </p:cNvPr>
          <p:cNvCxnSpPr>
            <a:cxnSpLocks/>
            <a:stCxn id="8" idx="4"/>
            <a:endCxn id="30" idx="1"/>
          </p:cNvCxnSpPr>
          <p:nvPr/>
        </p:nvCxnSpPr>
        <p:spPr>
          <a:xfrm flipV="1">
            <a:off x="7603331" y="3176910"/>
            <a:ext cx="783653" cy="1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0A5991B-D2B3-0D4E-AF20-7B9EE0A98BE8}"/>
              </a:ext>
            </a:extLst>
          </p:cNvPr>
          <p:cNvCxnSpPr>
            <a:cxnSpLocks/>
            <a:stCxn id="11" idx="4"/>
            <a:endCxn id="36" idx="1"/>
          </p:cNvCxnSpPr>
          <p:nvPr/>
        </p:nvCxnSpPr>
        <p:spPr>
          <a:xfrm>
            <a:off x="7603331" y="4320543"/>
            <a:ext cx="783653" cy="15387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8AF3319-A032-D04D-AD52-0657B301DDA5}"/>
              </a:ext>
            </a:extLst>
          </p:cNvPr>
          <p:cNvCxnSpPr>
            <a:cxnSpLocks/>
            <a:stCxn id="12" idx="4"/>
            <a:endCxn id="35" idx="1"/>
          </p:cNvCxnSpPr>
          <p:nvPr/>
        </p:nvCxnSpPr>
        <p:spPr>
          <a:xfrm flipV="1">
            <a:off x="7603331" y="5464174"/>
            <a:ext cx="783654" cy="1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FA78CCE-BB0F-024E-8BC4-3402DA901C71}"/>
              </a:ext>
            </a:extLst>
          </p:cNvPr>
          <p:cNvSpPr txBox="1"/>
          <p:nvPr/>
        </p:nvSpPr>
        <p:spPr>
          <a:xfrm>
            <a:off x="8386984" y="2961466"/>
            <a:ext cx="160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Sinusoidal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BADD089-2CA3-A149-9F55-198989644C9F}"/>
              </a:ext>
            </a:extLst>
          </p:cNvPr>
          <p:cNvSpPr txBox="1"/>
          <p:nvPr/>
        </p:nvSpPr>
        <p:spPr>
          <a:xfrm>
            <a:off x="8386985" y="5248730"/>
            <a:ext cx="1614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Lineal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6E848D2-CF80-C243-B7B2-8DDCEFA3DF93}"/>
              </a:ext>
            </a:extLst>
          </p:cNvPr>
          <p:cNvSpPr txBox="1"/>
          <p:nvPr/>
        </p:nvSpPr>
        <p:spPr>
          <a:xfrm>
            <a:off x="8386984" y="4120486"/>
            <a:ext cx="1614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Parabólica</a:t>
            </a:r>
          </a:p>
        </p:txBody>
      </p:sp>
    </p:spTree>
    <p:extLst>
      <p:ext uri="{BB962C8B-B14F-4D97-AF65-F5344CB8AC3E}">
        <p14:creationId xmlns:p14="http://schemas.microsoft.com/office/powerpoint/2010/main" val="273895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592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 de la base de datos</a:t>
            </a:r>
          </a:p>
        </p:txBody>
      </p:sp>
      <p:graphicFrame>
        <p:nvGraphicFramePr>
          <p:cNvPr id="17" name="Tabla 10">
            <a:extLst>
              <a:ext uri="{FF2B5EF4-FFF2-40B4-BE49-F238E27FC236}">
                <a16:creationId xmlns:a16="http://schemas.microsoft.com/office/drawing/2014/main" id="{74035E71-D12A-AC47-BF4F-14DBA7922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42455"/>
              </p:ext>
            </p:extLst>
          </p:nvPr>
        </p:nvGraphicFramePr>
        <p:xfrm>
          <a:off x="2032004" y="5380987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4248364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71433276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774266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1060057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3729721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2989373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2900473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53939731"/>
                    </a:ext>
                  </a:extLst>
                </a:gridCol>
                <a:gridCol w="3251196">
                  <a:extLst>
                    <a:ext uri="{9D8B030D-6E8A-4147-A177-3AD203B41FA5}">
                      <a16:colId xmlns:a16="http://schemas.microsoft.com/office/drawing/2014/main" val="199224592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9325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Lucida Console" panose="020B0609040504020204" pitchFamily="49" charset="0"/>
                        </a:rPr>
                        <a:t>Gap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541902"/>
                  </a:ext>
                </a:extLst>
              </a:tr>
            </a:tbl>
          </a:graphicData>
        </a:graphic>
      </p:graphicFrame>
      <p:grpSp>
        <p:nvGrpSpPr>
          <p:cNvPr id="18" name="Grupo 17">
            <a:extLst>
              <a:ext uri="{FF2B5EF4-FFF2-40B4-BE49-F238E27FC236}">
                <a16:creationId xmlns:a16="http://schemas.microsoft.com/office/drawing/2014/main" id="{3A1487D4-1B8C-8A42-B184-29F04F8C2811}"/>
              </a:ext>
            </a:extLst>
          </p:cNvPr>
          <p:cNvGrpSpPr/>
          <p:nvPr/>
        </p:nvGrpSpPr>
        <p:grpSpPr>
          <a:xfrm>
            <a:off x="5063771" y="2311934"/>
            <a:ext cx="2064449" cy="2302191"/>
            <a:chOff x="5063775" y="956709"/>
            <a:chExt cx="2064449" cy="2302191"/>
          </a:xfrm>
        </p:grpSpPr>
        <p:sp>
          <p:nvSpPr>
            <p:cNvPr id="20" name="Lata 19">
              <a:extLst>
                <a:ext uri="{FF2B5EF4-FFF2-40B4-BE49-F238E27FC236}">
                  <a16:creationId xmlns:a16="http://schemas.microsoft.com/office/drawing/2014/main" id="{8DA21910-1238-F248-868A-A470A50E5BCB}"/>
                </a:ext>
              </a:extLst>
            </p:cNvPr>
            <p:cNvSpPr/>
            <p:nvPr/>
          </p:nvSpPr>
          <p:spPr>
            <a:xfrm>
              <a:off x="5063775" y="956709"/>
              <a:ext cx="2064449" cy="2302191"/>
            </a:xfrm>
            <a:prstGeom prst="ca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aphicFrame>
          <p:nvGraphicFramePr>
            <p:cNvPr id="22" name="Tabla 4">
              <a:extLst>
                <a:ext uri="{FF2B5EF4-FFF2-40B4-BE49-F238E27FC236}">
                  <a16:creationId xmlns:a16="http://schemas.microsoft.com/office/drawing/2014/main" id="{A9499899-50A2-384E-815F-F81F1DC3873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04431983"/>
                </p:ext>
              </p:extLst>
            </p:nvPr>
          </p:nvGraphicFramePr>
          <p:xfrm>
            <a:off x="5272085" y="1729334"/>
            <a:ext cx="1647825" cy="111252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29565">
                    <a:extLst>
                      <a:ext uri="{9D8B030D-6E8A-4147-A177-3AD203B41FA5}">
                        <a16:colId xmlns:a16="http://schemas.microsoft.com/office/drawing/2014/main" val="3390122680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56934736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62086792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845395894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2355989207"/>
                      </a:ext>
                    </a:extLst>
                  </a:gridCol>
                </a:tblGrid>
                <a:tr h="229517"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358364779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5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54444888"/>
                    </a:ext>
                  </a:extLst>
                </a:tr>
                <a:tr h="257598"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s-ES" dirty="0"/>
                          <a:t>....</a:t>
                        </a:r>
                      </a:p>
                    </a:txBody>
                    <a:tcPr vert="vert" anchor="ctr"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274546860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645365955"/>
                    </a:ext>
                  </a:extLst>
                </a:tr>
              </a:tbl>
            </a:graphicData>
          </a:graphic>
        </p:graphicFrame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745250B-BEC8-5E4C-A91D-1FD2FFC285CC}"/>
              </a:ext>
            </a:extLst>
          </p:cNvPr>
          <p:cNvCxnSpPr>
            <a:cxnSpLocks/>
          </p:cNvCxnSpPr>
          <p:nvPr/>
        </p:nvCxnSpPr>
        <p:spPr>
          <a:xfrm flipH="1">
            <a:off x="2032005" y="4239791"/>
            <a:ext cx="3240076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275ABE5-251F-0F4E-B6E5-6854062D41F7}"/>
              </a:ext>
            </a:extLst>
          </p:cNvPr>
          <p:cNvCxnSpPr>
            <a:cxnSpLocks/>
          </p:cNvCxnSpPr>
          <p:nvPr/>
        </p:nvCxnSpPr>
        <p:spPr>
          <a:xfrm>
            <a:off x="6919906" y="4239791"/>
            <a:ext cx="3240087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060D8A5-8BD5-4D4D-A814-22BA06B57395}"/>
              </a:ext>
            </a:extLst>
          </p:cNvPr>
          <p:cNvSpPr txBox="1"/>
          <p:nvPr/>
        </p:nvSpPr>
        <p:spPr>
          <a:xfrm>
            <a:off x="5156504" y="4999637"/>
            <a:ext cx="187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Lucida Console" panose="020B0609040504020204" pitchFamily="49" charset="0"/>
              </a:rPr>
              <a:t>Muestra 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F87D3B-835B-F34F-A5FD-44787467ED42}"/>
              </a:ext>
            </a:extLst>
          </p:cNvPr>
          <p:cNvSpPr txBox="1"/>
          <p:nvPr/>
        </p:nvSpPr>
        <p:spPr>
          <a:xfrm>
            <a:off x="3277523" y="5798033"/>
            <a:ext cx="187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Lucida Console" panose="020B0609040504020204" pitchFamily="49" charset="0"/>
              </a:rPr>
              <a:t>n_points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1EB3632-FB35-1F4F-A633-A24BDA323D67}"/>
              </a:ext>
            </a:extLst>
          </p:cNvPr>
          <p:cNvCxnSpPr>
            <a:cxnSpLocks/>
          </p:cNvCxnSpPr>
          <p:nvPr/>
        </p:nvCxnSpPr>
        <p:spPr>
          <a:xfrm>
            <a:off x="4800599" y="5951921"/>
            <a:ext cx="157162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780AB6F-AD80-8B44-B57B-F722FCD389A6}"/>
              </a:ext>
            </a:extLst>
          </p:cNvPr>
          <p:cNvCxnSpPr>
            <a:cxnSpLocks/>
          </p:cNvCxnSpPr>
          <p:nvPr/>
        </p:nvCxnSpPr>
        <p:spPr>
          <a:xfrm flipH="1">
            <a:off x="2032005" y="5951921"/>
            <a:ext cx="162003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A407068-F957-0340-90B9-5E6C31B55578}"/>
              </a:ext>
            </a:extLst>
          </p:cNvPr>
          <p:cNvCxnSpPr/>
          <p:nvPr/>
        </p:nvCxnSpPr>
        <p:spPr>
          <a:xfrm>
            <a:off x="2032004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7AA9210-69AA-AC41-B72E-63C39CE185BE}"/>
              </a:ext>
            </a:extLst>
          </p:cNvPr>
          <p:cNvCxnSpPr/>
          <p:nvPr/>
        </p:nvCxnSpPr>
        <p:spPr>
          <a:xfrm>
            <a:off x="6372225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9C8649C-A146-4340-A22A-A7F5EC5014B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178038" y="6353907"/>
            <a:ext cx="7981955" cy="3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4D0A7AB-88D5-4E41-B73F-773A25A741BE}"/>
              </a:ext>
            </a:extLst>
          </p:cNvPr>
          <p:cNvSpPr txBox="1"/>
          <p:nvPr/>
        </p:nvSpPr>
        <p:spPr>
          <a:xfrm>
            <a:off x="1885970" y="62000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F62D704-2979-E540-AAF5-912A9161552F}"/>
              </a:ext>
            </a:extLst>
          </p:cNvPr>
          <p:cNvSpPr txBox="1"/>
          <p:nvPr/>
        </p:nvSpPr>
        <p:spPr>
          <a:xfrm>
            <a:off x="9321033" y="5815297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A predecir</a:t>
            </a:r>
          </a:p>
        </p:txBody>
      </p:sp>
    </p:spTree>
    <p:extLst>
      <p:ext uri="{BB962C8B-B14F-4D97-AF65-F5344CB8AC3E}">
        <p14:creationId xmlns:p14="http://schemas.microsoft.com/office/powerpoint/2010/main" val="1513107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Características comunes</a:t>
            </a:r>
          </a:p>
        </p:txBody>
      </p:sp>
      <p:graphicFrame>
        <p:nvGraphicFramePr>
          <p:cNvPr id="11" name="Tabla 9">
            <a:extLst>
              <a:ext uri="{FF2B5EF4-FFF2-40B4-BE49-F238E27FC236}">
                <a16:creationId xmlns:a16="http://schemas.microsoft.com/office/drawing/2014/main" id="{3BEF95FE-605E-2E45-AF65-3EDAD62BC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44156"/>
              </p:ext>
            </p:extLst>
          </p:nvPr>
        </p:nvGraphicFramePr>
        <p:xfrm>
          <a:off x="1643063" y="2412363"/>
          <a:ext cx="9115425" cy="2560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59957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2459957">
                  <a:extLst>
                    <a:ext uri="{9D8B030D-6E8A-4147-A177-3AD203B41FA5}">
                      <a16:colId xmlns:a16="http://schemas.microsoft.com/office/drawing/2014/main" val="1338335208"/>
                    </a:ext>
                  </a:extLst>
                </a:gridCol>
                <a:gridCol w="4195511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Valor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Gap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b="0" dirty="0" err="1"/>
                        <a:t>N_points</a:t>
                      </a:r>
                      <a:endParaRPr lang="es-ES" sz="22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División de subconjuntos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Train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 err="1"/>
                        <a:t>Validation</a:t>
                      </a:r>
                      <a:endParaRPr lang="es-ES" sz="22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Test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11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95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691" y="2709158"/>
            <a:ext cx="9125765" cy="3048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IMÁGENES MODELADAS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799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87B5A3-F92B-EE4E-8C60-E43FE321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	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19B2EF7-3C06-491A-AF07-CDA9F981C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1921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2B98CFC-BDCC-B844-A51E-7F9A0A1F0FD9}"/>
              </a:ext>
            </a:extLst>
          </p:cNvPr>
          <p:cNvSpPr txBox="1"/>
          <p:nvPr/>
        </p:nvSpPr>
        <p:spPr>
          <a:xfrm>
            <a:off x="11615737" y="6214533"/>
            <a:ext cx="383438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9786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7839" y="2225146"/>
            <a:ext cx="4700588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Perceptrón</a:t>
            </a:r>
            <a:r>
              <a:rPr lang="es-ES" dirty="0"/>
              <a:t> multicapa </a:t>
            </a:r>
          </a:p>
          <a:p>
            <a:pPr marL="0" indent="0" algn="ctr">
              <a:buNone/>
            </a:pPr>
            <a:r>
              <a:rPr lang="es-ES" b="1" dirty="0"/>
              <a:t>MLP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Long-Short </a:t>
            </a: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Memory</a:t>
            </a:r>
            <a:r>
              <a:rPr lang="es-ES" dirty="0"/>
              <a:t> </a:t>
            </a:r>
          </a:p>
          <a:p>
            <a:pPr marL="0" indent="0" algn="ctr">
              <a:buNone/>
            </a:pPr>
            <a:r>
              <a:rPr lang="es-ES" b="1" dirty="0"/>
              <a:t>LSTM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4" name="Imagen 1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4" t="117" r="33775" b="-1"/>
          <a:stretch/>
        </p:blipFill>
        <p:spPr>
          <a:xfrm>
            <a:off x="7113729" y="3171825"/>
            <a:ext cx="3906306" cy="3382536"/>
          </a:xfrm>
          <a:prstGeom prst="rect">
            <a:avLst/>
          </a:prstGeom>
        </p:spPr>
      </p:pic>
      <p:pic>
        <p:nvPicPr>
          <p:cNvPr id="16" name="Imagen 15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66" y="3280821"/>
            <a:ext cx="4746633" cy="32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5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MLP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200" dirty="0"/>
              <a:t>1 capa oculta con 10 neuronas.</a:t>
            </a:r>
          </a:p>
        </p:txBody>
      </p:sp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32878" y="2174691"/>
            <a:ext cx="7611185" cy="3476624"/>
          </a:xfrm>
        </p:spPr>
      </p:pic>
    </p:spTree>
    <p:extLst>
      <p:ext uri="{BB962C8B-B14F-4D97-AF65-F5344CB8AC3E}">
        <p14:creationId xmlns:p14="http://schemas.microsoft.com/office/powerpoint/2010/main" val="104769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MLP</a:t>
            </a:r>
          </a:p>
        </p:txBody>
      </p:sp>
      <p:graphicFrame>
        <p:nvGraphicFramePr>
          <p:cNvPr id="12" name="Tabla 5">
            <a:extLst>
              <a:ext uri="{FF2B5EF4-FFF2-40B4-BE49-F238E27FC236}">
                <a16:creationId xmlns:a16="http://schemas.microsoft.com/office/drawing/2014/main" id="{7010C16B-DDA0-E745-9EB7-B6C9D948E0D6}"/>
              </a:ext>
            </a:extLst>
          </p:cNvPr>
          <p:cNvGraphicFramePr>
            <a:graphicFrameLocks/>
          </p:cNvGraphicFramePr>
          <p:nvPr/>
        </p:nvGraphicFramePr>
        <p:xfrm>
          <a:off x="5260276" y="2281998"/>
          <a:ext cx="6093524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50074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0.28 %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05A70F2-B52D-B944-B716-AA7A8DC04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Límite en sinusoidal de 2 DOF.</a:t>
            </a:r>
          </a:p>
        </p:txBody>
      </p:sp>
    </p:spTree>
    <p:extLst>
      <p:ext uri="{BB962C8B-B14F-4D97-AF65-F5344CB8AC3E}">
        <p14:creationId xmlns:p14="http://schemas.microsoft.com/office/powerpoint/2010/main" val="1031764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LSTM-1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200" dirty="0"/>
              <a:t>1 capa LSTM con 25 neuronas.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811206" y="2174691"/>
            <a:ext cx="6054528" cy="3476624"/>
          </a:xfrm>
        </p:spPr>
      </p:pic>
    </p:spTree>
    <p:extLst>
      <p:ext uri="{BB962C8B-B14F-4D97-AF65-F5344CB8AC3E}">
        <p14:creationId xmlns:p14="http://schemas.microsoft.com/office/powerpoint/2010/main" val="1987936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LSTM-1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858357CF-B6A1-3C40-B2D4-393A8197C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409643"/>
              </p:ext>
            </p:extLst>
          </p:nvPr>
        </p:nvGraphicFramePr>
        <p:xfrm>
          <a:off x="5195888" y="2073252"/>
          <a:ext cx="6157912" cy="3708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377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0.58%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4.1 %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E0C4D12A-3147-3840-A9A1-635CC182C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Límite en sinusoidal de 4 DOF.</a:t>
            </a:r>
          </a:p>
        </p:txBody>
      </p:sp>
    </p:spTree>
    <p:extLst>
      <p:ext uri="{BB962C8B-B14F-4D97-AF65-F5344CB8AC3E}">
        <p14:creationId xmlns:p14="http://schemas.microsoft.com/office/powerpoint/2010/main" val="840306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280CC88-A4F7-0F4F-8D23-9D1CA093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8412" y="1970516"/>
            <a:ext cx="5157787" cy="523221"/>
          </a:xfrm>
        </p:spPr>
        <p:txBody>
          <a:bodyPr/>
          <a:lstStyle/>
          <a:p>
            <a:r>
              <a:rPr lang="es-ES" dirty="0"/>
              <a:t>Aumento nº neuronas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AAFEBFD5-8EB6-1F49-83FD-272B49935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2650" y="2832169"/>
            <a:ext cx="5006976" cy="1739831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25 </a:t>
            </a:r>
            <a:r>
              <a:rPr lang="es-ES" sz="2400" dirty="0">
                <a:sym typeface="Wingdings" pitchFamily="2" charset="2"/>
              </a:rPr>
              <a:t> 50 neuronas.</a:t>
            </a:r>
          </a:p>
          <a:p>
            <a:r>
              <a:rPr lang="es-ES" sz="2400" dirty="0"/>
              <a:t>4% </a:t>
            </a:r>
            <a:r>
              <a:rPr lang="es-ES" sz="2400" dirty="0">
                <a:sym typeface="Wingdings" pitchFamily="2" charset="2"/>
              </a:rPr>
              <a:t> 2.5% media error relativo.</a:t>
            </a:r>
            <a:endParaRPr lang="es-ES" sz="2400" dirty="0"/>
          </a:p>
          <a:p>
            <a:r>
              <a:rPr lang="es-ES" sz="2400" dirty="0"/>
              <a:t>Mejora muy poco las prestaciones.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5807587-BEE6-6C49-BBEC-F5D5A2E7C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69462" y="1994320"/>
            <a:ext cx="5183188" cy="523221"/>
          </a:xfrm>
        </p:spPr>
        <p:txBody>
          <a:bodyPr/>
          <a:lstStyle/>
          <a:p>
            <a:r>
              <a:rPr lang="es-ES" dirty="0"/>
              <a:t>Aumento nº capas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08086" y="5640410"/>
            <a:ext cx="5183188" cy="85246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Mejora las prestaciones.</a:t>
            </a:r>
          </a:p>
          <a:p>
            <a:r>
              <a:rPr lang="es-ES" sz="2400" dirty="0"/>
              <a:t>Límite en 4 capas.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Mejora de la red</a:t>
            </a:r>
          </a:p>
        </p:txBody>
      </p:sp>
      <p:pic>
        <p:nvPicPr>
          <p:cNvPr id="20" name="Imagen 1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" t="3616" r="3139" b="5558"/>
          <a:stretch/>
        </p:blipFill>
        <p:spPr>
          <a:xfrm>
            <a:off x="895901" y="2626543"/>
            <a:ext cx="4743450" cy="2733609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6648420" y="4999796"/>
            <a:ext cx="4647679" cy="1329568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DOF.</a:t>
            </a:r>
          </a:p>
          <a:p>
            <a:r>
              <a:rPr lang="es-ES" sz="2400" dirty="0"/>
              <a:t>80000 muestras entrenamiento.</a:t>
            </a:r>
          </a:p>
          <a:p>
            <a:r>
              <a:rPr lang="es-ES" sz="2400" dirty="0"/>
              <a:t>10000 muestras test.</a:t>
            </a:r>
          </a:p>
        </p:txBody>
      </p:sp>
    </p:spTree>
    <p:extLst>
      <p:ext uri="{BB962C8B-B14F-4D97-AF65-F5344CB8AC3E}">
        <p14:creationId xmlns:p14="http://schemas.microsoft.com/office/powerpoint/2010/main" val="1342303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LSTM-4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589712" cy="523220"/>
          </a:xfrm>
        </p:spPr>
        <p:txBody>
          <a:bodyPr>
            <a:noAutofit/>
          </a:bodyPr>
          <a:lstStyle/>
          <a:p>
            <a:r>
              <a:rPr lang="es-ES" sz="2200" dirty="0"/>
              <a:t>4 capas LSTM con 70, 40, 25 y 15  neuronas.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1" r="52" b="51691"/>
          <a:stretch/>
        </p:blipFill>
        <p:spPr>
          <a:xfrm>
            <a:off x="1615523" y="2715316"/>
            <a:ext cx="4129086" cy="2440173"/>
          </a:xfrm>
        </p:spPr>
      </p:pic>
      <p:pic>
        <p:nvPicPr>
          <p:cNvPr id="9" name="Marcador de contenido 10">
            <a:extLst>
              <a:ext uri="{FF2B5EF4-FFF2-40B4-BE49-F238E27FC236}">
                <a16:creationId xmlns:a16="http://schemas.microsoft.com/office/drawing/2014/main" id="{5F6079EE-D263-AC43-8C8B-993477062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2" t="49018"/>
          <a:stretch/>
        </p:blipFill>
        <p:spPr>
          <a:xfrm>
            <a:off x="6400543" y="2591978"/>
            <a:ext cx="4129086" cy="2563511"/>
          </a:xfrm>
          <a:prstGeom prst="rect">
            <a:avLst/>
          </a:prstGeom>
        </p:spPr>
      </p:pic>
      <p:cxnSp>
        <p:nvCxnSpPr>
          <p:cNvPr id="14" name="Conector angular 13">
            <a:extLst>
              <a:ext uri="{FF2B5EF4-FFF2-40B4-BE49-F238E27FC236}">
                <a16:creationId xmlns:a16="http://schemas.microsoft.com/office/drawing/2014/main" id="{5D2630BB-111B-664D-BCD9-B145D3CF2009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rot="5400000" flipH="1" flipV="1">
            <a:off x="4790820" y="1481224"/>
            <a:ext cx="2563511" cy="4785020"/>
          </a:xfrm>
          <a:prstGeom prst="bentConnector5">
            <a:avLst>
              <a:gd name="adj1" fmla="val -8917"/>
              <a:gd name="adj2" fmla="val 50000"/>
              <a:gd name="adj3" fmla="val 1089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2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LSTM-4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5EAF046E-A6EB-814B-A18E-3A67D89CA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302455"/>
              </p:ext>
            </p:extLst>
          </p:nvPr>
        </p:nvGraphicFramePr>
        <p:xfrm>
          <a:off x="5190088" y="2826752"/>
          <a:ext cx="6163712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4305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17269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44796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295591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Se logra predecir.</a:t>
            </a:r>
          </a:p>
        </p:txBody>
      </p:sp>
    </p:spTree>
    <p:extLst>
      <p:ext uri="{BB962C8B-B14F-4D97-AF65-F5344CB8AC3E}">
        <p14:creationId xmlns:p14="http://schemas.microsoft.com/office/powerpoint/2010/main" val="3964294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685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Predicción a largo plazo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1718"/>
            <a:ext cx="3832776" cy="352329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Conjunto combinado.</a:t>
            </a:r>
          </a:p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Pérdida de capacidad predictiva con umbrales admisibles.</a:t>
            </a:r>
          </a:p>
          <a:p>
            <a:r>
              <a:rPr lang="es-ES" sz="2400" dirty="0"/>
              <a:t>Imagen </a:t>
            </a:r>
            <a:r>
              <a:rPr lang="es-ES" sz="2600" dirty="0"/>
              <a:t>640x480:</a:t>
            </a:r>
          </a:p>
          <a:p>
            <a:pPr lvl="1"/>
            <a:r>
              <a:rPr lang="es-ES" sz="2200" dirty="0"/>
              <a:t>14 píxeles de media  a 30 fotogramas (1,7 %).</a:t>
            </a:r>
          </a:p>
          <a:p>
            <a:pPr lvl="1"/>
            <a:r>
              <a:rPr lang="es-ES" sz="2200" dirty="0"/>
              <a:t>24 píxeles de media a 50 fotogramas (3 %). </a:t>
            </a:r>
            <a:endParaRPr lang="es-ES" sz="2000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9DD4BCE-745C-A041-B8E0-1C2320E37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" t="1975" r="2509" b="3202"/>
          <a:stretch/>
        </p:blipFill>
        <p:spPr>
          <a:xfrm>
            <a:off x="5277476" y="2114551"/>
            <a:ext cx="6238875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6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28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674C9A9-5358-A146-91DA-BA9792E98243}"/>
              </a:ext>
            </a:extLst>
          </p:cNvPr>
          <p:cNvSpPr txBox="1">
            <a:spLocks/>
          </p:cNvSpPr>
          <p:nvPr/>
        </p:nvSpPr>
        <p:spPr>
          <a:xfrm>
            <a:off x="2681691" y="2709158"/>
            <a:ext cx="9125765" cy="3048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rgbClr val="FFFFFF"/>
                </a:solidFill>
              </a:rPr>
              <a:t>PREDICCIÓN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 IMÁGENES CRUDAS</a:t>
            </a:r>
          </a:p>
        </p:txBody>
      </p:sp>
    </p:spTree>
    <p:extLst>
      <p:ext uri="{BB962C8B-B14F-4D97-AF65-F5344CB8AC3E}">
        <p14:creationId xmlns:p14="http://schemas.microsoft.com/office/powerpoint/2010/main" val="58609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286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8" r="5008"/>
          <a:stretch/>
        </p:blipFill>
        <p:spPr>
          <a:xfrm>
            <a:off x="7058025" y="3028950"/>
            <a:ext cx="3906306" cy="33825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5146"/>
            <a:ext cx="5160227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Convolutional</a:t>
            </a:r>
            <a:r>
              <a:rPr lang="es-ES" dirty="0"/>
              <a:t> Neural Network</a:t>
            </a:r>
          </a:p>
          <a:p>
            <a:pPr marL="0" indent="0" algn="ctr">
              <a:buNone/>
            </a:pPr>
            <a:r>
              <a:rPr lang="es-ES" b="1" dirty="0"/>
              <a:t>CNN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Convolutional</a:t>
            </a:r>
            <a:r>
              <a:rPr lang="es-ES" dirty="0"/>
              <a:t> LSTM</a:t>
            </a:r>
          </a:p>
          <a:p>
            <a:pPr marL="0" indent="0" algn="ctr">
              <a:buNone/>
            </a:pPr>
            <a:r>
              <a:rPr lang="es-ES" b="1" dirty="0" err="1"/>
              <a:t>ConvLSTM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85994" y="3429000"/>
            <a:ext cx="4313512" cy="29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17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CNN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618471"/>
            <a:ext cx="7134225" cy="975239"/>
          </a:xfrm>
        </p:spPr>
        <p:txBody>
          <a:bodyPr>
            <a:normAutofit/>
          </a:bodyPr>
          <a:lstStyle/>
          <a:p>
            <a:r>
              <a:rPr lang="es-ES" sz="2200" dirty="0"/>
              <a:t>2 capas </a:t>
            </a:r>
            <a:r>
              <a:rPr lang="es-ES" sz="2200" dirty="0" err="1"/>
              <a:t>convolucionales</a:t>
            </a:r>
            <a:r>
              <a:rPr lang="es-ES" sz="2200" dirty="0"/>
              <a:t>  con 32 neuronas. 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r>
              <a:rPr lang="es-ES" sz="2200" dirty="0"/>
              <a:t>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0565" r="192"/>
          <a:stretch/>
        </p:blipFill>
        <p:spPr>
          <a:xfrm>
            <a:off x="6468140" y="2486080"/>
            <a:ext cx="4782122" cy="2338698"/>
          </a:xfrm>
        </p:spPr>
      </p:pic>
      <p:pic>
        <p:nvPicPr>
          <p:cNvPr id="8" name="Marcador de contenido 10">
            <a:extLst>
              <a:ext uri="{FF2B5EF4-FFF2-40B4-BE49-F238E27FC236}">
                <a16:creationId xmlns:a16="http://schemas.microsoft.com/office/drawing/2014/main" id="{4F1E9E09-3AE3-B94C-BAE8-80FB579E0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" b="50565"/>
          <a:stretch/>
        </p:blipFill>
        <p:spPr>
          <a:xfrm>
            <a:off x="1117663" y="2594009"/>
            <a:ext cx="4782122" cy="2338698"/>
          </a:xfrm>
          <a:prstGeom prst="rect">
            <a:avLst/>
          </a:prstGeom>
        </p:spPr>
      </p:pic>
      <p:cxnSp>
        <p:nvCxnSpPr>
          <p:cNvPr id="4" name="Conector angular 3">
            <a:extLst>
              <a:ext uri="{FF2B5EF4-FFF2-40B4-BE49-F238E27FC236}">
                <a16:creationId xmlns:a16="http://schemas.microsoft.com/office/drawing/2014/main" id="{512AD8A6-CFBC-8D41-AB44-14A51B71311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 flipH="1" flipV="1">
            <a:off x="4960648" y="1034155"/>
            <a:ext cx="2446627" cy="5350477"/>
          </a:xfrm>
          <a:prstGeom prst="bentConnector5">
            <a:avLst>
              <a:gd name="adj1" fmla="val -9343"/>
              <a:gd name="adj2" fmla="val 50000"/>
              <a:gd name="adj3" fmla="val 1093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10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858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 – Influencia del número de muestras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45351"/>
            <a:ext cx="4258056" cy="3390299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 1DOF.</a:t>
            </a:r>
          </a:p>
          <a:p>
            <a:r>
              <a:rPr lang="es-ES" sz="2400" dirty="0"/>
              <a:t>Evaluación con 1000 muestras.</a:t>
            </a:r>
          </a:p>
          <a:p>
            <a:r>
              <a:rPr lang="es-ES" sz="2400" dirty="0"/>
              <a:t>Mejora en prestaciones hasta estabilización.</a:t>
            </a:r>
          </a:p>
          <a:p>
            <a:r>
              <a:rPr lang="es-ES" sz="2400" dirty="0"/>
              <a:t>Equilibrio entre número de muestras y complejidad.</a:t>
            </a:r>
            <a:endParaRPr lang="es-ES" sz="2200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F4F157B-B8C5-B74A-BB70-FDA5CBB4B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" t="3036" r="3485" b="2515"/>
          <a:stretch/>
        </p:blipFill>
        <p:spPr>
          <a:xfrm>
            <a:off x="5400675" y="2127295"/>
            <a:ext cx="5700714" cy="43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5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CNN</a:t>
            </a:r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1067E147-58A4-8D45-8821-D429C64F8D50}"/>
              </a:ext>
            </a:extLst>
          </p:cNvPr>
          <p:cNvGraphicFramePr>
            <a:graphicFrameLocks/>
          </p:cNvGraphicFramePr>
          <p:nvPr/>
        </p:nvGraphicFramePr>
        <p:xfrm>
          <a:off x="4939748" y="2421834"/>
          <a:ext cx="6414052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33379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871913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4.4 %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989832" cy="1325563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07452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36" y="1958458"/>
            <a:ext cx="7511627" cy="44869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51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CNN + LSTM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1" y="2537016"/>
            <a:ext cx="3748736" cy="3677517"/>
          </a:xfrm>
        </p:spPr>
        <p:txBody>
          <a:bodyPr>
            <a:normAutofit/>
          </a:bodyPr>
          <a:lstStyle/>
          <a:p>
            <a:r>
              <a:rPr lang="es-ES" sz="2200" dirty="0"/>
              <a:t>1 capa </a:t>
            </a:r>
            <a:r>
              <a:rPr lang="es-ES" sz="2200" dirty="0" err="1"/>
              <a:t>convolucional</a:t>
            </a:r>
            <a:r>
              <a:rPr lang="es-ES" sz="2200" dirty="0"/>
              <a:t> con 32 neuronas.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r>
              <a:rPr lang="es-ES" sz="2200" dirty="0"/>
              <a:t>.</a:t>
            </a:r>
          </a:p>
          <a:p>
            <a:r>
              <a:rPr lang="es-ES" sz="2200" dirty="0"/>
              <a:t>1 capa LSTM con 25 neuronas.</a:t>
            </a:r>
          </a:p>
        </p:txBody>
      </p:sp>
    </p:spTree>
    <p:extLst>
      <p:ext uri="{BB962C8B-B14F-4D97-AF65-F5344CB8AC3E}">
        <p14:creationId xmlns:p14="http://schemas.microsoft.com/office/powerpoint/2010/main" val="4158481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063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229036"/>
            <a:ext cx="802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CNN+LSTM – Píxel discreto VS extendido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AABEC48B-8EF4-9A49-9244-1D7C4A4F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2246295"/>
            <a:ext cx="4901226" cy="1683343"/>
          </a:xfrm>
          <a:prstGeom prst="rect">
            <a:avLst/>
          </a:prstGeom>
        </p:spPr>
      </p:pic>
      <p:pic>
        <p:nvPicPr>
          <p:cNvPr id="8" name="Imagen 7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A71282F7-7C39-D94B-A1E9-C1B7C169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8" y="4518670"/>
            <a:ext cx="4901226" cy="1695863"/>
          </a:xfrm>
          <a:prstGeom prst="rect">
            <a:avLst/>
          </a:prstGeom>
        </p:spPr>
      </p:pic>
      <p:pic>
        <p:nvPicPr>
          <p:cNvPr id="12" name="Imagen 11" descr="Imagen que contiene Forma&#10;&#10;Descripción generada automáticamente">
            <a:extLst>
              <a:ext uri="{FF2B5EF4-FFF2-40B4-BE49-F238E27FC236}">
                <a16:creationId xmlns:a16="http://schemas.microsoft.com/office/drawing/2014/main" id="{B28C2E24-12E9-8641-8627-87329AA5E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84" t="14379" r="18916" b="11546"/>
          <a:stretch/>
        </p:blipFill>
        <p:spPr>
          <a:xfrm>
            <a:off x="9160954" y="3607831"/>
            <a:ext cx="1245108" cy="114679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FD9967A6-9A27-E44B-8F94-4E10419C6DC3}"/>
              </a:ext>
            </a:extLst>
          </p:cNvPr>
          <p:cNvSpPr/>
          <p:nvPr/>
        </p:nvSpPr>
        <p:spPr>
          <a:xfrm>
            <a:off x="7595397" y="3991077"/>
            <a:ext cx="385763" cy="3857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" name="Conector angular 15">
            <a:extLst>
              <a:ext uri="{FF2B5EF4-FFF2-40B4-BE49-F238E27FC236}">
                <a16:creationId xmlns:a16="http://schemas.microsoft.com/office/drawing/2014/main" id="{A2CBFD8C-9445-E141-B994-50334097FA21}"/>
              </a:ext>
            </a:extLst>
          </p:cNvPr>
          <p:cNvCxnSpPr>
            <a:stCxn id="4" idx="3"/>
            <a:endCxn id="14" idx="0"/>
          </p:cNvCxnSpPr>
          <p:nvPr/>
        </p:nvCxnSpPr>
        <p:spPr>
          <a:xfrm>
            <a:off x="6687164" y="3087967"/>
            <a:ext cx="1101115" cy="9031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ECAB48F-49BB-C14E-BB2C-52B4312BA7E4}"/>
              </a:ext>
            </a:extLst>
          </p:cNvPr>
          <p:cNvCxnSpPr>
            <a:cxnSpLocks/>
            <a:stCxn id="12" idx="1"/>
            <a:endCxn id="14" idx="6"/>
          </p:cNvCxnSpPr>
          <p:nvPr/>
        </p:nvCxnSpPr>
        <p:spPr>
          <a:xfrm flipH="1">
            <a:off x="7981160" y="4181226"/>
            <a:ext cx="1179794" cy="2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>
            <a:extLst>
              <a:ext uri="{FF2B5EF4-FFF2-40B4-BE49-F238E27FC236}">
                <a16:creationId xmlns:a16="http://schemas.microsoft.com/office/drawing/2014/main" id="{61576439-AA90-C24C-B551-592876303BA4}"/>
              </a:ext>
            </a:extLst>
          </p:cNvPr>
          <p:cNvCxnSpPr>
            <a:stCxn id="14" idx="4"/>
            <a:endCxn id="8" idx="3"/>
          </p:cNvCxnSpPr>
          <p:nvPr/>
        </p:nvCxnSpPr>
        <p:spPr>
          <a:xfrm rot="5400000">
            <a:off x="6742841" y="4321164"/>
            <a:ext cx="989762" cy="11011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áfico 23" descr="Cerrar">
            <a:extLst>
              <a:ext uri="{FF2B5EF4-FFF2-40B4-BE49-F238E27FC236}">
                <a16:creationId xmlns:a16="http://schemas.microsoft.com/office/drawing/2014/main" id="{D27A69AE-ABFF-7C43-8FDE-5F66624C16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698279" y="4094549"/>
            <a:ext cx="180000" cy="180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75DDDE3-D14C-844C-BBA0-5E4E5186BAB4}"/>
              </a:ext>
            </a:extLst>
          </p:cNvPr>
          <p:cNvSpPr txBox="1"/>
          <p:nvPr/>
        </p:nvSpPr>
        <p:spPr>
          <a:xfrm>
            <a:off x="9372599" y="308796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5x5</a:t>
            </a:r>
          </a:p>
        </p:txBody>
      </p:sp>
    </p:spTree>
    <p:extLst>
      <p:ext uri="{BB962C8B-B14F-4D97-AF65-F5344CB8AC3E}">
        <p14:creationId xmlns:p14="http://schemas.microsoft.com/office/powerpoint/2010/main" val="110726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AE4C19-A02D-8840-AFCA-14243A8F3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06662"/>
            <a:ext cx="5181600" cy="2989240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lineal:</a:t>
            </a:r>
          </a:p>
          <a:p>
            <a:pPr lvl="1"/>
            <a:r>
              <a:rPr lang="es-ES" sz="2200" dirty="0"/>
              <a:t>Pendiente nula.</a:t>
            </a:r>
          </a:p>
          <a:p>
            <a:pPr lvl="1"/>
            <a:r>
              <a:rPr lang="es-ES" sz="2200" dirty="0"/>
              <a:t>Altura inicial del píxel fija.</a:t>
            </a:r>
          </a:p>
          <a:p>
            <a:pPr lvl="1"/>
            <a:r>
              <a:rPr lang="es-ES" sz="2200" dirty="0"/>
              <a:t>800 entrenamiento; 100 test.</a:t>
            </a:r>
          </a:p>
          <a:p>
            <a:r>
              <a:rPr lang="es-ES" sz="2400" dirty="0"/>
              <a:t>No es una estrategia adecuada.</a:t>
            </a:r>
          </a:p>
          <a:p>
            <a:r>
              <a:rPr lang="es-ES" sz="2400" dirty="0"/>
              <a:t>La expansión del píxel produce mejora.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CNN+LSTM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09D8D7BE-0890-3841-A36A-B6F100AD9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385269"/>
              </p:ext>
            </p:extLst>
          </p:nvPr>
        </p:nvGraphicFramePr>
        <p:xfrm>
          <a:off x="6244263" y="3182110"/>
          <a:ext cx="5272088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6746159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CNN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CNN + LSTM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Discreto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29.6 %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Expandido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21.5 %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021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89806" y="1870436"/>
            <a:ext cx="6717651" cy="47177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36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1" y="2537016"/>
            <a:ext cx="3748736" cy="3677517"/>
          </a:xfrm>
        </p:spPr>
        <p:txBody>
          <a:bodyPr>
            <a:normAutofit/>
          </a:bodyPr>
          <a:lstStyle/>
          <a:p>
            <a:r>
              <a:rPr lang="es-ES" sz="2200" dirty="0"/>
              <a:t>2 capas </a:t>
            </a:r>
            <a:r>
              <a:rPr lang="es-ES" sz="2200" dirty="0" err="1"/>
              <a:t>convolucionales</a:t>
            </a:r>
            <a:r>
              <a:rPr lang="es-ES" sz="2200" dirty="0"/>
              <a:t> con 32 neuronas.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r>
              <a:rPr lang="es-ES" sz="2200" dirty="0"/>
              <a:t>.</a:t>
            </a:r>
          </a:p>
          <a:p>
            <a:r>
              <a:rPr lang="es-ES" sz="2200" dirty="0"/>
              <a:t>1 capa </a:t>
            </a:r>
            <a:r>
              <a:rPr lang="es-ES" sz="2200" dirty="0" err="1"/>
              <a:t>ConvLSTM</a:t>
            </a:r>
            <a:r>
              <a:rPr lang="es-ES" sz="2200" dirty="0"/>
              <a:t> con 5 celdas de memoria.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436F697-23DD-DB41-BC23-B54B7A8A871D}"/>
              </a:ext>
            </a:extLst>
          </p:cNvPr>
          <p:cNvSpPr txBox="1">
            <a:spLocks/>
          </p:cNvSpPr>
          <p:nvPr/>
        </p:nvSpPr>
        <p:spPr>
          <a:xfrm>
            <a:off x="838200" y="83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6. Predicción con imágenes crudas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AE1305-C220-DC43-BCF7-192A97AA8D3B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ConvLSTM-1</a:t>
            </a:r>
          </a:p>
        </p:txBody>
      </p:sp>
    </p:spTree>
    <p:extLst>
      <p:ext uri="{BB962C8B-B14F-4D97-AF65-F5344CB8AC3E}">
        <p14:creationId xmlns:p14="http://schemas.microsoft.com/office/powerpoint/2010/main" val="3382827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ConvLSTM-1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2F50051-62FF-8142-A794-BF51D91C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4087368" cy="1325563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  <p:graphicFrame>
        <p:nvGraphicFramePr>
          <p:cNvPr id="11" name="Tabla 5">
            <a:extLst>
              <a:ext uri="{FF2B5EF4-FFF2-40B4-BE49-F238E27FC236}">
                <a16:creationId xmlns:a16="http://schemas.microsoft.com/office/drawing/2014/main" id="{DA1619FE-7CD5-624F-9A34-EB6F8BDC79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039231"/>
              </p:ext>
            </p:extLst>
          </p:nvPr>
        </p:nvGraphicFramePr>
        <p:xfrm>
          <a:off x="5195888" y="2258989"/>
          <a:ext cx="6157912" cy="3708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377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3.76%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3.44 %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265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84512" y="2692691"/>
            <a:ext cx="5183188" cy="85246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Mejora las prestaciones.</a:t>
            </a:r>
          </a:p>
          <a:p>
            <a:r>
              <a:rPr lang="es-ES" sz="2400" dirty="0"/>
              <a:t>Límite en 4 capas.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3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38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7814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ConvLSTM-4 – Aumento de capas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" t="2356" r="2929" b="2152"/>
          <a:stretch/>
        </p:blipFill>
        <p:spPr>
          <a:xfrm>
            <a:off x="5980845" y="2297114"/>
            <a:ext cx="5664094" cy="3421526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949047" y="4274601"/>
            <a:ext cx="4467851" cy="1444039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DOF.</a:t>
            </a:r>
          </a:p>
          <a:p>
            <a:r>
              <a:rPr lang="es-ES" sz="2400" dirty="0"/>
              <a:t>80000 muestras entrenamiento.</a:t>
            </a:r>
          </a:p>
          <a:p>
            <a:r>
              <a:rPr lang="es-ES" sz="2400" dirty="0"/>
              <a:t>10000 muestras test.</a:t>
            </a:r>
          </a:p>
        </p:txBody>
      </p:sp>
    </p:spTree>
    <p:extLst>
      <p:ext uri="{BB962C8B-B14F-4D97-AF65-F5344CB8AC3E}">
        <p14:creationId xmlns:p14="http://schemas.microsoft.com/office/powerpoint/2010/main" val="400129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87728-A7EA-0243-9038-FADE84D1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ACFB6B-2AEC-7C4E-A207-5DB199C17810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4B32C4A7-3E9B-D94D-AC26-12C655E311B1}"/>
              </a:ext>
            </a:extLst>
          </p:cNvPr>
          <p:cNvGrpSpPr/>
          <p:nvPr/>
        </p:nvGrpSpPr>
        <p:grpSpPr>
          <a:xfrm>
            <a:off x="1468183" y="1641580"/>
            <a:ext cx="9653130" cy="4897224"/>
            <a:chOff x="1468183" y="1641580"/>
            <a:chExt cx="9653130" cy="4897224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5F434A8E-87D6-5945-BE59-4315C81B2990}"/>
                </a:ext>
              </a:extLst>
            </p:cNvPr>
            <p:cNvGrpSpPr/>
            <p:nvPr/>
          </p:nvGrpSpPr>
          <p:grpSpPr>
            <a:xfrm>
              <a:off x="1468183" y="1641580"/>
              <a:ext cx="9653130" cy="4897224"/>
              <a:chOff x="1739646" y="1622108"/>
              <a:chExt cx="9653130" cy="4897224"/>
            </a:xfrm>
          </p:grpSpPr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CBAF41B9-EA28-8847-85B7-8CC656FDF1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646" y="1622108"/>
                <a:ext cx="9503876" cy="45924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r>
                  <a:rPr lang="es-ES" sz="2400" dirty="0"/>
                  <a:t>Clasificación:</a:t>
                </a:r>
                <a:endParaRPr lang="es-E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Detección:</a:t>
                </a: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Predicción :</a:t>
                </a:r>
                <a:endParaRPr lang="es-ES" sz="2400" dirty="0"/>
              </a:p>
              <a:p>
                <a:endParaRPr lang="es-ES" sz="2400" b="1" dirty="0"/>
              </a:p>
              <a:p>
                <a:endParaRPr lang="es-ES" sz="2400" dirty="0"/>
              </a:p>
            </p:txBody>
          </p:sp>
          <p:pic>
            <p:nvPicPr>
              <p:cNvPr id="8" name="Imagen 7" descr="Icono&#10;&#10;Descripción generada automáticamente">
                <a:extLst>
                  <a:ext uri="{FF2B5EF4-FFF2-40B4-BE49-F238E27FC236}">
                    <a16:creationId xmlns:a16="http://schemas.microsoft.com/office/drawing/2014/main" id="{DBFE0082-A2EF-F24A-B99E-470599849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60" y="2413368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9" name="Imagen 8" descr="Icono&#10;&#10;Descripción generada automáticamente">
                <a:extLst>
                  <a:ext uri="{FF2B5EF4-FFF2-40B4-BE49-F238E27FC236}">
                    <a16:creationId xmlns:a16="http://schemas.microsoft.com/office/drawing/2014/main" id="{018E2D82-821E-E74E-9A41-630DECAC8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79281" y="3798806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0" name="Imagen 9" descr="Icono&#10;&#10;Descripción generada automáticamente">
                <a:extLst>
                  <a:ext uri="{FF2B5EF4-FFF2-40B4-BE49-F238E27FC236}">
                    <a16:creationId xmlns:a16="http://schemas.microsoft.com/office/drawing/2014/main" id="{55CFE07F-57F3-CD42-9583-A8052B6F4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59" y="5322620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E3610B66-6D5A-DC44-B4FB-605AD6CCF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5" y="2292717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260BFB2D-5827-D24D-8E20-7FAE40645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4" y="3662281"/>
                <a:ext cx="1576917" cy="1182688"/>
              </a:xfrm>
              <a:prstGeom prst="rect">
                <a:avLst/>
              </a:prstGeom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DDBA173-B6AA-E349-998C-B7F161CE1938}"/>
                  </a:ext>
                </a:extLst>
              </p:cNvPr>
              <p:cNvSpPr txBox="1"/>
              <p:nvPr/>
            </p:nvSpPr>
            <p:spPr>
              <a:xfrm>
                <a:off x="8586627" y="2422396"/>
                <a:ext cx="2806149" cy="923330"/>
              </a:xfrm>
              <a:prstGeom prst="rect">
                <a:avLst/>
              </a:prstGeom>
              <a:noFill/>
              <a:ln w="63500" cap="rnd">
                <a:solidFill>
                  <a:srgbClr val="7F9FBA"/>
                </a:solidFill>
              </a:ln>
            </p:spPr>
            <p:txBody>
              <a:bodyPr wrap="square" numCol="2" rtlCol="0">
                <a:spAutoFit/>
              </a:bodyPr>
              <a:lstStyle/>
              <a:p>
                <a:pPr algn="ctr"/>
                <a:r>
                  <a:rPr lang="es-ES" b="1" dirty="0"/>
                  <a:t>LEÓN</a:t>
                </a:r>
              </a:p>
              <a:p>
                <a:pPr algn="ctr"/>
                <a:r>
                  <a:rPr lang="es-ES" b="1" dirty="0"/>
                  <a:t>RATÓN</a:t>
                </a:r>
              </a:p>
              <a:p>
                <a:pPr algn="ctr"/>
                <a:r>
                  <a:rPr lang="es-ES" b="1" dirty="0"/>
                  <a:t>GATO</a:t>
                </a:r>
              </a:p>
              <a:p>
                <a:pPr algn="ctr"/>
                <a:r>
                  <a:rPr lang="es-ES" b="1" dirty="0">
                    <a:highlight>
                      <a:srgbClr val="FFFF00"/>
                    </a:highlight>
                  </a:rPr>
                  <a:t>PERRO</a:t>
                </a:r>
              </a:p>
              <a:p>
                <a:pPr algn="ctr"/>
                <a:r>
                  <a:rPr lang="es-ES" b="1" dirty="0"/>
                  <a:t>PÁJARO</a:t>
                </a:r>
              </a:p>
              <a:p>
                <a:pPr algn="ctr"/>
                <a:r>
                  <a:rPr lang="es-ES" b="1" dirty="0"/>
                  <a:t>ELEFANTE</a:t>
                </a:r>
              </a:p>
            </p:txBody>
          </p: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043365E3-B803-0648-B1A7-53662948E5F0}"/>
                  </a:ext>
                </a:extLst>
              </p:cNvPr>
              <p:cNvGrpSpPr/>
              <p:nvPr/>
            </p:nvGrpSpPr>
            <p:grpSpPr>
              <a:xfrm>
                <a:off x="8568362" y="3594388"/>
                <a:ext cx="1576917" cy="1182688"/>
                <a:chOff x="7691727" y="3662280"/>
                <a:chExt cx="1576917" cy="1182688"/>
              </a:xfrm>
            </p:grpSpPr>
            <p:pic>
              <p:nvPicPr>
                <p:cNvPr id="16" name="Imagen 15">
                  <a:extLst>
                    <a:ext uri="{FF2B5EF4-FFF2-40B4-BE49-F238E27FC236}">
                      <a16:creationId xmlns:a16="http://schemas.microsoft.com/office/drawing/2014/main" id="{471DBC41-9837-A64E-AB5E-FD8FF2E3AF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91727" y="3662280"/>
                  <a:ext cx="1576917" cy="1182688"/>
                </a:xfrm>
                <a:prstGeom prst="rect">
                  <a:avLst/>
                </a:prstGeom>
              </p:spPr>
            </p:pic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A1190F50-DEE9-EB4A-9C40-DE63EB237F74}"/>
                    </a:ext>
                  </a:extLst>
                </p:cNvPr>
                <p:cNvSpPr/>
                <p:nvPr/>
              </p:nvSpPr>
              <p:spPr>
                <a:xfrm>
                  <a:off x="8195213" y="3798806"/>
                  <a:ext cx="677357" cy="861482"/>
                </a:xfrm>
                <a:prstGeom prst="rect">
                  <a:avLst/>
                </a:prstGeom>
                <a:noFill/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871E4225-0D00-7949-881A-16A5A2371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3" y="50318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D3C03521-D597-4A43-990D-8D189B899B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0993" y="51842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id="{446A6636-EB11-A74C-B91D-8A56276DB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3393" y="5336644"/>
                <a:ext cx="1576917" cy="1182688"/>
              </a:xfrm>
              <a:prstGeom prst="rect">
                <a:avLst/>
              </a:prstGeom>
            </p:spPr>
          </p:pic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37ACB5CF-8A20-2544-A4A7-9397B45EF8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4954992"/>
                <a:ext cx="345917" cy="35868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B8357D1-F292-6849-8872-B6E7D2CA2C58}"/>
                  </a:ext>
                </a:extLst>
              </p:cNvPr>
              <p:cNvSpPr txBox="1"/>
              <p:nvPr/>
            </p:nvSpPr>
            <p:spPr>
              <a:xfrm>
                <a:off x="6219892" y="4866560"/>
                <a:ext cx="248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t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B08D551-BA3C-2747-A1EB-2C3B1052E3ED}"/>
                  </a:ext>
                </a:extLst>
              </p:cNvPr>
              <p:cNvSpPr txBox="1"/>
              <p:nvPr/>
            </p:nvSpPr>
            <p:spPr>
              <a:xfrm>
                <a:off x="9076978" y="4912304"/>
                <a:ext cx="846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/>
                  <a:t>t+n</a:t>
                </a:r>
                <a:endParaRPr lang="es-ES" b="1" dirty="0"/>
              </a:p>
            </p:txBody>
          </p:sp>
          <p:pic>
            <p:nvPicPr>
              <p:cNvPr id="31" name="Imagen 30">
                <a:extLst>
                  <a:ext uri="{FF2B5EF4-FFF2-40B4-BE49-F238E27FC236}">
                    <a16:creationId xmlns:a16="http://schemas.microsoft.com/office/drawing/2014/main" id="{D077A86E-E7AC-4740-90E6-BE4A35A351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24" t="15802"/>
              <a:stretch/>
            </p:blipFill>
            <p:spPr>
              <a:xfrm>
                <a:off x="8589231" y="5231117"/>
                <a:ext cx="1556048" cy="1214248"/>
              </a:xfrm>
              <a:prstGeom prst="rect">
                <a:avLst/>
              </a:prstGeom>
            </p:spPr>
          </p:pic>
        </p:grpSp>
        <p:sp>
          <p:nvSpPr>
            <p:cNvPr id="33" name="Flecha derecha 32">
              <a:extLst>
                <a:ext uri="{FF2B5EF4-FFF2-40B4-BE49-F238E27FC236}">
                  <a16:creationId xmlns:a16="http://schemas.microsoft.com/office/drawing/2014/main" id="{F4CAAF35-3B66-9F49-9697-3D09AFBD56C7}"/>
                </a:ext>
              </a:extLst>
            </p:cNvPr>
            <p:cNvSpPr/>
            <p:nvPr/>
          </p:nvSpPr>
          <p:spPr>
            <a:xfrm>
              <a:off x="5884102" y="2788116"/>
              <a:ext cx="584666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Flecha derecha 33">
              <a:extLst>
                <a:ext uri="{FF2B5EF4-FFF2-40B4-BE49-F238E27FC236}">
                  <a16:creationId xmlns:a16="http://schemas.microsoft.com/office/drawing/2014/main" id="{C7E68EBF-39B4-A843-A05F-9B9A49BDDFB6}"/>
                </a:ext>
              </a:extLst>
            </p:cNvPr>
            <p:cNvSpPr/>
            <p:nvPr/>
          </p:nvSpPr>
          <p:spPr>
            <a:xfrm>
              <a:off x="5920880" y="4181127"/>
              <a:ext cx="547888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Flecha derecha 34">
              <a:extLst>
                <a:ext uri="{FF2B5EF4-FFF2-40B4-BE49-F238E27FC236}">
                  <a16:creationId xmlns:a16="http://schemas.microsoft.com/office/drawing/2014/main" id="{C387AE76-DF67-F44E-BD61-813A906C3490}"/>
                </a:ext>
              </a:extLst>
            </p:cNvPr>
            <p:cNvSpPr/>
            <p:nvPr/>
          </p:nvSpPr>
          <p:spPr>
            <a:xfrm>
              <a:off x="6196290" y="5688415"/>
              <a:ext cx="272478" cy="257080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Flecha derecha 35">
              <a:extLst>
                <a:ext uri="{FF2B5EF4-FFF2-40B4-BE49-F238E27FC236}">
                  <a16:creationId xmlns:a16="http://schemas.microsoft.com/office/drawing/2014/main" id="{919E339D-7DFA-7949-AB39-FC9F9677C7F3}"/>
                </a:ext>
              </a:extLst>
            </p:cNvPr>
            <p:cNvSpPr/>
            <p:nvPr/>
          </p:nvSpPr>
          <p:spPr>
            <a:xfrm>
              <a:off x="7647788" y="4181127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Flecha derecha 36">
              <a:extLst>
                <a:ext uri="{FF2B5EF4-FFF2-40B4-BE49-F238E27FC236}">
                  <a16:creationId xmlns:a16="http://schemas.microsoft.com/office/drawing/2014/main" id="{80EB10F4-CB6F-E742-9E5E-F0605B581B7E}"/>
                </a:ext>
              </a:extLst>
            </p:cNvPr>
            <p:cNvSpPr/>
            <p:nvPr/>
          </p:nvSpPr>
          <p:spPr>
            <a:xfrm>
              <a:off x="7647788" y="278811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Flecha derecha 37">
              <a:extLst>
                <a:ext uri="{FF2B5EF4-FFF2-40B4-BE49-F238E27FC236}">
                  <a16:creationId xmlns:a16="http://schemas.microsoft.com/office/drawing/2014/main" id="{0BBEAB02-3B1F-4B47-9561-B4D24F6B3042}"/>
                </a:ext>
              </a:extLst>
            </p:cNvPr>
            <p:cNvSpPr/>
            <p:nvPr/>
          </p:nvSpPr>
          <p:spPr>
            <a:xfrm>
              <a:off x="7647788" y="572943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A9BE560-77C9-CB43-BD4F-F7C886356242}"/>
              </a:ext>
            </a:extLst>
          </p:cNvPr>
          <p:cNvSpPr txBox="1"/>
          <p:nvPr/>
        </p:nvSpPr>
        <p:spPr>
          <a:xfrm>
            <a:off x="1344061" y="1362098"/>
            <a:ext cx="852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Tareas de visión artificial con 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2539380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33"/>
          <a:stretch/>
        </p:blipFill>
        <p:spPr>
          <a:xfrm>
            <a:off x="5809602" y="2189349"/>
            <a:ext cx="6382398" cy="19058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ConvLSTM-4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2B4F0D-3D34-EB40-A50F-AFB70F55F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2336"/>
          <a:stretch/>
        </p:blipFill>
        <p:spPr>
          <a:xfrm>
            <a:off x="183163" y="2189349"/>
            <a:ext cx="6237583" cy="3858089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9232" y="4593868"/>
            <a:ext cx="5049605" cy="1689860"/>
          </a:xfrm>
        </p:spPr>
        <p:txBody>
          <a:bodyPr>
            <a:normAutofit/>
          </a:bodyPr>
          <a:lstStyle/>
          <a:p>
            <a:r>
              <a:rPr lang="es-ES" sz="2000" dirty="0"/>
              <a:t>1 capa </a:t>
            </a:r>
            <a:r>
              <a:rPr lang="es-ES" sz="2000" dirty="0" err="1"/>
              <a:t>convolucional</a:t>
            </a:r>
            <a:r>
              <a:rPr lang="es-ES" sz="2000" dirty="0"/>
              <a:t> con 32 neuronas. </a:t>
            </a:r>
          </a:p>
          <a:p>
            <a:r>
              <a:rPr lang="es-ES" sz="2000" dirty="0"/>
              <a:t>1 capa de </a:t>
            </a:r>
            <a:r>
              <a:rPr lang="es-ES" sz="2000" dirty="0" err="1"/>
              <a:t>MaxPooling</a:t>
            </a:r>
            <a:r>
              <a:rPr lang="es-ES" sz="2000" dirty="0"/>
              <a:t>.</a:t>
            </a:r>
          </a:p>
          <a:p>
            <a:r>
              <a:rPr lang="es-ES" sz="2000" dirty="0"/>
              <a:t>4 capas </a:t>
            </a:r>
            <a:r>
              <a:rPr lang="es-ES" sz="2000" dirty="0" err="1"/>
              <a:t>ConvLSTM</a:t>
            </a:r>
            <a:r>
              <a:rPr lang="es-ES" sz="2000" dirty="0"/>
              <a:t> con  20, 15, 10 y 5 neuronas.</a:t>
            </a:r>
          </a:p>
        </p:txBody>
      </p:sp>
      <p:cxnSp>
        <p:nvCxnSpPr>
          <p:cNvPr id="12" name="Conector angular 11">
            <a:extLst>
              <a:ext uri="{FF2B5EF4-FFF2-40B4-BE49-F238E27FC236}">
                <a16:creationId xmlns:a16="http://schemas.microsoft.com/office/drawing/2014/main" id="{6CE0C5BD-FCE2-6943-B75A-2DA1D8FAF28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 flipH="1" flipV="1">
            <a:off x="4222333" y="1268971"/>
            <a:ext cx="3858089" cy="5698846"/>
          </a:xfrm>
          <a:prstGeom prst="bentConnector5">
            <a:avLst>
              <a:gd name="adj1" fmla="val -5925"/>
              <a:gd name="adj2" fmla="val 58473"/>
              <a:gd name="adj3" fmla="val 1059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27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ConvLSTM-4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7D54002-5ACC-1844-A3E0-E12FCFD2E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4050792" cy="1870107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</a:p>
          <a:p>
            <a:r>
              <a:rPr lang="es-ES" sz="2400" dirty="0"/>
              <a:t>Mejores resultados.</a:t>
            </a:r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6FECFA53-2089-EC41-8754-3D07A44A3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430533"/>
              </p:ext>
            </p:extLst>
          </p:nvPr>
        </p:nvGraphicFramePr>
        <p:xfrm>
          <a:off x="5195888" y="2739689"/>
          <a:ext cx="6157912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377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2.06%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33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290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769904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EF41AE9-F94D-FB44-8FE2-2AA2649D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7982" y="2426269"/>
            <a:ext cx="9836036" cy="3390901"/>
          </a:xfrm>
        </p:spPr>
        <p:txBody>
          <a:bodyPr>
            <a:normAutofit/>
          </a:bodyPr>
          <a:lstStyle/>
          <a:p>
            <a:r>
              <a:rPr lang="es-ES" sz="2400" dirty="0">
                <a:sym typeface="Wingdings" pitchFamily="2" charset="2"/>
              </a:rPr>
              <a:t>Las </a:t>
            </a:r>
            <a:r>
              <a:rPr lang="es-ES" sz="2400" b="1" dirty="0">
                <a:sym typeface="Wingdings" pitchFamily="2" charset="2"/>
              </a:rPr>
              <a:t>imágenes modeladas </a:t>
            </a:r>
            <a:r>
              <a:rPr lang="es-ES" sz="2400" dirty="0">
                <a:sym typeface="Wingdings" pitchFamily="2" charset="2"/>
              </a:rPr>
              <a:t>son </a:t>
            </a:r>
            <a:r>
              <a:rPr lang="es-ES" sz="2400" b="1" dirty="0">
                <a:sym typeface="Wingdings" pitchFamily="2" charset="2"/>
              </a:rPr>
              <a:t>más sencillas </a:t>
            </a:r>
            <a:r>
              <a:rPr lang="es-ES" sz="2400" dirty="0">
                <a:sym typeface="Wingdings" pitchFamily="2" charset="2"/>
              </a:rPr>
              <a:t>para las redes que las crudas.</a:t>
            </a:r>
          </a:p>
          <a:p>
            <a:r>
              <a:rPr lang="es-ES" sz="2400" dirty="0"/>
              <a:t>El número de muestras afecta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↑ Complejidad  ↑ Muestras</a:t>
            </a:r>
          </a:p>
          <a:p>
            <a:r>
              <a:rPr lang="es-ES" sz="2400" dirty="0"/>
              <a:t>La </a:t>
            </a:r>
            <a:r>
              <a:rPr lang="es-ES" sz="2400" b="1" dirty="0"/>
              <a:t>recurrencia mejora </a:t>
            </a:r>
            <a:r>
              <a:rPr lang="es-ES" sz="2400" dirty="0"/>
              <a:t>los resultados.</a:t>
            </a:r>
          </a:p>
          <a:p>
            <a:r>
              <a:rPr lang="es-ES" sz="2400" b="1" dirty="0"/>
              <a:t>↑ Nº capas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↑ Prestaciones</a:t>
            </a:r>
            <a:endParaRPr lang="es-ES" sz="2400" dirty="0"/>
          </a:p>
          <a:p>
            <a:r>
              <a:rPr lang="es-ES" sz="2400" dirty="0">
                <a:sym typeface="Wingdings" pitchFamily="2" charset="2"/>
              </a:rPr>
              <a:t>Uso de redes que capten las </a:t>
            </a:r>
            <a:r>
              <a:rPr lang="es-ES" sz="2400" b="1" dirty="0">
                <a:sym typeface="Wingdings" pitchFamily="2" charset="2"/>
              </a:rPr>
              <a:t>correlaciones espacio-temporales simultáneamente  </a:t>
            </a:r>
            <a:r>
              <a:rPr lang="es-ES" sz="2400" dirty="0">
                <a:sym typeface="Wingdings" pitchFamily="2" charset="2"/>
              </a:rPr>
              <a:t>(</a:t>
            </a:r>
            <a:r>
              <a:rPr lang="es-ES" sz="2400" dirty="0" err="1">
                <a:sym typeface="Wingdings" pitchFamily="2" charset="2"/>
              </a:rPr>
              <a:t>ConvLSTM</a:t>
            </a:r>
            <a:r>
              <a:rPr lang="es-ES" sz="2400" dirty="0">
                <a:sym typeface="Wingdings" pitchFamily="2" charset="2"/>
              </a:rPr>
              <a:t>).</a:t>
            </a:r>
          </a:p>
          <a:p>
            <a:r>
              <a:rPr lang="es-ES" sz="2400" b="1" dirty="0"/>
              <a:t>↑ Gap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↓ Prestaciones</a:t>
            </a:r>
            <a:endParaRPr lang="es-ES" sz="2400" b="1" dirty="0">
              <a:sym typeface="Wingdings" pitchFamily="2" charset="2"/>
            </a:endParaRPr>
          </a:p>
          <a:p>
            <a:endParaRPr lang="es-ES" dirty="0">
              <a:sym typeface="Wingdings" pitchFamily="2" charset="2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193318" y="1469787"/>
            <a:ext cx="97767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Se puede predecir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75E1CA-67DC-BA47-893A-FD1C7A91B4D2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881838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43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2523898"/>
            <a:ext cx="9503876" cy="3286329"/>
          </a:xfrm>
        </p:spPr>
        <p:txBody>
          <a:bodyPr>
            <a:normAutofit/>
          </a:bodyPr>
          <a:lstStyle/>
          <a:p>
            <a:r>
              <a:rPr lang="es-ES" sz="2400" b="1" dirty="0"/>
              <a:t>Predicción</a:t>
            </a:r>
            <a:r>
              <a:rPr lang="es-ES" sz="2400" dirty="0"/>
              <a:t> de </a:t>
            </a:r>
            <a:r>
              <a:rPr lang="es-ES" sz="2400" b="1" dirty="0"/>
              <a:t>objetos reales </a:t>
            </a:r>
            <a:r>
              <a:rPr lang="es-ES" sz="2400" dirty="0"/>
              <a:t>en movimiento:</a:t>
            </a:r>
          </a:p>
          <a:p>
            <a:pPr lvl="1"/>
            <a:r>
              <a:rPr lang="es-ES" sz="2000" dirty="0"/>
              <a:t>Mayor tamaño de imagen.</a:t>
            </a:r>
          </a:p>
          <a:p>
            <a:pPr lvl="1"/>
            <a:r>
              <a:rPr lang="es-ES" sz="2000" dirty="0"/>
              <a:t>Distintas formas y tamaños de objeto.</a:t>
            </a:r>
          </a:p>
          <a:p>
            <a:pPr lvl="1"/>
            <a:r>
              <a:rPr lang="es-ES" sz="2000" dirty="0"/>
              <a:t>Dinámicas ruidosas.</a:t>
            </a:r>
          </a:p>
          <a:p>
            <a:pPr lvl="1"/>
            <a:r>
              <a:rPr lang="es-ES" sz="2000" dirty="0"/>
              <a:t>Presencia de aceleración.</a:t>
            </a:r>
          </a:p>
          <a:p>
            <a:pPr lvl="1"/>
            <a:r>
              <a:rPr lang="es-ES" sz="2000" dirty="0"/>
              <a:t>Pérdida de muestras.</a:t>
            </a:r>
          </a:p>
          <a:p>
            <a:r>
              <a:rPr lang="es-ES" sz="2400" dirty="0"/>
              <a:t>Integración en </a:t>
            </a:r>
            <a:r>
              <a:rPr lang="es-ES" sz="2400" b="1" dirty="0"/>
              <a:t>aplicación real</a:t>
            </a:r>
            <a:r>
              <a:rPr lang="es-ES" sz="2400" dirty="0"/>
              <a:t> </a:t>
            </a:r>
            <a:r>
              <a:rPr lang="es-ES" sz="2400">
                <a:sym typeface="Wingdings" pitchFamily="2" charset="2"/>
              </a:rPr>
              <a:t> Seguimiento.</a:t>
            </a:r>
            <a:endParaRPr lang="es-ES" sz="2400" dirty="0"/>
          </a:p>
          <a:p>
            <a:endParaRPr lang="es-ES" sz="2400" b="1" dirty="0"/>
          </a:p>
          <a:p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9E0C5F-7D1C-1642-B38C-F90F27A7E4E3}"/>
              </a:ext>
            </a:extLst>
          </p:cNvPr>
          <p:cNvSpPr txBox="1"/>
          <p:nvPr/>
        </p:nvSpPr>
        <p:spPr>
          <a:xfrm>
            <a:off x="1193318" y="1469787"/>
            <a:ext cx="97767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Líneas futuras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9799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2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Enlaces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936578"/>
            <a:ext cx="5536397" cy="33441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Repositorio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https://github.com/RoboticsLabURJC/2017-tfm-nuria-oyaga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Bitácora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https://roboticslaburjc.github.io/2017-tfm-nuria-oyaga/</a:t>
            </a:r>
            <a:r>
              <a:rPr lang="en-US" dirty="0"/>
              <a:t>   </a:t>
            </a:r>
          </a:p>
        </p:txBody>
      </p:sp>
      <p:sp>
        <p:nvSpPr>
          <p:cNvPr id="38" name="Arc 3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b="1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88945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925" y="2042370"/>
            <a:ext cx="4235587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No recurrente</a:t>
            </a: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8517" y="2089160"/>
            <a:ext cx="7220644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Recurrente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828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Redes recurrentes VS no recurrentes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B89FB6-3D9C-334C-8A66-9095DCFBEFDD}"/>
              </a:ext>
            </a:extLst>
          </p:cNvPr>
          <p:cNvCxnSpPr>
            <a:cxnSpLocks/>
          </p:cNvCxnSpPr>
          <p:nvPr/>
        </p:nvCxnSpPr>
        <p:spPr>
          <a:xfrm>
            <a:off x="4778517" y="2089160"/>
            <a:ext cx="0" cy="3369088"/>
          </a:xfrm>
          <a:prstGeom prst="line">
            <a:avLst/>
          </a:prstGeom>
          <a:ln w="50800">
            <a:solidFill>
              <a:srgbClr val="7F9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F9CD2D4-1C74-B041-81D7-E94609B229DD}"/>
              </a:ext>
            </a:extLst>
          </p:cNvPr>
          <p:cNvSpPr txBox="1"/>
          <p:nvPr/>
        </p:nvSpPr>
        <p:spPr>
          <a:xfrm>
            <a:off x="0" y="59792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Persistencia del conocimiento</a:t>
            </a:r>
          </a:p>
        </p:txBody>
      </p:sp>
      <p:pic>
        <p:nvPicPr>
          <p:cNvPr id="11" name="Imagen 10" descr="Aplicación, Icono&#10;&#10;Descripción generada automáticamente">
            <a:extLst>
              <a:ext uri="{FF2B5EF4-FFF2-40B4-BE49-F238E27FC236}">
                <a16:creationId xmlns:a16="http://schemas.microsoft.com/office/drawing/2014/main" id="{75C6A47A-133B-074E-BFC0-6FB80CDB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66" y="2687661"/>
            <a:ext cx="1804478" cy="2599672"/>
          </a:xfrm>
          <a:prstGeom prst="rect">
            <a:avLst/>
          </a:prstGeom>
        </p:spPr>
      </p:pic>
      <p:pic>
        <p:nvPicPr>
          <p:cNvPr id="15" name="Imagen 14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0A949670-C235-7545-B219-C62A9031D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2" r="80140"/>
          <a:stretch/>
        </p:blipFill>
        <p:spPr>
          <a:xfrm>
            <a:off x="5364346" y="2687661"/>
            <a:ext cx="1913986" cy="2528217"/>
          </a:xfrm>
          <a:prstGeom prst="rect">
            <a:avLst/>
          </a:prstGeom>
        </p:spPr>
      </p:pic>
      <p:pic>
        <p:nvPicPr>
          <p:cNvPr id="18" name="Gráfico 17" descr="Marca de verificación">
            <a:extLst>
              <a:ext uri="{FF2B5EF4-FFF2-40B4-BE49-F238E27FC236}">
                <a16:creationId xmlns:a16="http://schemas.microsoft.com/office/drawing/2014/main" id="{88CBCAD4-6177-6F4B-9861-89D0EA91D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6667" y="5800725"/>
            <a:ext cx="637253" cy="637253"/>
          </a:xfrm>
          <a:prstGeom prst="rect">
            <a:avLst/>
          </a:prstGeom>
        </p:spPr>
      </p:pic>
      <p:pic>
        <p:nvPicPr>
          <p:cNvPr id="21" name="Gráfico 20" descr="Cerrar">
            <a:extLst>
              <a:ext uri="{FF2B5EF4-FFF2-40B4-BE49-F238E27FC236}">
                <a16:creationId xmlns:a16="http://schemas.microsoft.com/office/drawing/2014/main" id="{0BB58F71-A8FE-4347-A98D-1FEE5E1911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1337" y="5830720"/>
            <a:ext cx="623997" cy="623997"/>
          </a:xfrm>
          <a:prstGeom prst="rect">
            <a:avLst/>
          </a:prstGeom>
        </p:spPr>
      </p:pic>
      <p:pic>
        <p:nvPicPr>
          <p:cNvPr id="23" name="Imagen 22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F934FADD-BBFA-484E-8A28-567A4A5F3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0" t="-4459" b="-1"/>
          <a:stretch/>
        </p:blipFill>
        <p:spPr>
          <a:xfrm>
            <a:off x="7773282" y="3128963"/>
            <a:ext cx="3987848" cy="1646193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6074067A-F553-B94E-8BCB-10A1AF34993C}"/>
              </a:ext>
            </a:extLst>
          </p:cNvPr>
          <p:cNvGrpSpPr/>
          <p:nvPr/>
        </p:nvGrpSpPr>
        <p:grpSpPr>
          <a:xfrm>
            <a:off x="7397953" y="3986270"/>
            <a:ext cx="153396" cy="101586"/>
            <a:chOff x="8466667" y="559755"/>
            <a:chExt cx="318626" cy="138113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F0103E9-F34A-6F41-AB19-9E0888C09A7E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559755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BB43959-F0FD-D340-8F9B-24AF69525185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697868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43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077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Objetivos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6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2603169"/>
            <a:ext cx="9503876" cy="3286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r>
              <a:rPr lang="es-ES" sz="2400" b="1" dirty="0"/>
              <a:t>Desarrollo software </a:t>
            </a:r>
            <a:r>
              <a:rPr lang="es-ES" sz="2400" dirty="0"/>
              <a:t>para </a:t>
            </a:r>
            <a:r>
              <a:rPr lang="es-ES" sz="2400" b="1" dirty="0"/>
              <a:t>ejecución y evaluación de redes </a:t>
            </a:r>
            <a:r>
              <a:rPr lang="es-ES" sz="2400" dirty="0"/>
              <a:t>neuronales.</a:t>
            </a:r>
          </a:p>
          <a:p>
            <a:r>
              <a:rPr lang="es-ES" sz="2400" b="1" dirty="0"/>
              <a:t>Creación de las bases de datos</a:t>
            </a:r>
            <a:r>
              <a:rPr lang="es-ES" sz="2400" dirty="0"/>
              <a:t>.</a:t>
            </a:r>
          </a:p>
          <a:p>
            <a:r>
              <a:rPr lang="es-ES" sz="2400" dirty="0"/>
              <a:t>Estudio y evaluación de redes para la </a:t>
            </a:r>
            <a:r>
              <a:rPr lang="es-ES" sz="2400" b="1" dirty="0"/>
              <a:t>predicción con imágenes modeladas</a:t>
            </a:r>
            <a:r>
              <a:rPr lang="es-ES" sz="2400" dirty="0"/>
              <a:t>.</a:t>
            </a:r>
          </a:p>
          <a:p>
            <a:r>
              <a:rPr lang="es-ES" sz="2400" dirty="0"/>
              <a:t>Estudio y evaluación de redes para </a:t>
            </a:r>
            <a:r>
              <a:rPr lang="es-ES" sz="2400" b="1" dirty="0"/>
              <a:t>la predicción con imágenes crudas</a:t>
            </a:r>
            <a:r>
              <a:rPr lang="es-ES" sz="2400" dirty="0"/>
              <a:t>.</a:t>
            </a:r>
          </a:p>
          <a:p>
            <a:endParaRPr lang="es-ES" sz="2400" b="1" dirty="0"/>
          </a:p>
          <a:p>
            <a:endParaRPr lang="es-ES" sz="2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207606" y="1690688"/>
            <a:ext cx="97767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Diseño y el análisis </a:t>
            </a:r>
            <a:r>
              <a:rPr lang="es-ES" sz="2800" dirty="0">
                <a:solidFill>
                  <a:srgbClr val="718EA5"/>
                </a:solidFill>
              </a:rPr>
              <a:t>de distintas redes neuronales como </a:t>
            </a:r>
            <a:r>
              <a:rPr lang="es-ES" sz="2800" b="1" dirty="0">
                <a:solidFill>
                  <a:srgbClr val="718EA5"/>
                </a:solidFill>
              </a:rPr>
              <a:t>predictores visuales </a:t>
            </a:r>
            <a:r>
              <a:rPr lang="es-ES" sz="2800" dirty="0">
                <a:solidFill>
                  <a:srgbClr val="718EA5"/>
                </a:solidFill>
              </a:rPr>
              <a:t>con secuencias de </a:t>
            </a:r>
            <a:r>
              <a:rPr lang="es-ES" sz="2800" b="1" dirty="0">
                <a:solidFill>
                  <a:srgbClr val="718EA5"/>
                </a:solidFill>
              </a:rPr>
              <a:t>vídeo.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27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71" y="2760662"/>
            <a:ext cx="705198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INFRAESTRUCTURA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8666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Infraestructura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1C0CD-3759-CE48-871B-EB9D76485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1690689"/>
            <a:ext cx="4422648" cy="3950208"/>
          </a:xfrm>
          <a:ln w="63500">
            <a:solidFill>
              <a:srgbClr val="7F9FBA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Software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47E083-6509-0B4B-8C05-1579F435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6980" y="1690688"/>
            <a:ext cx="4422648" cy="3950208"/>
          </a:xfrm>
          <a:ln w="63500" cap="rnd">
            <a:solidFill>
              <a:srgbClr val="7F9FBA"/>
            </a:solidFill>
          </a:ln>
        </p:spPr>
        <p:txBody>
          <a:bodyPr lIns="270000" rIns="270000"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Hardware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00" dirty="0"/>
          </a:p>
          <a:p>
            <a:r>
              <a:rPr lang="es-ES" sz="2000" dirty="0"/>
              <a:t>Intel(R) </a:t>
            </a:r>
            <a:r>
              <a:rPr lang="es-ES" sz="2000" dirty="0" err="1"/>
              <a:t>Xeon</a:t>
            </a:r>
            <a:r>
              <a:rPr lang="es-ES" sz="2000" dirty="0"/>
              <a:t>(R) CPU E5-2609 v4 @ 1.70GHz</a:t>
            </a:r>
          </a:p>
          <a:p>
            <a:r>
              <a:rPr lang="es-ES" sz="2000" dirty="0"/>
              <a:t>8 </a:t>
            </a:r>
            <a:r>
              <a:rPr lang="es-ES" sz="2000" dirty="0" err="1"/>
              <a:t>cores</a:t>
            </a:r>
            <a:endParaRPr lang="es-ES" sz="2000" dirty="0"/>
          </a:p>
          <a:p>
            <a:r>
              <a:rPr lang="es-ES" sz="2000" dirty="0"/>
              <a:t>64GB</a:t>
            </a:r>
          </a:p>
          <a:p>
            <a:r>
              <a:rPr lang="es-ES" sz="2000" dirty="0" err="1"/>
              <a:t>GeForce</a:t>
            </a:r>
            <a:r>
              <a:rPr lang="es-ES" sz="2000" dirty="0"/>
              <a:t> GTX 1080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8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C4C9064-4F52-2440-8311-7B6AA65B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57" y="2792008"/>
            <a:ext cx="1912504" cy="664682"/>
          </a:xfrm>
          <a:prstGeom prst="rect">
            <a:avLst/>
          </a:prstGeom>
        </p:spPr>
      </p:pic>
      <p:pic>
        <p:nvPicPr>
          <p:cNvPr id="9" name="Imagen 8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9C951283-41B7-CD43-9805-36E2986F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21" y="4721672"/>
            <a:ext cx="1831217" cy="43981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AD419D27-3B40-6C45-A344-66982C449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474" y="3766926"/>
            <a:ext cx="1090410" cy="1343022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E897D64F-25E8-4042-9B31-36AD24E4C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956" y="2770833"/>
            <a:ext cx="1184299" cy="1316334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3AB95CF9-E005-A04C-8AE3-DA72C2CA7D61}"/>
              </a:ext>
            </a:extLst>
          </p:cNvPr>
          <p:cNvGrpSpPr/>
          <p:nvPr/>
        </p:nvGrpSpPr>
        <p:grpSpPr>
          <a:xfrm>
            <a:off x="7743693" y="2096570"/>
            <a:ext cx="1700345" cy="1569222"/>
            <a:chOff x="7743693" y="2096570"/>
            <a:chExt cx="1700345" cy="1569222"/>
          </a:xfrm>
        </p:grpSpPr>
        <p:pic>
          <p:nvPicPr>
            <p:cNvPr id="15" name="Gráfico 14" descr="Ordenador">
              <a:extLst>
                <a:ext uri="{FF2B5EF4-FFF2-40B4-BE49-F238E27FC236}">
                  <a16:creationId xmlns:a16="http://schemas.microsoft.com/office/drawing/2014/main" id="{F8DE011E-32CA-664A-B20C-740A582B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3693" y="2096570"/>
              <a:ext cx="1569222" cy="1569222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E2D7724-EC01-784D-844C-56D01F2A3342}"/>
                </a:ext>
              </a:extLst>
            </p:cNvPr>
            <p:cNvSpPr txBox="1"/>
            <p:nvPr/>
          </p:nvSpPr>
          <p:spPr>
            <a:xfrm>
              <a:off x="7765678" y="2601555"/>
              <a:ext cx="1678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/>
                <a:t> </a:t>
              </a:r>
              <a:r>
                <a:rPr lang="es-ES" sz="1600" b="1" dirty="0" err="1"/>
                <a:t>Tamino</a:t>
              </a:r>
              <a:endParaRPr lang="es-E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783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1375</Words>
  <Application>Microsoft Macintosh PowerPoint</Application>
  <PresentationFormat>Panorámica</PresentationFormat>
  <Paragraphs>443</Paragraphs>
  <Slides>45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2" baseType="lpstr">
      <vt:lpstr>Aharoni</vt:lpstr>
      <vt:lpstr>Arial</vt:lpstr>
      <vt:lpstr>Avenir Next LT Pro</vt:lpstr>
      <vt:lpstr>Calibri</vt:lpstr>
      <vt:lpstr>Cambria Math</vt:lpstr>
      <vt:lpstr>Lucida Console</vt:lpstr>
      <vt:lpstr>ShapesVTI</vt:lpstr>
      <vt:lpstr>Predicción de Fotogramas con Redes Neuronales Profundas</vt:lpstr>
      <vt:lpstr> ÍNDICE</vt:lpstr>
      <vt:lpstr>INTRODUCCIÓN</vt:lpstr>
      <vt:lpstr>1. Introducción</vt:lpstr>
      <vt:lpstr>1. Introducción</vt:lpstr>
      <vt:lpstr>OBJETIVOS</vt:lpstr>
      <vt:lpstr>2. Objetivos</vt:lpstr>
      <vt:lpstr>INFRAESTRUCTURA</vt:lpstr>
      <vt:lpstr>3. Infraestructura</vt:lpstr>
      <vt:lpstr>GENERACIÓN 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PREDICCIÓN 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Presentación de PowerPoint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Presentación de PowerPoint</vt:lpstr>
      <vt:lpstr>6. Predicción con imágenes crudas</vt:lpstr>
      <vt:lpstr>5. Predicción con imágenes modeladas</vt:lpstr>
      <vt:lpstr>6. Predicción con imágenes crudas</vt:lpstr>
      <vt:lpstr>6. Predicción con imágenes crudas</vt:lpstr>
      <vt:lpstr>CONCLUSIONES</vt:lpstr>
      <vt:lpstr>7. Conclusiones</vt:lpstr>
      <vt:lpstr>7. Conclusiones</vt:lpstr>
      <vt:lpstr>Enlaces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Fotogramas con Redes Neuronales Profundas</dc:title>
  <dc:creator>Nuria Oyaga De Frutos</dc:creator>
  <cp:lastModifiedBy>Nuria Oyaga De Frutos</cp:lastModifiedBy>
  <cp:revision>9</cp:revision>
  <dcterms:created xsi:type="dcterms:W3CDTF">2020-10-07T18:42:08Z</dcterms:created>
  <dcterms:modified xsi:type="dcterms:W3CDTF">2020-10-10T19:52:46Z</dcterms:modified>
</cp:coreProperties>
</file>