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141537"/>
            <a:ext cx="10439400" cy="4351338"/>
          </a:xfrm>
        </p:spPr>
        <p:txBody>
          <a:bodyPr/>
          <a:lstStyle/>
          <a:p>
            <a:r>
              <a:rPr lang="es-ES" dirty="0"/>
              <a:t>Imágenes muy sencillas</a:t>
            </a:r>
          </a:p>
          <a:p>
            <a:pPr lvl="1"/>
            <a:r>
              <a:rPr lang="es-ES" dirty="0"/>
              <a:t>Tamaño 80x120</a:t>
            </a:r>
          </a:p>
          <a:p>
            <a:pPr lvl="1"/>
            <a:r>
              <a:rPr lang="es-ES" dirty="0"/>
              <a:t>Píxel blanco (activo) que se desplaza sobre fondo negro</a:t>
            </a:r>
          </a:p>
          <a:p>
            <a:endParaRPr lang="es-ES" dirty="0"/>
          </a:p>
          <a:p>
            <a:r>
              <a:rPr lang="es-ES" dirty="0"/>
              <a:t>Muestreo regular 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>
                <a:sym typeface="Wingdings" pitchFamily="2" charset="2"/>
              </a:rPr>
              <a:t>Velocidad constante </a:t>
            </a:r>
          </a:p>
          <a:p>
            <a:pPr lvl="1"/>
            <a:r>
              <a:rPr lang="es-ES" dirty="0">
                <a:sym typeface="Wingdings" pitchFamily="2" charset="2"/>
              </a:rPr>
              <a:t>No faltan muestras </a:t>
            </a:r>
          </a:p>
          <a:p>
            <a:pPr lvl="1"/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Ausencia de ruido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975360" y="4001892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337477" y="4001892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 t="-6383"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 flipV="1">
            <a:off x="7603331" y="3176910"/>
            <a:ext cx="783653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>
            <a:off x="7603331" y="4320543"/>
            <a:ext cx="783653" cy="1538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64174"/>
            <a:ext cx="783654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61466"/>
            <a:ext cx="16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48730"/>
            <a:ext cx="1614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120486"/>
            <a:ext cx="1614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44156"/>
              </p:ext>
            </p:extLst>
          </p:nvPr>
        </p:nvGraphicFramePr>
        <p:xfrm>
          <a:off x="1643063" y="2412363"/>
          <a:ext cx="9115425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N_points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Validation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Perceptrón</a:t>
            </a:r>
            <a:r>
              <a:rPr lang="es-ES" dirty="0"/>
              <a:t> multicapa </a:t>
            </a:r>
          </a:p>
          <a:p>
            <a:pPr marL="0" indent="0" algn="ctr">
              <a:buNone/>
            </a:pPr>
            <a:r>
              <a:rPr lang="es-ES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Long-Short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oculta con 10 neuronas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/>
        </p:nvGraphicFramePr>
        <p:xfrm>
          <a:off x="5260276" y="2281998"/>
          <a:ext cx="609352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50074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Límite en sinusoidal de 2 DOF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LSTM con 25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09643"/>
              </p:ext>
            </p:extLst>
          </p:nvPr>
        </p:nvGraphicFramePr>
        <p:xfrm>
          <a:off x="5195888" y="2073252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Límite en sinusoidal de 4 DOF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</a:t>
            </a:r>
            <a:endParaRPr lang="es-ES" sz="2400" dirty="0"/>
          </a:p>
          <a:p>
            <a:r>
              <a:rPr lang="es-ES" sz="2400" dirty="0"/>
              <a:t>Mejora muy poco las prestaciones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</a:t>
            </a:r>
          </a:p>
          <a:p>
            <a:r>
              <a:rPr lang="es-ES" sz="2400" dirty="0"/>
              <a:t>Límite en 4 capas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743450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</a:t>
            </a:r>
          </a:p>
          <a:p>
            <a:r>
              <a:rPr lang="es-ES" sz="2400" dirty="0"/>
              <a:t>80000 muestras entrenamiento</a:t>
            </a:r>
          </a:p>
          <a:p>
            <a:r>
              <a:rPr lang="es-ES" sz="2400" dirty="0"/>
              <a:t>10000 muestras test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200" dirty="0"/>
              <a:t>4 capas LSTM con 70, 40, 25 y 15 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02455"/>
              </p:ext>
            </p:extLst>
          </p:nvPr>
        </p:nvGraphicFramePr>
        <p:xfrm>
          <a:off x="5190088" y="2826752"/>
          <a:ext cx="616371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269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4796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Se logra predecir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Pérdida de capacidad predictiva con umbrales admisibles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(1.7 %)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Neural Network</a:t>
            </a:r>
          </a:p>
          <a:p>
            <a:pPr marL="0" indent="0" algn="ctr">
              <a:buNone/>
            </a:pPr>
            <a:r>
              <a:rPr lang="es-ES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LSTM</a:t>
            </a:r>
          </a:p>
          <a:p>
            <a:pPr marL="0" indent="0" algn="ctr">
              <a:buNone/>
            </a:pPr>
            <a:r>
              <a:rPr lang="es-ES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85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5351"/>
            <a:ext cx="3832776" cy="3390299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</a:t>
            </a:r>
          </a:p>
          <a:p>
            <a:r>
              <a:rPr lang="es-ES" sz="2400" dirty="0"/>
              <a:t>Evaluación con 1000 muestras</a:t>
            </a:r>
          </a:p>
          <a:p>
            <a:r>
              <a:rPr lang="es-ES" sz="2400" dirty="0"/>
              <a:t>Mejora en prestaciones hasta estabilización</a:t>
            </a:r>
          </a:p>
          <a:p>
            <a:r>
              <a:rPr lang="es-ES" sz="2400" dirty="0"/>
              <a:t>Equilibrio entre número de muestras y complejidad</a:t>
            </a:r>
            <a:endParaRPr lang="es-ES" sz="22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/>
        </p:nvGraphicFramePr>
        <p:xfrm>
          <a:off x="4939748" y="2421834"/>
          <a:ext cx="6414052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33379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1 capa </a:t>
            </a:r>
            <a:r>
              <a:rPr lang="es-ES" sz="2200" dirty="0" err="1"/>
              <a:t>convolucional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LSTM con 25 celdas de memoria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errar">
            <a:extLst>
              <a:ext uri="{FF2B5EF4-FFF2-40B4-BE49-F238E27FC236}">
                <a16:creationId xmlns:a16="http://schemas.microsoft.com/office/drawing/2014/main" id="{D27A69AE-ABFF-7C43-8FDE-5F66624C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98279" y="4094549"/>
            <a:ext cx="180000" cy="18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</a:t>
            </a:r>
          </a:p>
          <a:p>
            <a:pPr lvl="1"/>
            <a:r>
              <a:rPr lang="es-ES" sz="2200" dirty="0"/>
              <a:t>Altura inicial del píxel fija </a:t>
            </a:r>
          </a:p>
          <a:p>
            <a:pPr lvl="1"/>
            <a:r>
              <a:rPr lang="es-ES" sz="2200" dirty="0"/>
              <a:t>800 entrenamiento; 100 test</a:t>
            </a:r>
          </a:p>
          <a:p>
            <a:r>
              <a:rPr lang="es-ES" sz="2400" dirty="0"/>
              <a:t>No es una estrategia adecuada</a:t>
            </a:r>
          </a:p>
          <a:p>
            <a:r>
              <a:rPr lang="es-ES" sz="2400" dirty="0"/>
              <a:t>La expansión del píxel produce mejora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85269"/>
              </p:ext>
            </p:extLst>
          </p:nvPr>
        </p:nvGraphicFramePr>
        <p:xfrm>
          <a:off x="6244263" y="3182110"/>
          <a:ext cx="5272088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</a:t>
            </a:r>
            <a:r>
              <a:rPr lang="es-ES" sz="2200" dirty="0" err="1"/>
              <a:t>ConvLSTM</a:t>
            </a:r>
            <a:r>
              <a:rPr lang="es-ES" sz="2200" dirty="0"/>
              <a:t> con 5 celdas de memoria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039231"/>
              </p:ext>
            </p:extLst>
          </p:nvPr>
        </p:nvGraphicFramePr>
        <p:xfrm>
          <a:off x="5195888" y="2258989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</a:t>
            </a:r>
          </a:p>
          <a:p>
            <a:r>
              <a:rPr lang="es-ES" sz="2400" dirty="0"/>
              <a:t>Límite en 4 capas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</a:t>
            </a:r>
          </a:p>
          <a:p>
            <a:r>
              <a:rPr lang="es-ES" sz="2400" dirty="0"/>
              <a:t>80000 muestras entrenamiento</a:t>
            </a:r>
          </a:p>
          <a:p>
            <a:r>
              <a:rPr lang="es-ES" sz="2400" dirty="0"/>
              <a:t>10000 muestras test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/>
          </a:bodyPr>
          <a:lstStyle/>
          <a:p>
            <a:r>
              <a:rPr lang="es-ES" sz="2000" dirty="0"/>
              <a:t>1 capa </a:t>
            </a:r>
            <a:r>
              <a:rPr lang="es-ES" sz="2000" dirty="0" err="1"/>
              <a:t>convolucional</a:t>
            </a:r>
            <a:r>
              <a:rPr lang="es-ES" sz="2000" dirty="0"/>
              <a:t> con 32 neuronas </a:t>
            </a:r>
          </a:p>
          <a:p>
            <a:r>
              <a:rPr lang="es-ES" sz="2000" dirty="0"/>
              <a:t>1 capa de </a:t>
            </a:r>
            <a:r>
              <a:rPr lang="es-ES" sz="2000" dirty="0" err="1"/>
              <a:t>MaxPooling</a:t>
            </a:r>
            <a:endParaRPr lang="es-ES" sz="2000" dirty="0"/>
          </a:p>
          <a:p>
            <a:r>
              <a:rPr lang="es-ES" sz="2000" dirty="0"/>
              <a:t>4 capas </a:t>
            </a:r>
            <a:r>
              <a:rPr lang="es-ES" sz="2000" dirty="0" err="1"/>
              <a:t>ConvLSTM</a:t>
            </a:r>
            <a:r>
              <a:rPr lang="es-ES" sz="2000" dirty="0"/>
              <a:t> con  20, 15, 10 y 5 celdas de memoria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</a:p>
          <a:p>
            <a:r>
              <a:rPr lang="es-ES" sz="2400" dirty="0"/>
              <a:t>Mejores resultados</a:t>
            </a:r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30533"/>
              </p:ext>
            </p:extLst>
          </p:nvPr>
        </p:nvGraphicFramePr>
        <p:xfrm>
          <a:off x="5195888" y="2739689"/>
          <a:ext cx="615791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390901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afecta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3286329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000" dirty="0"/>
              <a:t>Mayor tamaño de imagen.</a:t>
            </a:r>
          </a:p>
          <a:p>
            <a:pPr lvl="1"/>
            <a:r>
              <a:rPr lang="es-ES" sz="2000" dirty="0"/>
              <a:t>Distintas formas y tamaños de objeto.</a:t>
            </a:r>
          </a:p>
          <a:p>
            <a:pPr lvl="1"/>
            <a:r>
              <a:rPr lang="es-ES" sz="2000" dirty="0"/>
              <a:t>Dinámicas ruidosas.</a:t>
            </a:r>
          </a:p>
          <a:p>
            <a:pPr lvl="1"/>
            <a:r>
              <a:rPr lang="es-ES" sz="2000" dirty="0"/>
              <a:t>Presencia de aceleración.</a:t>
            </a:r>
          </a:p>
          <a:p>
            <a:pPr lvl="1"/>
            <a:r>
              <a:rPr lang="es-ES" sz="20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</a:t>
            </a:r>
            <a:endParaRPr lang="es-ES" sz="2400" dirty="0"/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No recurrente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Recurrente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recurrentes VS no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1317</Words>
  <Application>Microsoft Macintosh PowerPoint</Application>
  <PresentationFormat>Panorámica</PresentationFormat>
  <Paragraphs>442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5. Predicción con imágenes modeladas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6</cp:revision>
  <dcterms:created xsi:type="dcterms:W3CDTF">2020-10-07T18:42:08Z</dcterms:created>
  <dcterms:modified xsi:type="dcterms:W3CDTF">2020-10-10T18:39:33Z</dcterms:modified>
</cp:coreProperties>
</file>