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83" r:id="rId9"/>
    <p:sldId id="262" r:id="rId10"/>
    <p:sldId id="264" r:id="rId11"/>
    <p:sldId id="265" r:id="rId12"/>
    <p:sldId id="285" r:id="rId13"/>
    <p:sldId id="286" r:id="rId14"/>
    <p:sldId id="287" r:id="rId15"/>
    <p:sldId id="288" r:id="rId16"/>
    <p:sldId id="266" r:id="rId17"/>
    <p:sldId id="267" r:id="rId18"/>
    <p:sldId id="268" r:id="rId19"/>
    <p:sldId id="269" r:id="rId20"/>
    <p:sldId id="289" r:id="rId21"/>
    <p:sldId id="290" r:id="rId22"/>
    <p:sldId id="291" r:id="rId23"/>
    <p:sldId id="292" r:id="rId24"/>
    <p:sldId id="293" r:id="rId25"/>
    <p:sldId id="272" r:id="rId26"/>
    <p:sldId id="273" r:id="rId27"/>
    <p:sldId id="279" r:id="rId28"/>
    <p:sldId id="280" r:id="rId29"/>
    <p:sldId id="281" r:id="rId3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6E2C"/>
    <a:srgbClr val="465723"/>
    <a:srgbClr val="39471D"/>
    <a:srgbClr val="212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9B470-7265-476E-AEAE-B994A4C99C3B}" type="datetimeFigureOut">
              <a:rPr lang="es-ES" smtClean="0"/>
              <a:t>21/07/2019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6004D-6DBE-467E-B9C8-3ECFC1EB98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130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6004D-6DBE-467E-B9C8-3ECFC1EB986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3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21/07/2019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57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21/07/2019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48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21/07/2019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579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21/07/2019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01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21/07/2019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114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21/07/2019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56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21/07/2019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72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21/07/2019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50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21/07/2019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402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21/07/2019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06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21/07/2019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271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0EC8D-17F2-4955-98FB-8B3A05AE6EC2}" type="datetimeFigureOut">
              <a:rPr lang="es-ES" smtClean="0"/>
              <a:t>21/07/2019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37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www.youtube.com/watch?v=7s4vpMGU2M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hyperlink" Target="https://www.youtube.com/watch?v=J6bDlE7Tof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oticsURJC-students/2017-tfm-vanessa-fernandez" TargetMode="External"/><Relationship Id="rId2" Type="http://schemas.openxmlformats.org/officeDocument/2006/relationships/hyperlink" Target="https://jderobot.org/Vmartinezf-tf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1600" y="2276873"/>
            <a:ext cx="6912768" cy="504056"/>
          </a:xfrm>
        </p:spPr>
        <p:txBody>
          <a:bodyPr>
            <a:noAutofit/>
          </a:bodyPr>
          <a:lstStyle/>
          <a:p>
            <a:r>
              <a:rPr lang="pt-BR" sz="3200" dirty="0" smtClean="0"/>
              <a:t>CONDUCCIÓN AUTÓNOMA DE UN VEHÍCULO EN SIMULADOR MEDIANTE APRENDIZAJE EXTREMO A EXTREMO BASADO EN VISIÓN</a:t>
            </a:r>
            <a:endParaRPr lang="es-ES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58466" y="4437112"/>
            <a:ext cx="5489409" cy="1224136"/>
          </a:xfrm>
        </p:spPr>
        <p:txBody>
          <a:bodyPr>
            <a:normAutofit fontScale="77500" lnSpcReduction="20000"/>
          </a:bodyPr>
          <a:lstStyle/>
          <a:p>
            <a:endParaRPr lang="es-ES" dirty="0" smtClean="0"/>
          </a:p>
          <a:p>
            <a:r>
              <a:rPr lang="es-ES" i="1" dirty="0" smtClean="0">
                <a:solidFill>
                  <a:schemeClr val="tx1"/>
                </a:solidFill>
              </a:rPr>
              <a:t>Vanessa Fernández Martínez</a:t>
            </a:r>
          </a:p>
          <a:p>
            <a:r>
              <a:rPr lang="es-ES" i="1" dirty="0" smtClean="0">
                <a:solidFill>
                  <a:schemeClr val="tx1"/>
                </a:solidFill>
              </a:rPr>
              <a:t>v.fernandezmarti@alumnos.urjc.es</a:t>
            </a:r>
            <a:endParaRPr lang="es-ES" i="1" dirty="0">
              <a:solidFill>
                <a:schemeClr val="tx1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885" y="332656"/>
            <a:ext cx="2448272" cy="108011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526" y="3493692"/>
            <a:ext cx="936104" cy="120875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621755"/>
            <a:ext cx="1905266" cy="952633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6158578" y="602128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+mj-lt"/>
              </a:rPr>
              <a:t>25 </a:t>
            </a:r>
            <a:r>
              <a:rPr lang="es-ES" i="1" dirty="0" smtClean="0">
                <a:latin typeface="+mj-lt"/>
              </a:rPr>
              <a:t>de julio de 2019</a:t>
            </a:r>
            <a:endParaRPr lang="es-E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44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81755" y="2669100"/>
            <a:ext cx="7996960" cy="3777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Buenos resultados en métricas no implican buen rendimiento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Imágenes de distintas dimensiones: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La imagen recortada mejora el rendimiento.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9/28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3308577" y="180732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544" y="4560737"/>
            <a:ext cx="4789512" cy="18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10/28</a:t>
            </a:r>
            <a:endParaRPr lang="es-ES" dirty="0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9" name="7 CuadroTexto"/>
          <p:cNvSpPr txBox="1"/>
          <p:nvPr/>
        </p:nvSpPr>
        <p:spPr>
          <a:xfrm>
            <a:off x="3308577" y="1587444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188536"/>
            <a:ext cx="6840760" cy="3587165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043608" y="5792018"/>
            <a:ext cx="6856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/>
              <a:t>Resultados de </a:t>
            </a:r>
            <a:r>
              <a:rPr lang="es-ES" sz="1600" i="1" dirty="0" smtClean="0"/>
              <a:t>conducción </a:t>
            </a:r>
            <a:r>
              <a:rPr lang="es-ES" sz="1600" i="1" dirty="0"/>
              <a:t>con redes de </a:t>
            </a:r>
            <a:r>
              <a:rPr lang="es-ES" sz="1600" i="1" dirty="0" smtClean="0"/>
              <a:t>clasificación </a:t>
            </a:r>
            <a:r>
              <a:rPr lang="es-ES" sz="1600" i="1" dirty="0"/>
              <a:t>(imagen completa e imagen</a:t>
            </a:r>
          </a:p>
          <a:p>
            <a:r>
              <a:rPr lang="es-ES" sz="1600" i="1" dirty="0"/>
              <a:t>recortada)</a:t>
            </a:r>
            <a:endParaRPr lang="es-ES" sz="1600" i="1" dirty="0"/>
          </a:p>
        </p:txBody>
      </p:sp>
    </p:spTree>
    <p:extLst>
      <p:ext uri="{BB962C8B-B14F-4D97-AF65-F5344CB8AC3E}">
        <p14:creationId xmlns:p14="http://schemas.microsoft.com/office/powerpoint/2010/main" val="18175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11/28</a:t>
            </a:r>
            <a:endParaRPr lang="es-ES" dirty="0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9" name="7 CuadroTexto"/>
          <p:cNvSpPr txBox="1"/>
          <p:nvPr/>
        </p:nvSpPr>
        <p:spPr>
          <a:xfrm>
            <a:off x="3308577" y="180732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755576" y="2439217"/>
            <a:ext cx="7996960" cy="377728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Número de clases: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4 clases de velocidad de tracción (v) y 7 clases de velocidad de rotación (w).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4 clases de v y 9 clases de w.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5 clases de v y 7 clases de w.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Gran influencia </a:t>
            </a:r>
            <a:r>
              <a:rPr lang="es-ES" sz="2000" dirty="0"/>
              <a:t>del número de clases y el rango de </a:t>
            </a:r>
            <a:r>
              <a:rPr lang="es-ES" sz="2000" dirty="0" smtClean="0"/>
              <a:t>clases en el rendimiento.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37238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12/28</a:t>
            </a:r>
            <a:endParaRPr lang="es-ES" dirty="0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9" name="7 CuadroTexto"/>
          <p:cNvSpPr txBox="1"/>
          <p:nvPr/>
        </p:nvSpPr>
        <p:spPr>
          <a:xfrm>
            <a:off x="3308577" y="154998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2236243"/>
            <a:ext cx="6683284" cy="361504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043608" y="5792018"/>
            <a:ext cx="6843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/>
              <a:t>Resultados de </a:t>
            </a:r>
            <a:r>
              <a:rPr lang="es-ES" sz="1600" i="1" dirty="0" smtClean="0"/>
              <a:t>conducción </a:t>
            </a:r>
            <a:r>
              <a:rPr lang="es-ES" sz="1600" i="1" dirty="0"/>
              <a:t>con redes de </a:t>
            </a:r>
            <a:r>
              <a:rPr lang="es-ES" sz="1600" i="1" dirty="0" smtClean="0"/>
              <a:t>clasificación </a:t>
            </a:r>
            <a:r>
              <a:rPr lang="es-ES" sz="1600" i="1" dirty="0"/>
              <a:t>modificando la </a:t>
            </a:r>
            <a:r>
              <a:rPr lang="es-ES" sz="1600" i="1" dirty="0" smtClean="0"/>
              <a:t>combinación</a:t>
            </a:r>
            <a:endParaRPr lang="es-ES" sz="1600" i="1" dirty="0"/>
          </a:p>
          <a:p>
            <a:r>
              <a:rPr lang="es-ES" sz="1600" i="1" dirty="0"/>
              <a:t>del </a:t>
            </a:r>
            <a:r>
              <a:rPr lang="es-ES" sz="1600" i="1" dirty="0" smtClean="0"/>
              <a:t>número </a:t>
            </a:r>
            <a:r>
              <a:rPr lang="es-ES" sz="1600" i="1" dirty="0"/>
              <a:t>de clases (imagen recortada)</a:t>
            </a:r>
          </a:p>
        </p:txBody>
      </p:sp>
    </p:spTree>
    <p:extLst>
      <p:ext uri="{BB962C8B-B14F-4D97-AF65-F5344CB8AC3E}">
        <p14:creationId xmlns:p14="http://schemas.microsoft.com/office/powerpoint/2010/main" val="97487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13/28</a:t>
            </a:r>
            <a:endParaRPr lang="es-ES" dirty="0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9" name="7 CuadroTexto"/>
          <p:cNvSpPr txBox="1"/>
          <p:nvPr/>
        </p:nvSpPr>
        <p:spPr>
          <a:xfrm>
            <a:off x="3308577" y="180732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703020" y="2290340"/>
            <a:ext cx="7996960" cy="391713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Influencia de los datos de entrenamiento</a:t>
            </a:r>
            <a:r>
              <a:rPr lang="es-ES" sz="2400" dirty="0" smtClean="0"/>
              <a:t>:</a:t>
            </a:r>
          </a:p>
          <a:p>
            <a:pPr marL="0" indent="0">
              <a:buNone/>
            </a:pPr>
            <a:endParaRPr lang="es-E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Conjunto de entrenamiento sin </a:t>
            </a:r>
            <a:r>
              <a:rPr lang="es-ES" sz="2000" dirty="0"/>
              <a:t>ninguna </a:t>
            </a:r>
            <a:r>
              <a:rPr lang="es-ES" sz="2000" dirty="0" smtClean="0"/>
              <a:t>modificación (red desbalanceada).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Conjunto de entrenamiento balanceado (red balanceada).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Entrenamiento con pesos diferentes para cada clase (red sesgada).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Redes sesgadas mejoran el entrenamiento.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27524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14/28</a:t>
            </a:r>
            <a:endParaRPr lang="es-ES" dirty="0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9" name="7 CuadroTexto"/>
          <p:cNvSpPr txBox="1"/>
          <p:nvPr/>
        </p:nvSpPr>
        <p:spPr>
          <a:xfrm>
            <a:off x="3308577" y="1532307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148213"/>
            <a:ext cx="7297178" cy="360580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043608" y="5792018"/>
            <a:ext cx="6843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/>
              <a:t>Resultados de </a:t>
            </a:r>
            <a:r>
              <a:rPr lang="es-ES" sz="1600" i="1" dirty="0" smtClean="0"/>
              <a:t>conducción </a:t>
            </a:r>
            <a:r>
              <a:rPr lang="es-ES" sz="1600" i="1" dirty="0"/>
              <a:t>con redes de </a:t>
            </a:r>
            <a:r>
              <a:rPr lang="es-ES" sz="1600" i="1" dirty="0" smtClean="0"/>
              <a:t>clasificación </a:t>
            </a:r>
            <a:r>
              <a:rPr lang="es-ES" sz="1600" i="1" dirty="0"/>
              <a:t>(estudio de la influencia de</a:t>
            </a:r>
          </a:p>
          <a:p>
            <a:r>
              <a:rPr lang="es-ES" sz="1600" i="1" dirty="0"/>
              <a:t>los datos de entrenamiento)</a:t>
            </a:r>
          </a:p>
        </p:txBody>
      </p:sp>
    </p:spTree>
    <p:extLst>
      <p:ext uri="{BB962C8B-B14F-4D97-AF65-F5344CB8AC3E}">
        <p14:creationId xmlns:p14="http://schemas.microsoft.com/office/powerpoint/2010/main" val="400778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48255" y="3035277"/>
            <a:ext cx="7643192" cy="3705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Red 5v+7w sesgada.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Estimar velocidades del vehículo.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Entrenamiento </a:t>
            </a:r>
            <a:r>
              <a:rPr lang="es-ES" sz="2400" dirty="0" smtClean="0"/>
              <a:t>complejo al combinar redes de v y de w en el pilotaje.</a:t>
            </a:r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15/28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339752" y="1926630"/>
            <a:ext cx="39626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Solución de referencia</a:t>
            </a:r>
            <a:endParaRPr lang="es-ES" sz="3200" dirty="0"/>
          </a:p>
          <a:p>
            <a:endParaRPr lang="es-ES" sz="3200" dirty="0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5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16/28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501145" y="1491750"/>
            <a:ext cx="3962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Solución de referencia</a:t>
            </a:r>
            <a:endParaRPr lang="es-ES" sz="32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827584" y="2492896"/>
            <a:ext cx="5413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hlinkClick r:id="rId4"/>
              </a:rPr>
              <a:t>https://www.youtube.com/watch?v=7s4vpMGU2Mg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pic>
        <p:nvPicPr>
          <p:cNvPr id="1026" name="Picture 2" descr="https://raw.githubusercontent.com/RoboticsURJC-students/2017-tfm-vanessa-fernandez/master/Memoria/figures/Clasificacion/frame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548" y="3455074"/>
            <a:ext cx="7248930" cy="184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93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1845248"/>
            <a:ext cx="8229600" cy="451110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Predecir valores de velocidades.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Arquitecturas de red: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i="1" dirty="0" err="1" smtClean="0"/>
              <a:t>PilotNet</a:t>
            </a:r>
            <a:r>
              <a:rPr lang="es-ES" sz="2000" dirty="0" smtClean="0"/>
              <a:t>: capa de normalización, 5 capas </a:t>
            </a:r>
            <a:r>
              <a:rPr lang="es-ES" sz="2000" dirty="0" err="1" smtClean="0"/>
              <a:t>convolucionales</a:t>
            </a:r>
            <a:r>
              <a:rPr lang="es-ES" sz="2000" dirty="0" smtClean="0"/>
              <a:t>, 3 capas </a:t>
            </a:r>
            <a:r>
              <a:rPr lang="es-ES" sz="2000" dirty="0" err="1" smtClean="0"/>
              <a:t>fully-connected</a:t>
            </a:r>
            <a:r>
              <a:rPr lang="es-ES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i="1" dirty="0" err="1" smtClean="0"/>
              <a:t>TinyPilotNet</a:t>
            </a:r>
            <a:r>
              <a:rPr lang="es-ES" sz="2000" dirty="0" smtClean="0"/>
              <a:t>: 2 capas </a:t>
            </a:r>
            <a:r>
              <a:rPr lang="es-ES" sz="2000" dirty="0" err="1" smtClean="0"/>
              <a:t>convolucionales</a:t>
            </a:r>
            <a:r>
              <a:rPr lang="es-ES" sz="2000" dirty="0" smtClean="0"/>
              <a:t>, capa </a:t>
            </a:r>
            <a:r>
              <a:rPr lang="es-ES" sz="2000" dirty="0" err="1" smtClean="0"/>
              <a:t>dropout</a:t>
            </a:r>
            <a:r>
              <a:rPr lang="es-ES" sz="2000" dirty="0" smtClean="0"/>
              <a:t>, 2 capas </a:t>
            </a:r>
            <a:r>
              <a:rPr lang="es-ES" sz="2000" dirty="0" err="1" smtClean="0"/>
              <a:t>fully-connected</a:t>
            </a:r>
            <a:r>
              <a:rPr lang="es-ES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i="1" dirty="0" smtClean="0"/>
              <a:t>LSTM-</a:t>
            </a:r>
            <a:r>
              <a:rPr lang="es-ES" sz="2000" i="1" dirty="0" err="1" smtClean="0"/>
              <a:t>TinyPilotnet</a:t>
            </a:r>
            <a:r>
              <a:rPr lang="es-ES" sz="2000" dirty="0"/>
              <a:t>: </a:t>
            </a:r>
            <a:r>
              <a:rPr lang="es-ES" sz="2000" dirty="0" smtClean="0"/>
              <a:t>3 </a:t>
            </a:r>
            <a:r>
              <a:rPr lang="es-ES" sz="2000" dirty="0"/>
              <a:t>capas </a:t>
            </a:r>
            <a:r>
              <a:rPr lang="es-ES" sz="2000" dirty="0" err="1"/>
              <a:t>convolucionales</a:t>
            </a:r>
            <a:r>
              <a:rPr lang="es-ES" sz="2000" dirty="0"/>
              <a:t>, capa </a:t>
            </a:r>
            <a:r>
              <a:rPr lang="es-ES" sz="2000" dirty="0" smtClean="0"/>
              <a:t>ConvLSTM2D, 1 capa </a:t>
            </a:r>
            <a:r>
              <a:rPr lang="es-ES" sz="2000" dirty="0" err="1" smtClean="0"/>
              <a:t>convolucional</a:t>
            </a:r>
            <a:r>
              <a:rPr lang="es-ES" sz="2000" dirty="0" smtClean="0"/>
              <a:t>, 1 capa </a:t>
            </a:r>
            <a:r>
              <a:rPr lang="es-ES" sz="2000" dirty="0" err="1" smtClean="0"/>
              <a:t>fully-connected</a:t>
            </a:r>
            <a:r>
              <a:rPr lang="es-ES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i="1" dirty="0" err="1" smtClean="0"/>
              <a:t>DeepestLSTM-TinyPilotNet</a:t>
            </a:r>
            <a:r>
              <a:rPr lang="es-ES" sz="2000" dirty="0" smtClean="0"/>
              <a:t>: </a:t>
            </a:r>
            <a:r>
              <a:rPr lang="es-ES" sz="2000" dirty="0"/>
              <a:t>3 capas </a:t>
            </a:r>
            <a:r>
              <a:rPr lang="es-ES" sz="2000" dirty="0" err="1" smtClean="0"/>
              <a:t>convolucionales</a:t>
            </a:r>
            <a:r>
              <a:rPr lang="es-ES" sz="2000" dirty="0" smtClean="0"/>
              <a:t>, 3 capas ConvLSTM2D, </a:t>
            </a:r>
            <a:r>
              <a:rPr lang="es-ES" sz="2000" dirty="0"/>
              <a:t>2 capas </a:t>
            </a:r>
            <a:r>
              <a:rPr lang="es-ES" sz="2000" dirty="0" err="1"/>
              <a:t>fully-connected</a:t>
            </a:r>
            <a:r>
              <a:rPr lang="es-ES" sz="2000" dirty="0"/>
              <a:t>.</a:t>
            </a:r>
            <a:endParaRPr lang="es-ES" sz="2000" i="1" dirty="0" smtClean="0"/>
          </a:p>
          <a:p>
            <a:pPr marL="457200" lvl="1" indent="0">
              <a:buNone/>
            </a:pPr>
            <a:endParaRPr lang="es-ES" sz="2000" dirty="0" smtClean="0"/>
          </a:p>
          <a:p>
            <a:pPr marL="457200" lvl="1" indent="0">
              <a:buNone/>
            </a:pPr>
            <a:endParaRPr lang="es-ES" sz="2000" dirty="0" smtClean="0"/>
          </a:p>
          <a:p>
            <a:pPr marL="457200" lvl="1" indent="0">
              <a:buNone/>
            </a:pPr>
            <a:endParaRPr lang="es-ES" sz="2400" dirty="0" smtClean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17/28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47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18/28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13" name="7 CuadroTexto"/>
          <p:cNvSpPr txBox="1"/>
          <p:nvPr/>
        </p:nvSpPr>
        <p:spPr>
          <a:xfrm>
            <a:off x="2878411" y="1831996"/>
            <a:ext cx="36747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Arquitecturas de red</a:t>
            </a:r>
            <a:endParaRPr lang="es-ES" sz="3200" dirty="0"/>
          </a:p>
          <a:p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79" y="2780929"/>
            <a:ext cx="1885973" cy="291140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9987" y="2693770"/>
            <a:ext cx="1901507" cy="176745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1729" y="2693770"/>
            <a:ext cx="1853629" cy="266429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5122" y="2680659"/>
            <a:ext cx="1976168" cy="2901286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323528" y="5792018"/>
            <a:ext cx="851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smtClean="0"/>
              <a:t>  </a:t>
            </a:r>
            <a:r>
              <a:rPr lang="es-ES" sz="1600" i="1" dirty="0" err="1" smtClean="0"/>
              <a:t>PilotNet</a:t>
            </a:r>
            <a:r>
              <a:rPr lang="es-ES" sz="1600" i="1" dirty="0" smtClean="0"/>
              <a:t>                                   </a:t>
            </a:r>
            <a:r>
              <a:rPr lang="es-ES" sz="1600" i="1" dirty="0" err="1" smtClean="0"/>
              <a:t>TinyPilotNet</a:t>
            </a:r>
            <a:r>
              <a:rPr lang="es-ES" sz="1600" i="1" dirty="0" smtClean="0"/>
              <a:t>                     LSTM-</a:t>
            </a:r>
            <a:r>
              <a:rPr lang="es-ES" sz="1600" i="1" dirty="0" err="1" smtClean="0"/>
              <a:t>TinyPilotNet</a:t>
            </a:r>
            <a:r>
              <a:rPr lang="es-ES" sz="1600" i="1" dirty="0" smtClean="0"/>
              <a:t>     </a:t>
            </a:r>
            <a:r>
              <a:rPr lang="es-ES" sz="1600" i="1" dirty="0" err="1" smtClean="0"/>
              <a:t>DeepestLSTM-TinyPilotNet</a:t>
            </a:r>
            <a:endParaRPr lang="es-ES" sz="1600" i="1" dirty="0"/>
          </a:p>
          <a:p>
            <a:endParaRPr lang="es-ES" sz="1600" i="1" dirty="0"/>
          </a:p>
        </p:txBody>
      </p:sp>
    </p:spTree>
    <p:extLst>
      <p:ext uri="{BB962C8B-B14F-4D97-AF65-F5344CB8AC3E}">
        <p14:creationId xmlns:p14="http://schemas.microsoft.com/office/powerpoint/2010/main" val="399618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rgbClr val="0070C0"/>
                </a:solidFill>
              </a:rPr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Introducción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Objetivos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Infraestructura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Infraestructura desarrollada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Redes de clasificación</a:t>
            </a: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Redes de regresión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1/28</a:t>
            </a:r>
            <a:endParaRPr lang="es-ES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19/28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308577" y="180732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881755" y="2669100"/>
            <a:ext cx="7996960" cy="3777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Buenos resultados en métricas no implican buen rendimiento</a:t>
            </a:r>
            <a:r>
              <a:rPr lang="es-ES" sz="2400" dirty="0" smtClean="0"/>
              <a:t>.</a:t>
            </a:r>
          </a:p>
          <a:p>
            <a:pPr marL="0" indent="0">
              <a:buNone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Comparativa entre redes de </a:t>
            </a:r>
            <a:r>
              <a:rPr lang="es-ES" sz="2400" dirty="0" smtClean="0"/>
              <a:t>regresión</a:t>
            </a:r>
            <a:r>
              <a:rPr lang="es-ES" sz="2400" dirty="0"/>
              <a:t>:</a:t>
            </a:r>
            <a:endParaRPr lang="es-E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Redes profundas mejoran el resultado</a:t>
            </a:r>
            <a:r>
              <a:rPr lang="es-ES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Conducción más suave con </a:t>
            </a:r>
            <a:r>
              <a:rPr lang="es-ES" sz="2000" dirty="0" smtClean="0"/>
              <a:t>ConvLSTM2D.</a:t>
            </a:r>
            <a:endParaRPr lang="es-ES" sz="2000" dirty="0"/>
          </a:p>
          <a:p>
            <a:pPr marL="457200" lvl="1" indent="0">
              <a:buNone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345440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20/28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308577" y="180732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79" y="2642987"/>
            <a:ext cx="8201598" cy="3064156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043608" y="5792018"/>
            <a:ext cx="6933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/>
              <a:t>Resultados de </a:t>
            </a:r>
            <a:r>
              <a:rPr lang="es-ES" sz="1600" i="1" dirty="0" smtClean="0"/>
              <a:t>conducción </a:t>
            </a:r>
            <a:r>
              <a:rPr lang="es-ES" sz="1600" i="1" dirty="0"/>
              <a:t>con redes neuronales de </a:t>
            </a:r>
            <a:r>
              <a:rPr lang="es-ES" sz="1600" i="1" dirty="0" smtClean="0"/>
              <a:t>regresión </a:t>
            </a:r>
            <a:r>
              <a:rPr lang="es-ES" sz="1600" i="1" dirty="0"/>
              <a:t>(imagen completa)</a:t>
            </a:r>
          </a:p>
        </p:txBody>
      </p:sp>
    </p:spTree>
    <p:extLst>
      <p:ext uri="{BB962C8B-B14F-4D97-AF65-F5344CB8AC3E}">
        <p14:creationId xmlns:p14="http://schemas.microsoft.com/office/powerpoint/2010/main" val="423429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21/28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275856" y="1480697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858029" y="2194990"/>
            <a:ext cx="7996960" cy="3777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Imágenes de distintas dimensiones: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La imagen </a:t>
            </a:r>
            <a:r>
              <a:rPr lang="es-ES" sz="2000" dirty="0" smtClean="0"/>
              <a:t>completa </a:t>
            </a:r>
            <a:r>
              <a:rPr lang="es-ES" sz="2000" dirty="0"/>
              <a:t>mejora el rendimiento</a:t>
            </a:r>
            <a:r>
              <a:rPr lang="es-ES" sz="2000" dirty="0" smtClean="0"/>
              <a:t>.</a:t>
            </a:r>
            <a:endParaRPr lang="es-ES" sz="24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177400"/>
            <a:ext cx="7146629" cy="277870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037493" y="6050333"/>
            <a:ext cx="6854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/>
              <a:t>Resultados de </a:t>
            </a:r>
            <a:r>
              <a:rPr lang="es-ES" sz="1600" i="1" dirty="0" smtClean="0"/>
              <a:t>conducción </a:t>
            </a:r>
            <a:r>
              <a:rPr lang="es-ES" sz="1600" i="1" dirty="0"/>
              <a:t>con redes neuronales de </a:t>
            </a:r>
            <a:r>
              <a:rPr lang="es-ES" sz="1600" i="1" dirty="0" smtClean="0"/>
              <a:t>regresión </a:t>
            </a:r>
            <a:r>
              <a:rPr lang="es-ES" sz="1600" i="1" dirty="0"/>
              <a:t>(imagen </a:t>
            </a:r>
            <a:r>
              <a:rPr lang="es-ES" sz="1600" i="1" dirty="0" smtClean="0"/>
              <a:t>recortada)</a:t>
            </a:r>
            <a:endParaRPr lang="es-ES" sz="1600" i="1" dirty="0"/>
          </a:p>
        </p:txBody>
      </p:sp>
    </p:spTree>
    <p:extLst>
      <p:ext uri="{BB962C8B-B14F-4D97-AF65-F5344CB8AC3E}">
        <p14:creationId xmlns:p14="http://schemas.microsoft.com/office/powerpoint/2010/main" val="189897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22/28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308577" y="180732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881755" y="2669100"/>
            <a:ext cx="7996960" cy="3777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Tipo de imagen de entrada</a:t>
            </a:r>
            <a:r>
              <a:rPr lang="es-ES" sz="2400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Creación de imagen temporal.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Imagen </a:t>
            </a:r>
            <a:r>
              <a:rPr lang="es-ES" sz="2000" dirty="0"/>
              <a:t>apilada (</a:t>
            </a:r>
            <a:r>
              <a:rPr lang="es-ES" sz="2000" i="1" dirty="0" err="1"/>
              <a:t>PilotNet</a:t>
            </a:r>
            <a:r>
              <a:rPr lang="es-ES" sz="2000" i="1" dirty="0"/>
              <a:t> (</a:t>
            </a:r>
            <a:r>
              <a:rPr lang="es-ES" sz="2000" i="1" dirty="0" err="1"/>
              <a:t>stacked</a:t>
            </a:r>
            <a:r>
              <a:rPr lang="es-ES" sz="2000" dirty="0" smtClean="0"/>
              <a:t>)).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Imagen </a:t>
            </a:r>
            <a:r>
              <a:rPr lang="es-ES" sz="2000" dirty="0"/>
              <a:t>diferencia (</a:t>
            </a:r>
            <a:r>
              <a:rPr lang="es-ES" sz="2000" i="1" dirty="0"/>
              <a:t>Temporal (</a:t>
            </a:r>
            <a:r>
              <a:rPr lang="es-ES" sz="2000" i="1" dirty="0" err="1"/>
              <a:t>dif</a:t>
            </a:r>
            <a:r>
              <a:rPr lang="es-ES" sz="2000" i="1" dirty="0"/>
              <a:t> </a:t>
            </a:r>
            <a:r>
              <a:rPr lang="es-ES" sz="2000" i="1" dirty="0" smtClean="0"/>
              <a:t>)</a:t>
            </a:r>
            <a:r>
              <a:rPr lang="es-ES" sz="2000" dirty="0" smtClean="0"/>
              <a:t>)</a:t>
            </a:r>
            <a:r>
              <a:rPr lang="es-ES" sz="2000" i="1" dirty="0"/>
              <a:t>.</a:t>
            </a:r>
            <a:endParaRPr lang="es-ES" sz="2000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Imagen apilada-diferencia (</a:t>
            </a:r>
            <a:r>
              <a:rPr lang="es-ES" sz="2000" i="1" dirty="0" err="1"/>
              <a:t>PilotNet</a:t>
            </a:r>
            <a:r>
              <a:rPr lang="es-ES" sz="2000" i="1" dirty="0"/>
              <a:t> (</a:t>
            </a:r>
            <a:r>
              <a:rPr lang="es-ES" sz="2000" i="1" dirty="0" err="1"/>
              <a:t>stacked</a:t>
            </a:r>
            <a:r>
              <a:rPr lang="es-ES" sz="2000" i="1" dirty="0"/>
              <a:t>, </a:t>
            </a:r>
            <a:r>
              <a:rPr lang="es-ES" sz="2000" i="1" dirty="0" err="1"/>
              <a:t>dif</a:t>
            </a:r>
            <a:r>
              <a:rPr lang="es-ES" sz="2000" i="1" dirty="0"/>
              <a:t> </a:t>
            </a:r>
            <a:r>
              <a:rPr lang="es-ES" sz="2000" i="1" dirty="0" smtClean="0"/>
              <a:t>)</a:t>
            </a:r>
            <a:r>
              <a:rPr lang="es-ES" sz="2000" dirty="0" smtClean="0"/>
              <a:t>)</a:t>
            </a:r>
            <a:r>
              <a:rPr lang="es-ES" sz="2000" i="1" dirty="0" smtClean="0"/>
              <a:t>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Complejidad </a:t>
            </a:r>
            <a:r>
              <a:rPr lang="es-ES" sz="2000" dirty="0" smtClean="0"/>
              <a:t>al </a:t>
            </a:r>
            <a:r>
              <a:rPr lang="es-ES" sz="2000" dirty="0"/>
              <a:t>introducir temporalidad en imágenes.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marL="457200" lvl="1" indent="0">
              <a:buNone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10825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23/28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308577" y="1577937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227249"/>
            <a:ext cx="7592264" cy="369490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71600" y="5996797"/>
            <a:ext cx="6520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/>
              <a:t>Resultados de </a:t>
            </a:r>
            <a:r>
              <a:rPr lang="es-ES" sz="1600" i="1" dirty="0" smtClean="0"/>
              <a:t>conducción </a:t>
            </a:r>
            <a:r>
              <a:rPr lang="es-ES" sz="1600" i="1" dirty="0"/>
              <a:t>con redes neuronales de </a:t>
            </a:r>
            <a:r>
              <a:rPr lang="es-ES" sz="1600" i="1" dirty="0" smtClean="0"/>
              <a:t>regresión </a:t>
            </a:r>
            <a:r>
              <a:rPr lang="es-ES" sz="1600" i="1" dirty="0"/>
              <a:t>introduciendo</a:t>
            </a:r>
          </a:p>
          <a:p>
            <a:r>
              <a:rPr lang="es-ES" sz="1600" i="1" dirty="0"/>
              <a:t>temporalidad (imagen completa)</a:t>
            </a:r>
          </a:p>
        </p:txBody>
      </p:sp>
    </p:spTree>
    <p:extLst>
      <p:ext uri="{BB962C8B-B14F-4D97-AF65-F5344CB8AC3E}">
        <p14:creationId xmlns:p14="http://schemas.microsoft.com/office/powerpoint/2010/main" val="265578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61792" y="2996952"/>
            <a:ext cx="8229600" cy="3633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Redes con buen rendimiento en pilotaje: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i="1" dirty="0" err="1" smtClean="0"/>
              <a:t>PilotNet</a:t>
            </a:r>
            <a:r>
              <a:rPr lang="es-ES" sz="2000" dirty="0" smtClean="0"/>
              <a:t> (imagen completa y recortada BGR).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i="1" dirty="0" err="1" smtClean="0"/>
              <a:t>TinyPilotNet</a:t>
            </a:r>
            <a:r>
              <a:rPr lang="es-ES" sz="2000" dirty="0" smtClean="0"/>
              <a:t> (imagen completa BGR).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i="1" dirty="0" err="1" smtClean="0"/>
              <a:t>DeepestLSTM-TinyPilotNet</a:t>
            </a:r>
            <a:r>
              <a:rPr lang="es-ES" sz="2000" dirty="0" smtClean="0"/>
              <a:t> (imagen completa BGR).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24/28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267744" y="1980873"/>
            <a:ext cx="39626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Solución de referencia</a:t>
            </a:r>
            <a:endParaRPr lang="es-ES" sz="3200" dirty="0"/>
          </a:p>
          <a:p>
            <a:endParaRPr lang="es-ES" dirty="0"/>
          </a:p>
        </p:txBody>
      </p:sp>
      <p:pic>
        <p:nvPicPr>
          <p:cNvPr id="9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16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7200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25/28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483768" y="1468119"/>
            <a:ext cx="39626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Solución de referencia</a:t>
            </a:r>
            <a:endParaRPr lang="es-ES" sz="3200" dirty="0"/>
          </a:p>
          <a:p>
            <a:endParaRPr lang="es-ES" dirty="0"/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13" name="2 Marcador de contenido"/>
          <p:cNvSpPr>
            <a:spLocks noGrp="1"/>
          </p:cNvSpPr>
          <p:nvPr>
            <p:ph idx="1"/>
          </p:nvPr>
        </p:nvSpPr>
        <p:spPr>
          <a:xfrm>
            <a:off x="827584" y="2326910"/>
            <a:ext cx="8229600" cy="3633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>
                <a:hlinkClick r:id="rId4"/>
              </a:rPr>
              <a:t>https://</a:t>
            </a:r>
            <a:r>
              <a:rPr lang="es-ES" sz="2400" dirty="0" smtClean="0">
                <a:hlinkClick r:id="rId4"/>
              </a:rPr>
              <a:t>www.youtube.com/watch?v=J6bDlE7TofE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</p:txBody>
      </p:sp>
      <p:pic>
        <p:nvPicPr>
          <p:cNvPr id="2054" name="Picture 6" descr="monaco_re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984" y="3239165"/>
            <a:ext cx="5893709" cy="298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51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51447" y="2426598"/>
            <a:ext cx="8229600" cy="37144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b="1" dirty="0" smtClean="0"/>
              <a:t>Objetivo cumplido: </a:t>
            </a:r>
            <a:r>
              <a:rPr lang="es-ES" sz="2400" dirty="0" smtClean="0"/>
              <a:t>Estudio de redes neuronales para conducción autónoma en simulación.</a:t>
            </a:r>
          </a:p>
          <a:p>
            <a:pPr marL="0" indent="0">
              <a:buNone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Aplicación de control visual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Creación de bases de datos propias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Estudio de redes neuronales </a:t>
            </a:r>
            <a:r>
              <a:rPr lang="es-ES" sz="2400" dirty="0" err="1"/>
              <a:t>convolucionales</a:t>
            </a:r>
            <a:r>
              <a:rPr lang="es-ES" sz="2400" dirty="0"/>
              <a:t> de clasificación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Estudio de redes neuronales </a:t>
            </a:r>
            <a:r>
              <a:rPr lang="es-ES" sz="2400" dirty="0" err="1"/>
              <a:t>convolucionales</a:t>
            </a:r>
            <a:r>
              <a:rPr lang="es-ES" sz="2400" dirty="0"/>
              <a:t> y recurrentes de regresión.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26/28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366380" y="1582778"/>
            <a:ext cx="241123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Conclusiones</a:t>
            </a:r>
            <a:endParaRPr lang="es-ES" sz="3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346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1600" y="2654532"/>
            <a:ext cx="8229600" cy="38632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Uso de robots reales.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Grabar </a:t>
            </a:r>
            <a:r>
              <a:rPr lang="es-ES" sz="2400" i="1" dirty="0" err="1" smtClean="0"/>
              <a:t>dataset</a:t>
            </a:r>
            <a:r>
              <a:rPr lang="es-ES" sz="2400" i="1" dirty="0" smtClean="0"/>
              <a:t> </a:t>
            </a:r>
            <a:r>
              <a:rPr lang="es-ES" sz="2400" dirty="0" smtClean="0"/>
              <a:t>de situaciones complejas.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Estudio más amplio de la </a:t>
            </a:r>
            <a:r>
              <a:rPr lang="es-ES" sz="2400" dirty="0" err="1" smtClean="0"/>
              <a:t>cuantización</a:t>
            </a:r>
            <a:r>
              <a:rPr lang="es-ES" sz="2400" dirty="0" smtClean="0"/>
              <a:t> de clases.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Estudio de imágenes apiladas.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Estudio más amplio de imagen diferencia.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Empleo de algoritmo de objetos salientes en la imagen.</a:t>
            </a:r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27/28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098584" y="1771808"/>
            <a:ext cx="29468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Trabajos futuros</a:t>
            </a:r>
            <a:endParaRPr lang="es-ES" sz="3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694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Enlaces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9115" y="3011442"/>
            <a:ext cx="8037685" cy="37144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Mediawiki</a:t>
            </a:r>
            <a:r>
              <a:rPr lang="es-ES" sz="2400" dirty="0"/>
              <a:t>: </a:t>
            </a:r>
            <a:r>
              <a:rPr lang="es-ES" sz="2400" dirty="0">
                <a:hlinkClick r:id="rId2"/>
              </a:rPr>
              <a:t>https://</a:t>
            </a:r>
            <a:r>
              <a:rPr lang="es-ES" sz="2400" dirty="0" smtClean="0">
                <a:hlinkClick r:id="rId2"/>
              </a:rPr>
              <a:t>jderobot.org/Vmartinezf-tfm</a:t>
            </a:r>
            <a:endParaRPr lang="es-ES" sz="2400" dirty="0" smtClean="0"/>
          </a:p>
          <a:p>
            <a:pPr marL="0" indent="0">
              <a:buNone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Repositorio</a:t>
            </a:r>
            <a:r>
              <a:rPr lang="es-ES" sz="2400" dirty="0"/>
              <a:t>: </a:t>
            </a:r>
            <a:r>
              <a:rPr lang="es-ES" sz="2400" dirty="0">
                <a:hlinkClick r:id="rId3"/>
              </a:rPr>
              <a:t>https://github.com/RoboticsURJC-students/2017-tfm-vanessa-fernandez</a:t>
            </a: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28/28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707904" y="1963603"/>
            <a:ext cx="14494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Enlaces</a:t>
            </a:r>
            <a:endParaRPr lang="es-ES" sz="3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680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Introducción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1" y="2668463"/>
            <a:ext cx="4959428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Navegación en robótica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Medicina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Mantenimiento e inventario urbano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Conducción autónoma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Etc.</a:t>
            </a:r>
            <a:endParaRPr lang="es-ES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2/28</a:t>
            </a:r>
            <a:endParaRPr lang="es-ES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14" name="8 CuadroTexto"/>
          <p:cNvSpPr txBox="1"/>
          <p:nvPr/>
        </p:nvSpPr>
        <p:spPr>
          <a:xfrm>
            <a:off x="2411760" y="1825666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rgbClr val="586E2C"/>
                </a:solidFill>
              </a:rPr>
              <a:t>Visión Artificial</a:t>
            </a:r>
            <a:endParaRPr lang="es-ES" sz="3200" b="1" dirty="0">
              <a:solidFill>
                <a:srgbClr val="586E2C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988" y="2519586"/>
            <a:ext cx="1239281" cy="122899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5001" y="2672655"/>
            <a:ext cx="1676039" cy="110334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3185" y="4292194"/>
            <a:ext cx="1751816" cy="92375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5499" y="4245962"/>
            <a:ext cx="1693216" cy="96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8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708920"/>
            <a:ext cx="7931224" cy="34172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Vehículos con sensores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Aprendizaje de normas de circulación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Redes neuronales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Reducción de tasa de accidentes</a:t>
            </a:r>
            <a:endParaRPr lang="es-ES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3/28</a:t>
            </a:r>
            <a:endParaRPr lang="es-ES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11760" y="1825666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rgbClr val="586E2C"/>
                </a:solidFill>
              </a:rPr>
              <a:t>Conducción autónoma</a:t>
            </a:r>
            <a:endParaRPr lang="es-ES" sz="3200" b="1" dirty="0">
              <a:solidFill>
                <a:srgbClr val="586E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66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75654" y="1964779"/>
            <a:ext cx="8229600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i="1" dirty="0" smtClean="0">
                <a:solidFill>
                  <a:srgbClr val="FF0000"/>
                </a:solidFill>
              </a:rPr>
              <a:t>Estudio de redes neuronales para conducción autónoma en simulación</a:t>
            </a:r>
          </a:p>
          <a:p>
            <a:pPr marL="0" indent="0">
              <a:buNone/>
            </a:pPr>
            <a:endParaRPr lang="es-ES" sz="2000" b="1" dirty="0" smtClean="0">
              <a:solidFill>
                <a:srgbClr val="586E2C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Aplicación de control visual.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Creación de </a:t>
            </a:r>
            <a:r>
              <a:rPr lang="es-ES" sz="2400" dirty="0"/>
              <a:t>bases de datos </a:t>
            </a:r>
            <a:r>
              <a:rPr lang="es-ES" sz="2400" dirty="0" smtClean="0"/>
              <a:t>propias.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Estudio de redes neuronales </a:t>
            </a:r>
            <a:r>
              <a:rPr lang="es-ES" sz="2400" dirty="0" err="1" smtClean="0"/>
              <a:t>convolucionales</a:t>
            </a:r>
            <a:r>
              <a:rPr lang="es-ES" sz="2400" dirty="0" smtClean="0"/>
              <a:t> de clasificación.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Estudio de redes neuronales </a:t>
            </a:r>
            <a:r>
              <a:rPr lang="es-ES" sz="2400" dirty="0" err="1" smtClean="0"/>
              <a:t>convolucionales</a:t>
            </a:r>
            <a:r>
              <a:rPr lang="es-ES" sz="2400" dirty="0" smtClean="0"/>
              <a:t> y recurrentes de regresión.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4/28</a:t>
            </a:r>
            <a:endParaRPr lang="es-ES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Infraestructura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79516" y="2144799"/>
            <a:ext cx="8229600" cy="3633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JdeRobot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ROS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Gazebo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OpenCV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Python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PyQt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Keras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HDF5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5/28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04" y="2020089"/>
            <a:ext cx="1605526" cy="160552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041776"/>
            <a:ext cx="1176689" cy="144928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191" y="4076678"/>
            <a:ext cx="1008112" cy="127991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3885" y="3958034"/>
            <a:ext cx="1584176" cy="496855"/>
          </a:xfrm>
          <a:prstGeom prst="rect">
            <a:avLst/>
          </a:prstGeom>
        </p:spPr>
      </p:pic>
      <p:pic>
        <p:nvPicPr>
          <p:cNvPr id="1026" name="Picture 2" descr="Resultado de imagen de kera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512" y="4804743"/>
            <a:ext cx="2149896" cy="62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73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sz="3600" dirty="0" smtClean="0">
                <a:solidFill>
                  <a:srgbClr val="0070C0"/>
                </a:solidFill>
              </a:rPr>
              <a:t>          Infraestructura desarrollada</a:t>
            </a:r>
            <a:endParaRPr lang="es-ES" sz="3600" dirty="0"/>
          </a:p>
        </p:txBody>
      </p:sp>
      <p:sp>
        <p:nvSpPr>
          <p:cNvPr id="9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s-ES" dirty="0" smtClean="0"/>
              <a:t>6/28</a:t>
            </a:r>
            <a:endParaRPr lang="es-ES" dirty="0"/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649115" y="1917256"/>
            <a:ext cx="8229600" cy="3561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Circuitos de carreras en </a:t>
            </a:r>
            <a:r>
              <a:rPr lang="es-ES" sz="2400" dirty="0" err="1" smtClean="0"/>
              <a:t>Gazebo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Piloto autónomo explícito.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Creación de un conjunto de datos para entrenamiento neuronal.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Piloto autónomo basado en redes neuronales.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792" y="4509120"/>
            <a:ext cx="2524125" cy="119062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6266" y="4581128"/>
            <a:ext cx="3813868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0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sz="3600" dirty="0" smtClean="0">
                <a:solidFill>
                  <a:srgbClr val="0070C0"/>
                </a:solidFill>
              </a:rPr>
              <a:t>          Infraestructura desarrollada</a:t>
            </a:r>
            <a:endParaRPr lang="es-ES" sz="36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pic>
        <p:nvPicPr>
          <p:cNvPr id="7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8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s-ES" dirty="0" smtClean="0"/>
              <a:t>7/28</a:t>
            </a:r>
            <a:endParaRPr lang="es-ES" dirty="0"/>
          </a:p>
        </p:txBody>
      </p:sp>
      <p:sp>
        <p:nvSpPr>
          <p:cNvPr id="9" name="7 CuadroTexto"/>
          <p:cNvSpPr txBox="1"/>
          <p:nvPr/>
        </p:nvSpPr>
        <p:spPr>
          <a:xfrm>
            <a:off x="3303149" y="1556792"/>
            <a:ext cx="27140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Interfaz gráfica</a:t>
            </a:r>
            <a:endParaRPr lang="es-ES" sz="3200" b="1" dirty="0">
              <a:solidFill>
                <a:srgbClr val="586E2C"/>
              </a:solidFill>
            </a:endParaRPr>
          </a:p>
          <a:p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102" y="2536877"/>
            <a:ext cx="2730615" cy="3500789"/>
          </a:xfrm>
          <a:prstGeom prst="rect">
            <a:avLst/>
          </a:prstGeom>
        </p:spPr>
      </p:pic>
      <p:sp>
        <p:nvSpPr>
          <p:cNvPr id="11" name="2 Marcador de contenido"/>
          <p:cNvSpPr txBox="1">
            <a:spLocks/>
          </p:cNvSpPr>
          <p:nvPr/>
        </p:nvSpPr>
        <p:spPr>
          <a:xfrm>
            <a:off x="539552" y="2708920"/>
            <a:ext cx="4458693" cy="3561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Imagen de la cámara del coche.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Botones de manejo del </a:t>
            </a:r>
            <a:r>
              <a:rPr lang="es-ES" sz="2400" i="1" dirty="0" err="1" smtClean="0"/>
              <a:t>Dataset</a:t>
            </a:r>
            <a:r>
              <a:rPr lang="es-ES" sz="2400" dirty="0" smtClean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Leds indicadores de velocidad.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Teleoperador</a:t>
            </a:r>
            <a:r>
              <a:rPr lang="es-E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448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51447" y="1772815"/>
            <a:ext cx="8229600" cy="385212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Cuantificación de velocidades.</a:t>
            </a:r>
          </a:p>
          <a:p>
            <a:pPr marL="0" indent="0">
              <a:buNone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Arquitectura de red</a:t>
            </a:r>
            <a:r>
              <a:rPr lang="es-ES" sz="2400" dirty="0"/>
              <a:t>: </a:t>
            </a:r>
            <a:r>
              <a:rPr lang="es-ES" sz="2400" i="1" dirty="0" err="1" smtClean="0"/>
              <a:t>SmallerVGGNet</a:t>
            </a:r>
            <a:r>
              <a:rPr lang="es-ES" sz="2400" i="1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1 bloque: capa </a:t>
            </a:r>
            <a:r>
              <a:rPr lang="es-ES" sz="2000" dirty="0" err="1" smtClean="0"/>
              <a:t>convolucional</a:t>
            </a:r>
            <a:r>
              <a:rPr lang="es-ES" sz="2000" dirty="0" smtClean="0"/>
              <a:t>, </a:t>
            </a:r>
            <a:r>
              <a:rPr lang="es-ES" sz="2000" dirty="0" err="1" smtClean="0"/>
              <a:t>BatchNormalization</a:t>
            </a:r>
            <a:r>
              <a:rPr lang="es-ES" sz="2000" dirty="0" smtClean="0"/>
              <a:t>, </a:t>
            </a:r>
            <a:r>
              <a:rPr lang="es-ES" sz="2000" dirty="0" err="1" smtClean="0"/>
              <a:t>pooling</a:t>
            </a:r>
            <a:r>
              <a:rPr lang="es-ES" sz="2000" dirty="0" smtClean="0"/>
              <a:t>, </a:t>
            </a:r>
            <a:r>
              <a:rPr lang="es-ES" sz="2000" dirty="0" err="1" smtClean="0"/>
              <a:t>dropout</a:t>
            </a:r>
            <a:r>
              <a:rPr lang="es-ES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2 bloques: </a:t>
            </a:r>
            <a:r>
              <a:rPr lang="es-ES" sz="2000" dirty="0"/>
              <a:t>capa </a:t>
            </a:r>
            <a:r>
              <a:rPr lang="es-ES" sz="2000" dirty="0" err="1"/>
              <a:t>convolucional</a:t>
            </a:r>
            <a:r>
              <a:rPr lang="es-ES" sz="2000" dirty="0"/>
              <a:t>, </a:t>
            </a:r>
            <a:r>
              <a:rPr lang="es-ES" sz="2000" dirty="0" err="1" smtClean="0"/>
              <a:t>BatchNormalization</a:t>
            </a:r>
            <a:r>
              <a:rPr lang="es-ES" sz="2000" dirty="0" smtClean="0"/>
              <a:t>, </a:t>
            </a:r>
            <a:r>
              <a:rPr lang="es-ES" sz="2000" dirty="0"/>
              <a:t>capa </a:t>
            </a:r>
            <a:r>
              <a:rPr lang="es-ES" sz="2000" dirty="0" err="1"/>
              <a:t>convolucional</a:t>
            </a:r>
            <a:r>
              <a:rPr lang="es-ES" sz="2000" dirty="0"/>
              <a:t>, </a:t>
            </a:r>
            <a:r>
              <a:rPr lang="es-ES" sz="2000" dirty="0" err="1" smtClean="0"/>
              <a:t>BatchNormalization</a:t>
            </a:r>
            <a:r>
              <a:rPr lang="es-ES" sz="2000" dirty="0" smtClean="0"/>
              <a:t>, </a:t>
            </a:r>
            <a:r>
              <a:rPr lang="es-ES" sz="2000" dirty="0" err="1" smtClean="0"/>
              <a:t>pooling</a:t>
            </a:r>
            <a:r>
              <a:rPr lang="es-ES" sz="2000" dirty="0" smtClean="0"/>
              <a:t>, </a:t>
            </a:r>
            <a:r>
              <a:rPr lang="es-ES" sz="2000" dirty="0" err="1" smtClean="0"/>
              <a:t>dropout</a:t>
            </a:r>
            <a:r>
              <a:rPr lang="es-ES" sz="2000" dirty="0" smtClean="0"/>
              <a:t>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err="1" smtClean="0"/>
              <a:t>Fully-connected</a:t>
            </a:r>
            <a:r>
              <a:rPr lang="es-ES" sz="2000" dirty="0" smtClean="0"/>
              <a:t>.</a:t>
            </a:r>
          </a:p>
          <a:p>
            <a:pPr marL="0" indent="0">
              <a:buNone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8/28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641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1204</TotalTime>
  <Words>861</Words>
  <Application>Microsoft Office PowerPoint</Application>
  <PresentationFormat>Presentación en pantalla (4:3)</PresentationFormat>
  <Paragraphs>223</Paragraphs>
  <Slides>29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Tema de Office</vt:lpstr>
      <vt:lpstr>CONDUCCIÓN AUTÓNOMA DE UN VEHÍCULO EN SIMULADOR MEDIANTE APRENDIZAJE EXTREMO A EXTREMO BASADO EN VISIÓN</vt:lpstr>
      <vt:lpstr>Índice</vt:lpstr>
      <vt:lpstr>Introducción</vt:lpstr>
      <vt:lpstr>Introducción</vt:lpstr>
      <vt:lpstr>Objetivos</vt:lpstr>
      <vt:lpstr>Infraestructura</vt:lpstr>
      <vt:lpstr>          Infraestructura desarrollada</vt:lpstr>
      <vt:lpstr>          Infraestructura desarrollada</vt:lpstr>
      <vt:lpstr>          Redes de clasificación </vt:lpstr>
      <vt:lpstr>          Redes de clasificación </vt:lpstr>
      <vt:lpstr>          Redes de clasificación </vt:lpstr>
      <vt:lpstr>          Redes de clasificación </vt:lpstr>
      <vt:lpstr>          Redes de clasificación </vt:lpstr>
      <vt:lpstr>          Redes de clasificación </vt:lpstr>
      <vt:lpstr>          Redes de clasificación </vt:lpstr>
      <vt:lpstr>          Redes de clasificación </vt:lpstr>
      <vt:lpstr>          Redes de clasificación </vt:lpstr>
      <vt:lpstr>             Redes de regresión </vt:lpstr>
      <vt:lpstr>             Redes de regresión </vt:lpstr>
      <vt:lpstr>             Redes de regresión </vt:lpstr>
      <vt:lpstr>             Redes de regresión </vt:lpstr>
      <vt:lpstr>             Redes de regresión </vt:lpstr>
      <vt:lpstr>             Redes de regresión </vt:lpstr>
      <vt:lpstr>             Redes de regresión </vt:lpstr>
      <vt:lpstr>             Redes de regresión </vt:lpstr>
      <vt:lpstr>             Redes de regresión </vt:lpstr>
      <vt:lpstr>Conclusiones</vt:lpstr>
      <vt:lpstr>Conclusiones</vt:lpstr>
      <vt:lpstr>Enlaces</vt:lpstr>
    </vt:vector>
  </TitlesOfParts>
  <Company>U. Carlos III de Madrid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vanessa_1895@msn.com</cp:lastModifiedBy>
  <cp:revision>391</cp:revision>
  <dcterms:created xsi:type="dcterms:W3CDTF">2017-09-05T16:49:44Z</dcterms:created>
  <dcterms:modified xsi:type="dcterms:W3CDTF">2019-07-21T08:07:43Z</dcterms:modified>
</cp:coreProperties>
</file>