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4" r:id="rId10"/>
    <p:sldId id="265" r:id="rId11"/>
    <p:sldId id="285" r:id="rId12"/>
    <p:sldId id="286" r:id="rId13"/>
    <p:sldId id="287" r:id="rId14"/>
    <p:sldId id="288" r:id="rId15"/>
    <p:sldId id="266" r:id="rId16"/>
    <p:sldId id="267" r:id="rId17"/>
    <p:sldId id="268" r:id="rId18"/>
    <p:sldId id="289" r:id="rId19"/>
    <p:sldId id="290" r:id="rId20"/>
    <p:sldId id="291" r:id="rId21"/>
    <p:sldId id="292" r:id="rId22"/>
    <p:sldId id="293" r:id="rId23"/>
    <p:sldId id="272" r:id="rId24"/>
    <p:sldId id="273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7s4vpMGU2M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youtube.com/watch?v=J6bDlE7Tof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7-tfm-vanessa-fernandez" TargetMode="External"/><Relationship Id="rId2" Type="http://schemas.openxmlformats.org/officeDocument/2006/relationships/hyperlink" Target="https://jderobot.org/Vmartinezf-tf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Autofit/>
          </a:bodyPr>
          <a:lstStyle/>
          <a:p>
            <a:r>
              <a:rPr lang="pt-BR" sz="3200" dirty="0" smtClean="0"/>
              <a:t>CONDUCCIÓN AUTÓNOMA DE UN VEHÍCULO EN SIMULADOR MEDIANTE APRENDIZAJE EXTREMO A EXTREMO BASADO EN VISIÓN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25 de julio de 2019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</a:t>
            </a:r>
            <a:r>
              <a:rPr lang="es-ES" dirty="0"/>
              <a:t>/26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87444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88536"/>
            <a:ext cx="6840760" cy="358716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43608" y="5792018"/>
            <a:ext cx="685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(imagen completa e imagen</a:t>
            </a:r>
          </a:p>
          <a:p>
            <a:r>
              <a:rPr lang="es-ES" sz="1600" i="1" dirty="0"/>
              <a:t>recortada)</a:t>
            </a:r>
          </a:p>
        </p:txBody>
      </p:sp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10/26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55576" y="2439217"/>
            <a:ext cx="7996960" cy="37772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Número de clases: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velocidad de tracción (v) y 7 clases de velocidad de rotación (w).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 y 9 clases de w.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5 clases de v y 7 clases de w.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Gran influencia </a:t>
            </a:r>
            <a:r>
              <a:rPr lang="es-ES" sz="2000" dirty="0"/>
              <a:t>del número de clases y el rango de </a:t>
            </a:r>
            <a:r>
              <a:rPr lang="es-ES" sz="2000" dirty="0" smtClean="0"/>
              <a:t>clases en el rendimiento.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3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11/26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4998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36243"/>
            <a:ext cx="6683284" cy="3615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modificando la </a:t>
            </a:r>
            <a:r>
              <a:rPr lang="es-ES" sz="1600" i="1" dirty="0" smtClean="0"/>
              <a:t>combinación</a:t>
            </a:r>
            <a:endParaRPr lang="es-ES" sz="1600" i="1" dirty="0"/>
          </a:p>
          <a:p>
            <a:r>
              <a:rPr lang="es-ES" sz="1600" i="1" dirty="0"/>
              <a:t>del </a:t>
            </a:r>
            <a:r>
              <a:rPr lang="es-ES" sz="1600" i="1" dirty="0" smtClean="0"/>
              <a:t>número </a:t>
            </a:r>
            <a:r>
              <a:rPr lang="es-ES" sz="1600" i="1" dirty="0"/>
              <a:t>de clases (imagen recortada)</a:t>
            </a:r>
          </a:p>
        </p:txBody>
      </p:sp>
    </p:spTree>
    <p:extLst>
      <p:ext uri="{BB962C8B-B14F-4D97-AF65-F5344CB8AC3E}">
        <p14:creationId xmlns:p14="http://schemas.microsoft.com/office/powerpoint/2010/main" val="974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12/26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03020" y="2290340"/>
            <a:ext cx="7996960" cy="3917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Influencia de los datos de entrenamiento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sin </a:t>
            </a:r>
            <a:r>
              <a:rPr lang="es-ES" sz="2000" dirty="0"/>
              <a:t>ninguna </a:t>
            </a:r>
            <a:r>
              <a:rPr lang="es-ES" sz="2000" dirty="0" smtClean="0"/>
              <a:t>modificación (red desbalanceada).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balanceado (red balanceada).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Entrenamiento con pesos diferentes para cada clase (red sesgada).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sesgadas mejoran el entrenamiento.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4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13/26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3230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148213"/>
            <a:ext cx="7297178" cy="360580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(estudio de la influencia de</a:t>
            </a:r>
          </a:p>
          <a:p>
            <a:r>
              <a:rPr lang="es-ES" sz="1600" i="1" dirty="0"/>
              <a:t>los datos de entrenamiento)</a:t>
            </a:r>
          </a:p>
        </p:txBody>
      </p:sp>
    </p:spTree>
    <p:extLst>
      <p:ext uri="{BB962C8B-B14F-4D97-AF65-F5344CB8AC3E}">
        <p14:creationId xmlns:p14="http://schemas.microsoft.com/office/powerpoint/2010/main" val="400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8255" y="3035277"/>
            <a:ext cx="7643192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Red 5v+7w sesgada.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Estimar velocidades del vehículo.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Entrenamiento </a:t>
            </a:r>
            <a:r>
              <a:rPr lang="es-ES" sz="2400" dirty="0" smtClean="0"/>
              <a:t>complejo al combinar redes de v y de w en el pilotaje.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14/26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39752" y="1926630"/>
            <a:ext cx="3962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15/26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1145" y="1491750"/>
            <a:ext cx="396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27584" y="2492896"/>
            <a:ext cx="541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hlinkClick r:id="rId4"/>
              </a:rPr>
              <a:t>https://www.youtube.com/watch?v=7s4vpMGU2Mg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raw.githubusercontent.com/RoboticsURJC-students/2017-tfm-vanessa-fernandez/master/Memoria/figures/Clasificacion/fram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8" y="3455074"/>
            <a:ext cx="7248930" cy="18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5248"/>
            <a:ext cx="8229600" cy="45111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Predecir valores de velocidades.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Arquitecturas de 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: capa de normalización, 5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: 2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capa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, 2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smtClean="0"/>
              <a:t>LSTM-</a:t>
            </a:r>
            <a:r>
              <a:rPr lang="es-ES" sz="2000" i="1" dirty="0" err="1" smtClean="0"/>
              <a:t>TinyPilotnet</a:t>
            </a:r>
            <a:r>
              <a:rPr lang="es-ES" sz="2000" dirty="0"/>
              <a:t>: </a:t>
            </a:r>
            <a:r>
              <a:rPr lang="es-ES" sz="2000" dirty="0" smtClean="0"/>
              <a:t>3 </a:t>
            </a:r>
            <a:r>
              <a:rPr lang="es-ES" sz="2000" dirty="0"/>
              <a:t>capas </a:t>
            </a:r>
            <a:r>
              <a:rPr lang="es-ES" sz="2000" dirty="0" err="1"/>
              <a:t>convolucionales</a:t>
            </a:r>
            <a:r>
              <a:rPr lang="es-ES" sz="2000" dirty="0"/>
              <a:t>, capa </a:t>
            </a:r>
            <a:r>
              <a:rPr lang="es-ES" sz="2000" dirty="0" smtClean="0"/>
              <a:t>ConvLSTM2D, 1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1 capa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: </a:t>
            </a:r>
            <a:r>
              <a:rPr lang="es-ES" sz="2000" dirty="0"/>
              <a:t>3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ConvLSTM2D, </a:t>
            </a:r>
            <a:r>
              <a:rPr lang="es-ES" sz="2000" dirty="0"/>
              <a:t>2 capas </a:t>
            </a:r>
            <a:r>
              <a:rPr lang="es-ES" sz="2000" dirty="0" err="1"/>
              <a:t>fully-connected</a:t>
            </a:r>
            <a:r>
              <a:rPr lang="es-ES" sz="2000" dirty="0"/>
              <a:t>.</a:t>
            </a:r>
            <a:endParaRPr lang="es-ES" sz="2000" i="1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16/26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17/26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Comparativa entre redes de </a:t>
            </a:r>
            <a:r>
              <a:rPr lang="es-ES" sz="2400" dirty="0" smtClean="0"/>
              <a:t>regresión</a:t>
            </a:r>
            <a:r>
              <a:rPr lang="es-ES" sz="2400" dirty="0"/>
              <a:t>:</a:t>
            </a: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profundas mejoran el resultado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Conducción más suave con </a:t>
            </a:r>
            <a:r>
              <a:rPr lang="es-ES" sz="2000" dirty="0" smtClean="0"/>
              <a:t>ConvLSTM2D.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4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18/26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642987"/>
            <a:ext cx="8201598" cy="306415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43608" y="5792018"/>
            <a:ext cx="693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42342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 desarrollada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clasificación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regresión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1/26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</a:t>
            </a:r>
            <a:r>
              <a:rPr lang="es-ES" dirty="0"/>
              <a:t>/26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148069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58029" y="219499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</a:t>
            </a:r>
            <a:r>
              <a:rPr lang="es-ES" sz="2000" dirty="0" smtClean="0"/>
              <a:t>completa </a:t>
            </a:r>
            <a:r>
              <a:rPr lang="es-ES" sz="2000" dirty="0"/>
              <a:t>mejora el rendimiento</a:t>
            </a:r>
            <a:r>
              <a:rPr lang="es-ES" sz="2000" dirty="0" smtClean="0"/>
              <a:t>.</a:t>
            </a: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77400"/>
            <a:ext cx="7146629" cy="277870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37493" y="6050333"/>
            <a:ext cx="685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</a:t>
            </a:r>
            <a:r>
              <a:rPr lang="es-ES" sz="1600" i="1" dirty="0" smtClean="0"/>
              <a:t>recortada)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898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20/26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Tipo de imagen de entrada</a:t>
            </a:r>
            <a:r>
              <a:rPr lang="es-E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Creación de imagen temporal.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apilada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dirty="0" smtClean="0"/>
              <a:t>)).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diferencia (</a:t>
            </a:r>
            <a:r>
              <a:rPr lang="es-ES" sz="2000" i="1" dirty="0"/>
              <a:t>Temporal (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/>
              <a:t>.</a:t>
            </a:r>
            <a:endParaRPr lang="es-ES" sz="20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Imagen apilada-diferencia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i="1" dirty="0"/>
              <a:t>, 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Complejidad </a:t>
            </a:r>
            <a:r>
              <a:rPr lang="es-ES" sz="2000" dirty="0" smtClean="0"/>
              <a:t>al </a:t>
            </a:r>
            <a:r>
              <a:rPr lang="es-ES" sz="2000" dirty="0"/>
              <a:t>introducir temporalidad en imágenes.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21/26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57793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27249"/>
            <a:ext cx="7592264" cy="36949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1600" y="5996797"/>
            <a:ext cx="6520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introduciendo</a:t>
            </a:r>
          </a:p>
          <a:p>
            <a:r>
              <a:rPr lang="es-ES" sz="1600" i="1" dirty="0"/>
              <a:t>temporalidad 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2655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1792" y="2996952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Redes con buen rendimiento en pilotaje: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 (imagen completa y recortada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22/26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1980873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7200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23/26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8" y="1468119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827584" y="2326910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hlinkClick r:id="rId4"/>
              </a:rPr>
              <a:t>https://</a:t>
            </a:r>
            <a:r>
              <a:rPr lang="es-ES" sz="2400" dirty="0" smtClean="0">
                <a:hlinkClick r:id="rId4"/>
              </a:rPr>
              <a:t>www.youtube.com/watch?v=J6bDlE7TofE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2054" name="Picture 6" descr="monaco_r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84" y="3239165"/>
            <a:ext cx="5893709" cy="29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Estudio de redes neuronales para conducción autónoma en simulación.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Aplicación de control visual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Creación de bases de datos propias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de clasificación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y recurrentes de regresión.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24/26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654532"/>
            <a:ext cx="8229600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Grabar </a:t>
            </a:r>
            <a:r>
              <a:rPr lang="es-ES" sz="2400" dirty="0" smtClean="0"/>
              <a:t>un conjunto de datos</a:t>
            </a:r>
            <a:r>
              <a:rPr lang="es-ES" sz="2400" i="1" dirty="0" smtClean="0"/>
              <a:t> </a:t>
            </a:r>
            <a:r>
              <a:rPr lang="es-ES" sz="2400" dirty="0" smtClean="0"/>
              <a:t>de situaciones complejas.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la </a:t>
            </a:r>
            <a:r>
              <a:rPr lang="es-ES" sz="2400" dirty="0" err="1" smtClean="0"/>
              <a:t>cuantización</a:t>
            </a:r>
            <a:r>
              <a:rPr lang="es-ES" sz="2400" dirty="0" smtClean="0"/>
              <a:t> de clases.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imágenes apiladas.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imagen diferencia.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Empleo de algoritmo de objetos salientes en la imagen.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25/26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115" y="3011442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jderobot.org/Vmartinezf-tfm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Repositorio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https://github.com/RoboticsURJC-students/2017-tfm-vanessa-fernandez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26/26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963603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2668463"/>
            <a:ext cx="495942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Navegación en robótica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Medicina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Mantenimiento e inventario urbano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Conducción autónoma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Etc.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2/26</a:t>
            </a:r>
            <a:endParaRPr lang="es-ES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14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Visión Artificial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88" y="2519586"/>
            <a:ext cx="1239281" cy="12289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01" y="2672655"/>
            <a:ext cx="1676039" cy="11033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185" y="4292194"/>
            <a:ext cx="1751816" cy="92375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499" y="4245962"/>
            <a:ext cx="1693216" cy="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793122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Vehículos con sensores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Aprendizaje de normas de circulación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Redes neuronales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Reducción de tasa de accidentes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3/26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Conducción autónoma</a:t>
            </a:r>
            <a:endParaRPr lang="es-ES" sz="3200" b="1" dirty="0">
              <a:solidFill>
                <a:srgbClr val="586E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Estudio de redes neuronales para conducción autónoma en simulación</a:t>
            </a: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Aplicación de control visual.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/>
              <a:t>bases de datos </a:t>
            </a:r>
            <a:r>
              <a:rPr lang="es-ES" sz="2400" dirty="0" smtClean="0"/>
              <a:t>propias.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de clasificación.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y recurrentes de regresión.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4/26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1447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Keras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HDF5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5/26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2020089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41776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91" y="4076678"/>
            <a:ext cx="1008112" cy="1279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885" y="3958034"/>
            <a:ext cx="1584176" cy="496855"/>
          </a:xfrm>
          <a:prstGeom prst="rect">
            <a:avLst/>
          </a:prstGeom>
        </p:spPr>
      </p:pic>
      <p:pic>
        <p:nvPicPr>
          <p:cNvPr id="1026" name="Picture 2" descr="Resultado de imagen de ker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12" y="4804743"/>
            <a:ext cx="2149896" cy="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/>
              <a:t>6/26</a:t>
            </a:r>
            <a:endParaRPr lang="es-ES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649115" y="1917256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Circuitos de carreras en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explícito.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conjunto de datos para entrenamiento neuronal.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basado en redes neuronales.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92" y="4509120"/>
            <a:ext cx="2524125" cy="11906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66" y="4581128"/>
            <a:ext cx="381386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1772815"/>
            <a:ext cx="8229600" cy="38521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Cuantificación de velocidades.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 de red</a:t>
            </a:r>
            <a:r>
              <a:rPr lang="es-ES" sz="2400" dirty="0"/>
              <a:t>: </a:t>
            </a:r>
            <a:r>
              <a:rPr lang="es-ES" sz="2400" i="1" dirty="0" err="1" smtClean="0"/>
              <a:t>SmallerVGGNet</a:t>
            </a:r>
            <a:r>
              <a:rPr lang="es-ES" sz="2400" i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1 bloque: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2 bloques: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7/26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recortada mejora el rendimiento.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</a:t>
            </a:r>
            <a:r>
              <a:rPr lang="es-ES" dirty="0"/>
              <a:t>/26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4" y="4560737"/>
            <a:ext cx="4789512" cy="1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827</Words>
  <Application>Microsoft Office PowerPoint</Application>
  <PresentationFormat>Presentación en pantalla (4:3)</PresentationFormat>
  <Paragraphs>212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Tema de Office</vt:lpstr>
      <vt:lpstr>CONDUCCIÓN AUTÓNOMA DE UN VEHÍCULO EN SIMULADOR MEDIANTE APRENDIZAJE EXTREMO A EXTREMO BASADO EN VISIÓN</vt:lpstr>
      <vt:lpstr>Índice</vt:lpstr>
      <vt:lpstr>Introducción</vt:lpstr>
      <vt:lpstr>Introducción</vt:lpstr>
      <vt:lpstr>Objetivos</vt:lpstr>
      <vt:lpstr>Infraestructura</vt:lpstr>
      <vt:lpstr>          Infraestructura desarrollada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428</cp:revision>
  <dcterms:created xsi:type="dcterms:W3CDTF">2017-09-05T16:49:44Z</dcterms:created>
  <dcterms:modified xsi:type="dcterms:W3CDTF">2019-07-22T21:04:36Z</dcterms:modified>
</cp:coreProperties>
</file>