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4" r:id="rId11"/>
    <p:sldId id="265" r:id="rId12"/>
    <p:sldId id="285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89" r:id="rId21"/>
    <p:sldId id="290" r:id="rId22"/>
    <p:sldId id="291" r:id="rId23"/>
    <p:sldId id="292" r:id="rId24"/>
    <p:sldId id="293" r:id="rId25"/>
    <p:sldId id="272" r:id="rId26"/>
    <p:sldId id="273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18/07/2019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youtube.com/watch?v=7s4vpMGU2M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www.youtube.com/watch?v=J6bDlE7Tof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7-tfm-vanessa-fernandez" TargetMode="External"/><Relationship Id="rId2" Type="http://schemas.openxmlformats.org/officeDocument/2006/relationships/hyperlink" Target="https://jderobot.org/Vmartinezf-tf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Autofit/>
          </a:bodyPr>
          <a:lstStyle/>
          <a:p>
            <a:r>
              <a:rPr lang="pt-BR" sz="3200" dirty="0" smtClean="0"/>
              <a:t>CONDUCCIÓN AUTÓNOMA DE UN VEHÍCULO EN SIMULADOR MEDIANTE APRENDIZAJE EXTREMO A EXTREMO BASADO EN VISIÓN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10 de julio de 2019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métricas no implican buen rendimiento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recortada mejora el rendimiento.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44" y="4560737"/>
            <a:ext cx="4789512" cy="18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544955"/>
            <a:ext cx="6972460" cy="365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55576" y="2439217"/>
            <a:ext cx="7996960" cy="37772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Número de clases: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velocidad de tracción (v) y 7 clases de velocidad de rotación (w).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 y 9 clases de w.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5 clases de v y 7 clases de w.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Gran influencia </a:t>
            </a:r>
            <a:r>
              <a:rPr lang="es-ES" sz="2000" dirty="0"/>
              <a:t>del número de clases y el rango de </a:t>
            </a:r>
            <a:r>
              <a:rPr lang="es-ES" sz="2000" dirty="0" smtClean="0"/>
              <a:t>clases en el rendimiento.</a:t>
            </a: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3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0" y="2605410"/>
            <a:ext cx="6912768" cy="37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03020" y="2290340"/>
            <a:ext cx="7996960" cy="39171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Influencia de los datos de entrenamiento</a:t>
            </a:r>
            <a:r>
              <a:rPr lang="es-ES" sz="2400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sin </a:t>
            </a:r>
            <a:r>
              <a:rPr lang="es-ES" sz="2000" dirty="0"/>
              <a:t>ninguna </a:t>
            </a:r>
            <a:r>
              <a:rPr lang="es-ES" sz="2000" dirty="0" smtClean="0"/>
              <a:t>modificación (red desbalanceada).</a:t>
            </a: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balanceado (red balanceada).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Entrenamiento con pesos diferentes para cada clase (red sesgada).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sesgadas mejoran el entrenamiento.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4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90" y="2566390"/>
            <a:ext cx="7667625" cy="37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48255" y="3035277"/>
            <a:ext cx="7643192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Red 5v+7w sesgada.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Estimar </a:t>
            </a:r>
            <a:r>
              <a:rPr lang="es-ES" sz="2400" dirty="0" smtClean="0"/>
              <a:t>velocidades del vehículo.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Entrenamiento </a:t>
            </a:r>
            <a:r>
              <a:rPr lang="es-ES" sz="2400" dirty="0" smtClean="0"/>
              <a:t>complejo al combinar redes de v y de w en el pilotaje.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39752" y="1926630"/>
            <a:ext cx="3962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</a:t>
            </a:r>
            <a:r>
              <a:rPr lang="es-ES" sz="3200" b="1" dirty="0" smtClean="0">
                <a:solidFill>
                  <a:srgbClr val="586E2C"/>
                </a:solidFill>
              </a:rPr>
              <a:t>referencia</a:t>
            </a:r>
            <a:endParaRPr lang="es-ES" sz="3200" dirty="0"/>
          </a:p>
          <a:p>
            <a:endParaRPr lang="es-ES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501145" y="1491750"/>
            <a:ext cx="396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27584" y="2492896"/>
            <a:ext cx="541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hlinkClick r:id="rId4"/>
              </a:rPr>
              <a:t>https://www.youtube.com/watch?v=7s4vpMGU2Mg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raw.githubusercontent.com/RoboticsURJC-students/2017-tfm-vanessa-fernandez/master/Memoria/figures/Clasificacion/fram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48" y="3455074"/>
            <a:ext cx="7248930" cy="18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5248"/>
            <a:ext cx="8229600" cy="45111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Predecir valores de velocidades.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Arquitecturas de 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: capa de normalización, 5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: 2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capa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, 2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smtClean="0"/>
              <a:t>LSTM-</a:t>
            </a:r>
            <a:r>
              <a:rPr lang="es-ES" sz="2000" i="1" dirty="0" err="1" smtClean="0"/>
              <a:t>TinyPilotnet</a:t>
            </a:r>
            <a:r>
              <a:rPr lang="es-ES" sz="2000" dirty="0"/>
              <a:t>: </a:t>
            </a:r>
            <a:r>
              <a:rPr lang="es-ES" sz="2000" dirty="0" smtClean="0"/>
              <a:t>3 </a:t>
            </a:r>
            <a:r>
              <a:rPr lang="es-ES" sz="2000" dirty="0"/>
              <a:t>capas </a:t>
            </a:r>
            <a:r>
              <a:rPr lang="es-ES" sz="2000" dirty="0" err="1"/>
              <a:t>convolucionales</a:t>
            </a:r>
            <a:r>
              <a:rPr lang="es-ES" sz="2000" dirty="0"/>
              <a:t>, capa </a:t>
            </a:r>
            <a:r>
              <a:rPr lang="es-ES" sz="2000" dirty="0" smtClean="0"/>
              <a:t>ConvLSTM2D, 1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1 capa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: </a:t>
            </a:r>
            <a:r>
              <a:rPr lang="es-ES" sz="2000" dirty="0"/>
              <a:t>3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ConvLSTM2D, </a:t>
            </a:r>
            <a:r>
              <a:rPr lang="es-ES" sz="2000" dirty="0"/>
              <a:t>2 capas </a:t>
            </a:r>
            <a:r>
              <a:rPr lang="es-ES" sz="2000" dirty="0" err="1"/>
              <a:t>fully-connected</a:t>
            </a:r>
            <a:r>
              <a:rPr lang="es-ES" sz="2000" dirty="0"/>
              <a:t>.</a:t>
            </a:r>
            <a:endParaRPr lang="es-ES" sz="2000" i="1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" name="7 CuadroTexto"/>
          <p:cNvSpPr txBox="1"/>
          <p:nvPr/>
        </p:nvSpPr>
        <p:spPr>
          <a:xfrm>
            <a:off x="2878411" y="1831996"/>
            <a:ext cx="36747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Arquitecturas de red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780929"/>
            <a:ext cx="1885973" cy="291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987" y="2693770"/>
            <a:ext cx="1901507" cy="176745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729" y="2693770"/>
            <a:ext cx="1853629" cy="26642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2" y="2680659"/>
            <a:ext cx="1976168" cy="29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 desarrollada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clasificación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regresión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métricas no implican buen rendimiento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Comparativa entre redes de </a:t>
            </a:r>
            <a:r>
              <a:rPr lang="es-ES" sz="2400" dirty="0" smtClean="0"/>
              <a:t>regresión</a:t>
            </a:r>
            <a:r>
              <a:rPr lang="es-ES" sz="2400" dirty="0"/>
              <a:t>:</a:t>
            </a: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profundas mejoran el resultado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Conducción más suave con </a:t>
            </a:r>
            <a:r>
              <a:rPr lang="es-ES" sz="2000" dirty="0" smtClean="0"/>
              <a:t>ConvLSTM2D.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4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20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642987"/>
            <a:ext cx="8201598" cy="30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21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57793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405531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</a:t>
            </a:r>
            <a:r>
              <a:rPr lang="es-ES" sz="2000" dirty="0" smtClean="0"/>
              <a:t>completa </a:t>
            </a:r>
            <a:r>
              <a:rPr lang="es-ES" sz="2000" dirty="0"/>
              <a:t>mejora el rendimiento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Ejemplo de imagen recortada: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55" y="3774465"/>
            <a:ext cx="7146629" cy="27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22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Tipo de imagen de entrada</a:t>
            </a:r>
            <a:r>
              <a:rPr lang="es-E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Creación de imagen temporal.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apilada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dirty="0" smtClean="0"/>
              <a:t>)).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diferencia (</a:t>
            </a:r>
            <a:r>
              <a:rPr lang="es-ES" sz="2000" i="1" dirty="0"/>
              <a:t>Temporal (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/>
              <a:t>.</a:t>
            </a:r>
            <a:endParaRPr lang="es-ES" sz="20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Imagen apilada-diferencia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i="1" dirty="0"/>
              <a:t>, 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Complejidad </a:t>
            </a:r>
            <a:r>
              <a:rPr lang="es-ES" sz="2000" dirty="0" smtClean="0"/>
              <a:t>al </a:t>
            </a:r>
            <a:r>
              <a:rPr lang="es-ES" sz="2000" dirty="0"/>
              <a:t>introducir temporalidad en imágenes.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23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512572"/>
            <a:ext cx="7592264" cy="369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1792" y="2996952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Redes con buen rendimiento en pilotaje: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 (imagen completa y recortada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 (imagen completa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 (imagen completa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24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1980873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7200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25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83768" y="1468119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827584" y="2326910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hlinkClick r:id="rId4"/>
              </a:rPr>
              <a:t>https://</a:t>
            </a:r>
            <a:r>
              <a:rPr lang="es-ES" sz="2400" dirty="0" smtClean="0">
                <a:hlinkClick r:id="rId4"/>
              </a:rPr>
              <a:t>www.youtube.com/watch?v=J6bDlE7TofE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2054" name="Picture 6" descr="monaco_re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84" y="3239165"/>
            <a:ext cx="5893709" cy="29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426598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Estudio de redes neuronales para conducción autónoma en simulación.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Aplicación de control visual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Creación de bases de datos propias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de clasificación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y recurrentes de regresión.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26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0" y="1582778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654532"/>
            <a:ext cx="8229600" cy="3863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Grabar </a:t>
            </a:r>
            <a:r>
              <a:rPr lang="es-ES" sz="2400" i="1" dirty="0" err="1" smtClean="0"/>
              <a:t>dataset</a:t>
            </a:r>
            <a:r>
              <a:rPr lang="es-ES" sz="2400" i="1" dirty="0" smtClean="0"/>
              <a:t> </a:t>
            </a:r>
            <a:r>
              <a:rPr lang="es-ES" sz="2400" dirty="0" smtClean="0"/>
              <a:t>de situaciones complejas.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la </a:t>
            </a:r>
            <a:r>
              <a:rPr lang="es-ES" sz="2400" dirty="0" err="1" smtClean="0"/>
              <a:t>cuantización</a:t>
            </a:r>
            <a:r>
              <a:rPr lang="es-ES" sz="2400" dirty="0" smtClean="0"/>
              <a:t> de clases.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imágenes apiladas.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imagen diferencia.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Empleo de algoritmo de objetos salientes en la imagen.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27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771808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115" y="3011442"/>
            <a:ext cx="8037685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jderobot.org/Vmartinezf-tfm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Repositorio</a:t>
            </a:r>
            <a:r>
              <a:rPr lang="es-ES" sz="2400" dirty="0"/>
              <a:t>: </a:t>
            </a:r>
            <a:r>
              <a:rPr lang="es-ES" sz="2400" dirty="0">
                <a:hlinkClick r:id="rId3"/>
              </a:rPr>
              <a:t>https://github.com/RoboticsURJC-students/2017-tfm-vanessa-fernandez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28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963603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Introducción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2668463"/>
            <a:ext cx="495942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Navegación en robótica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Medicina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Mantenimiento e inventario urbano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Conducción autónoma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Etc.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14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Visión Artificial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88" y="2519586"/>
            <a:ext cx="1239281" cy="12289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001" y="2672655"/>
            <a:ext cx="1676039" cy="11033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185" y="4292194"/>
            <a:ext cx="1751816" cy="92375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499" y="4245962"/>
            <a:ext cx="1693216" cy="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7931224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Vehículos con sensores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Aprendizaje de normas de circulación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Redes neuronales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Reducción de tasa de accidentes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Conducción autónoma</a:t>
            </a:r>
            <a:endParaRPr lang="es-ES" sz="3200" b="1" dirty="0">
              <a:solidFill>
                <a:srgbClr val="586E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5654" y="1964779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 smtClean="0">
                <a:solidFill>
                  <a:srgbClr val="FF0000"/>
                </a:solidFill>
              </a:rPr>
              <a:t>Estudio de redes neuronales para conducción autónoma en simulación</a:t>
            </a:r>
          </a:p>
          <a:p>
            <a:pPr marL="0" indent="0">
              <a:buNone/>
            </a:pPr>
            <a:endParaRPr lang="es-ES" sz="2000" b="1" dirty="0" smtClean="0">
              <a:solidFill>
                <a:srgbClr val="586E2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Aplicación de control visual.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</a:t>
            </a:r>
            <a:r>
              <a:rPr lang="es-ES" sz="2400" dirty="0"/>
              <a:t>bases de datos </a:t>
            </a:r>
            <a:r>
              <a:rPr lang="es-ES" sz="2400" dirty="0" smtClean="0"/>
              <a:t>propias.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de clasificación.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y recurrentes de regresión.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9516" y="2144799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Keras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HDF5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4" y="2020089"/>
            <a:ext cx="1605526" cy="16055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41776"/>
            <a:ext cx="1176689" cy="14492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91" y="4076678"/>
            <a:ext cx="1008112" cy="12799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885" y="3958034"/>
            <a:ext cx="1584176" cy="496855"/>
          </a:xfrm>
          <a:prstGeom prst="rect">
            <a:avLst/>
          </a:prstGeom>
        </p:spPr>
      </p:pic>
      <p:pic>
        <p:nvPicPr>
          <p:cNvPr id="1026" name="Picture 2" descr="Resultado de imagen de ker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12" y="4804743"/>
            <a:ext cx="2149896" cy="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649115" y="1917256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Circuitos de carreras en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explícito.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conjunto de datos para entrenamiento neuronal.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basado en redes neuronales.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92" y="4509120"/>
            <a:ext cx="2524125" cy="11906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66" y="4581128"/>
            <a:ext cx="381386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9" name="7 CuadroTexto"/>
          <p:cNvSpPr txBox="1"/>
          <p:nvPr/>
        </p:nvSpPr>
        <p:spPr>
          <a:xfrm>
            <a:off x="3303149" y="1556792"/>
            <a:ext cx="27140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Interfaz gráfica</a:t>
            </a:r>
            <a:endParaRPr lang="es-ES" sz="3200" b="1" dirty="0">
              <a:solidFill>
                <a:srgbClr val="586E2C"/>
              </a:solidFill>
            </a:endParaRPr>
          </a:p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02" y="2536877"/>
            <a:ext cx="2730615" cy="3500789"/>
          </a:xfrm>
          <a:prstGeom prst="rect">
            <a:avLst/>
          </a:prstGeom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539552" y="2708920"/>
            <a:ext cx="4458693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Imagen de la cámara del coche.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Botones de manejo del </a:t>
            </a:r>
            <a:r>
              <a:rPr lang="es-ES" sz="2400" i="1" dirty="0" err="1" smtClean="0"/>
              <a:t>Dataset</a:t>
            </a:r>
            <a:r>
              <a:rPr lang="es-ES" sz="2400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Leds indicadores de velocidad.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Teleoperador</a:t>
            </a:r>
            <a:r>
              <a:rPr lang="es-E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48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1772815"/>
            <a:ext cx="8229600" cy="38521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Cuantificación de velocidades.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 de red</a:t>
            </a:r>
            <a:r>
              <a:rPr lang="es-ES" sz="2400" dirty="0"/>
              <a:t>: </a:t>
            </a:r>
            <a:r>
              <a:rPr lang="es-ES" sz="2400" i="1" dirty="0" err="1" smtClean="0"/>
              <a:t>SmallerVGGNet</a:t>
            </a:r>
            <a:r>
              <a:rPr lang="es-ES" sz="2400" i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1 bloque: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2 bloques: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773</Words>
  <Application>Microsoft Office PowerPoint</Application>
  <PresentationFormat>Presentación en pantalla (4:3)</PresentationFormat>
  <Paragraphs>213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Tema de Office</vt:lpstr>
      <vt:lpstr>CONDUCCIÓN AUTÓNOMA DE UN VEHÍCULO EN SIMULADOR MEDIANTE APRENDIZAJE EXTREMO A EXTREMO BASADO EN VISIÓN</vt:lpstr>
      <vt:lpstr>Índice</vt:lpstr>
      <vt:lpstr>Introducción</vt:lpstr>
      <vt:lpstr>Introducción</vt:lpstr>
      <vt:lpstr>Objetivos</vt:lpstr>
      <vt:lpstr>Infraestructura</vt:lpstr>
      <vt:lpstr>          Infraestructura desarrollada</vt:lpstr>
      <vt:lpstr>          Infraestructura desarrollada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vanessa_1895@msn.com</cp:lastModifiedBy>
  <cp:revision>355</cp:revision>
  <dcterms:created xsi:type="dcterms:W3CDTF">2017-09-05T16:49:44Z</dcterms:created>
  <dcterms:modified xsi:type="dcterms:W3CDTF">2019-07-18T18:05:11Z</dcterms:modified>
</cp:coreProperties>
</file>