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4" r:id="rId10"/>
    <p:sldId id="265" r:id="rId11"/>
    <p:sldId id="285" r:id="rId12"/>
    <p:sldId id="286" r:id="rId13"/>
    <p:sldId id="287" r:id="rId14"/>
    <p:sldId id="288" r:id="rId15"/>
    <p:sldId id="268" r:id="rId16"/>
    <p:sldId id="289" r:id="rId17"/>
    <p:sldId id="290" r:id="rId18"/>
    <p:sldId id="291" r:id="rId19"/>
    <p:sldId id="292" r:id="rId20"/>
    <p:sldId id="293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E2C"/>
    <a:srgbClr val="465723"/>
    <a:srgbClr val="39471D"/>
    <a:srgbClr val="21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B470-7265-476E-AEAE-B994A4C99C3B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004D-6DBE-467E-B9C8-3ECFC1EB98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004D-6DBE-467E-B9C8-3ECFC1EB986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3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4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9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01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5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2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5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27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0EC8D-17F2-4955-98FB-8B3A05AE6EC2}" type="datetimeFigureOut">
              <a:rPr lang="es-ES" smtClean="0"/>
              <a:t>23/07/2019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004C-7C35-4851-8CFC-00B10E54B1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7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icsURJC-students/2017-tfm-vanessa-fernandez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jderobot.org/Vmartinezf-tf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J6bDlE7TofE" TargetMode="External"/><Relationship Id="rId4" Type="http://schemas.openxmlformats.org/officeDocument/2006/relationships/hyperlink" Target="https://www.youtube.com/watch?v=7s4vpMGU2M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276873"/>
            <a:ext cx="6912768" cy="504056"/>
          </a:xfrm>
        </p:spPr>
        <p:txBody>
          <a:bodyPr>
            <a:noAutofit/>
          </a:bodyPr>
          <a:lstStyle/>
          <a:p>
            <a:r>
              <a:rPr lang="pt-BR" sz="3200" dirty="0" smtClean="0"/>
              <a:t>CONDUCCIÓN AUTÓNOMA DE UN VEHÍCULO EN SIMULADOR MEDIANTE APRENDIZAJE EXTREMO A EXTREMO BASADO EN VISIÓN</a:t>
            </a:r>
            <a:endParaRPr lang="es-ES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58466" y="4437112"/>
            <a:ext cx="5489409" cy="1224136"/>
          </a:xfrm>
        </p:spPr>
        <p:txBody>
          <a:bodyPr>
            <a:normAutofit fontScale="77500" lnSpcReduction="20000"/>
          </a:bodyPr>
          <a:lstStyle/>
          <a:p>
            <a:endParaRPr lang="es-ES" dirty="0" smtClean="0"/>
          </a:p>
          <a:p>
            <a:r>
              <a:rPr lang="es-ES" i="1" dirty="0" smtClean="0">
                <a:solidFill>
                  <a:schemeClr val="tx1"/>
                </a:solidFill>
              </a:rPr>
              <a:t>Vanessa Fernández Martínez</a:t>
            </a:r>
          </a:p>
          <a:p>
            <a:r>
              <a:rPr lang="es-ES" i="1" dirty="0" smtClean="0">
                <a:solidFill>
                  <a:schemeClr val="tx1"/>
                </a:solidFill>
              </a:rPr>
              <a:t>v.fernandezmarti@alumnos.urjc.es</a:t>
            </a:r>
            <a:endParaRPr lang="es-ES" i="1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85" y="332656"/>
            <a:ext cx="2448272" cy="108011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26" y="3493692"/>
            <a:ext cx="936104" cy="120875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621755"/>
            <a:ext cx="1905266" cy="952633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6158578" y="602128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+mj-lt"/>
              </a:rPr>
              <a:t>25 de julio de 2019</a:t>
            </a:r>
            <a:endParaRPr lang="es-E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9/22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87444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188536"/>
            <a:ext cx="6840760" cy="358716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043608" y="5792018"/>
            <a:ext cx="685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(imagen completa e imagen</a:t>
            </a:r>
          </a:p>
          <a:p>
            <a:r>
              <a:rPr lang="es-ES" sz="1600" i="1" dirty="0"/>
              <a:t>recortada)</a:t>
            </a:r>
          </a:p>
        </p:txBody>
      </p:sp>
    </p:spTree>
    <p:extLst>
      <p:ext uri="{BB962C8B-B14F-4D97-AF65-F5344CB8AC3E}">
        <p14:creationId xmlns:p14="http://schemas.microsoft.com/office/powerpoint/2010/main" val="1817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10/22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55576" y="2439217"/>
            <a:ext cx="7996960" cy="377728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Número de clases: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velocidad de tracción (v) y 7 clases de velocidad de rotación (w).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4 clases de v y 9 clases de w.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5 clases de v y 7 clases de w.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Gran influencia </a:t>
            </a:r>
            <a:r>
              <a:rPr lang="es-ES" sz="2000" dirty="0"/>
              <a:t>del número de clases y el rango de </a:t>
            </a:r>
            <a:r>
              <a:rPr lang="es-ES" sz="2000" dirty="0" smtClean="0"/>
              <a:t>clases en el rendimiento.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3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11/22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4998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236243"/>
            <a:ext cx="6683284" cy="361504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modificando la </a:t>
            </a:r>
            <a:r>
              <a:rPr lang="es-ES" sz="1600" i="1" dirty="0" smtClean="0"/>
              <a:t>combinación</a:t>
            </a:r>
            <a:endParaRPr lang="es-ES" sz="1600" i="1" dirty="0"/>
          </a:p>
          <a:p>
            <a:r>
              <a:rPr lang="es-ES" sz="1600" i="1" dirty="0"/>
              <a:t>del </a:t>
            </a:r>
            <a:r>
              <a:rPr lang="es-ES" sz="1600" i="1" dirty="0" smtClean="0"/>
              <a:t>número </a:t>
            </a:r>
            <a:r>
              <a:rPr lang="es-ES" sz="1600" i="1" dirty="0"/>
              <a:t>de clases (imagen recortada)</a:t>
            </a:r>
          </a:p>
        </p:txBody>
      </p:sp>
    </p:spTree>
    <p:extLst>
      <p:ext uri="{BB962C8B-B14F-4D97-AF65-F5344CB8AC3E}">
        <p14:creationId xmlns:p14="http://schemas.microsoft.com/office/powerpoint/2010/main" val="9748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12/22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703020" y="2290340"/>
            <a:ext cx="7996960" cy="39171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Influencia de los datos de entrenamiento</a:t>
            </a:r>
            <a:r>
              <a:rPr lang="es-ES" sz="2400" dirty="0" smtClean="0"/>
              <a:t>:</a:t>
            </a:r>
          </a:p>
          <a:p>
            <a:pPr marL="0" indent="0">
              <a:buNone/>
            </a:pP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sin </a:t>
            </a:r>
            <a:r>
              <a:rPr lang="es-ES" sz="2000" dirty="0"/>
              <a:t>ninguna </a:t>
            </a:r>
            <a:r>
              <a:rPr lang="es-ES" sz="2000" dirty="0" smtClean="0"/>
              <a:t>modificación (red desbalanceada).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Conjunto de entrenamiento balanceado (red balanceada).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Entrenamiento con pesos diferentes para cada clase (red sesgada).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sesgadas mejoran el entrenamiento.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24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13/22</a:t>
            </a:r>
            <a:endParaRPr lang="es-ES" dirty="0"/>
          </a:p>
        </p:txBody>
      </p:sp>
      <p:sp>
        <p:nvSpPr>
          <p:cNvPr id="1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9" name="7 CuadroTexto"/>
          <p:cNvSpPr txBox="1"/>
          <p:nvPr/>
        </p:nvSpPr>
        <p:spPr>
          <a:xfrm>
            <a:off x="3308577" y="153230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148213"/>
            <a:ext cx="7297178" cy="360580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43608" y="5792018"/>
            <a:ext cx="6843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de </a:t>
            </a:r>
            <a:r>
              <a:rPr lang="es-ES" sz="1600" i="1" dirty="0" smtClean="0"/>
              <a:t>clasificación </a:t>
            </a:r>
            <a:r>
              <a:rPr lang="es-ES" sz="1600" i="1" dirty="0"/>
              <a:t>(estudio de la influencia de</a:t>
            </a:r>
          </a:p>
          <a:p>
            <a:r>
              <a:rPr lang="es-ES" sz="1600" i="1" dirty="0"/>
              <a:t>los datos de entrenamiento)</a:t>
            </a:r>
          </a:p>
        </p:txBody>
      </p:sp>
    </p:spTree>
    <p:extLst>
      <p:ext uri="{BB962C8B-B14F-4D97-AF65-F5344CB8AC3E}">
        <p14:creationId xmlns:p14="http://schemas.microsoft.com/office/powerpoint/2010/main" val="400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845248"/>
            <a:ext cx="8229600" cy="45111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Predecir valores de velocidades.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Arquitecturas de red: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PilotNet</a:t>
            </a:r>
            <a:r>
              <a:rPr lang="es-ES" sz="2000" dirty="0" smtClean="0"/>
              <a:t>: capa de normalización, 5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TinyPilotNet</a:t>
            </a:r>
            <a:r>
              <a:rPr lang="es-ES" sz="2000" dirty="0" smtClean="0"/>
              <a:t>: 2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capa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, 2 capas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smtClean="0"/>
              <a:t>LSTM-</a:t>
            </a:r>
            <a:r>
              <a:rPr lang="es-ES" sz="2000" i="1" dirty="0" err="1" smtClean="0"/>
              <a:t>TinyPilotnet</a:t>
            </a:r>
            <a:r>
              <a:rPr lang="es-ES" sz="2000" dirty="0"/>
              <a:t>: </a:t>
            </a:r>
            <a:r>
              <a:rPr lang="es-ES" sz="2000" dirty="0" smtClean="0"/>
              <a:t>3 </a:t>
            </a:r>
            <a:r>
              <a:rPr lang="es-ES" sz="2000" dirty="0"/>
              <a:t>capas </a:t>
            </a:r>
            <a:r>
              <a:rPr lang="es-ES" sz="2000" dirty="0" err="1"/>
              <a:t>convolucionales</a:t>
            </a:r>
            <a:r>
              <a:rPr lang="es-ES" sz="2000" dirty="0"/>
              <a:t>, capa </a:t>
            </a:r>
            <a:r>
              <a:rPr lang="es-ES" sz="2000" dirty="0" smtClean="0"/>
              <a:t>ConvLSTM2D, 1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1 capa </a:t>
            </a: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i="1" dirty="0" err="1" smtClean="0"/>
              <a:t>DeepestLSTM-TinyPilotNet</a:t>
            </a:r>
            <a:r>
              <a:rPr lang="es-ES" sz="2000" dirty="0" smtClean="0"/>
              <a:t>: </a:t>
            </a:r>
            <a:r>
              <a:rPr lang="es-ES" sz="2000" dirty="0"/>
              <a:t>3 capas </a:t>
            </a:r>
            <a:r>
              <a:rPr lang="es-ES" sz="2000" dirty="0" err="1" smtClean="0"/>
              <a:t>convolucionales</a:t>
            </a:r>
            <a:r>
              <a:rPr lang="es-ES" sz="2000" dirty="0" smtClean="0"/>
              <a:t>, 3 capas ConvLSTM2D, </a:t>
            </a:r>
            <a:r>
              <a:rPr lang="es-ES" sz="2000" dirty="0"/>
              <a:t>2 capas </a:t>
            </a:r>
            <a:r>
              <a:rPr lang="es-ES" sz="2000" dirty="0" err="1"/>
              <a:t>fully-connected</a:t>
            </a:r>
            <a:r>
              <a:rPr lang="es-ES" sz="2000" dirty="0"/>
              <a:t>.</a:t>
            </a:r>
            <a:endParaRPr lang="es-ES" sz="2000" i="1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 marL="457200" lvl="1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14/22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15/22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Comparativa entre redes de </a:t>
            </a:r>
            <a:r>
              <a:rPr lang="es-ES" sz="2400" dirty="0" smtClean="0"/>
              <a:t>regresión</a:t>
            </a:r>
            <a:r>
              <a:rPr lang="es-ES" sz="2400" dirty="0"/>
              <a:t>:</a:t>
            </a:r>
            <a:endParaRPr lang="es-E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Redes profundas mejoran el resultado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Conducción más suave con </a:t>
            </a:r>
            <a:r>
              <a:rPr lang="es-ES" sz="2000" dirty="0" smtClean="0"/>
              <a:t>ConvLSTM2D.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454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16/22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79" y="2642987"/>
            <a:ext cx="8201598" cy="3064156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043608" y="5792018"/>
            <a:ext cx="6933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42342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17/22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275856" y="148069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58029" y="219499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</a:t>
            </a:r>
            <a:r>
              <a:rPr lang="es-ES" sz="2000" dirty="0" smtClean="0"/>
              <a:t>completa </a:t>
            </a:r>
            <a:r>
              <a:rPr lang="es-ES" sz="2000" dirty="0"/>
              <a:t>mejora el rendimiento</a:t>
            </a:r>
            <a:r>
              <a:rPr lang="es-ES" sz="2000" dirty="0" smtClean="0"/>
              <a:t>.</a:t>
            </a: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77400"/>
            <a:ext cx="7146629" cy="277870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37493" y="6050333"/>
            <a:ext cx="685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(imagen </a:t>
            </a:r>
            <a:r>
              <a:rPr lang="es-ES" sz="1600" i="1" dirty="0" smtClean="0"/>
              <a:t>recortada)</a:t>
            </a:r>
            <a:endParaRPr lang="es-ES" sz="1600" i="1" dirty="0"/>
          </a:p>
        </p:txBody>
      </p:sp>
    </p:spTree>
    <p:extLst>
      <p:ext uri="{BB962C8B-B14F-4D97-AF65-F5344CB8AC3E}">
        <p14:creationId xmlns:p14="http://schemas.microsoft.com/office/powerpoint/2010/main" val="1898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18</a:t>
            </a:r>
            <a:r>
              <a:rPr lang="es-ES" dirty="0" smtClean="0"/>
              <a:t>/22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9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Tipo de imagen de entrada</a:t>
            </a:r>
            <a:r>
              <a:rPr lang="es-E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Creación de imagen temporal.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apilada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dirty="0" smtClean="0"/>
              <a:t>)).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Imagen </a:t>
            </a:r>
            <a:r>
              <a:rPr lang="es-ES" sz="2000" dirty="0"/>
              <a:t>diferencia (</a:t>
            </a:r>
            <a:r>
              <a:rPr lang="es-ES" sz="2000" i="1" dirty="0"/>
              <a:t>Temporal (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/>
              <a:t>.</a:t>
            </a:r>
            <a:endParaRPr lang="es-ES" sz="20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Imagen apilada-diferencia (</a:t>
            </a:r>
            <a:r>
              <a:rPr lang="es-ES" sz="2000" i="1" dirty="0" err="1"/>
              <a:t>PilotNet</a:t>
            </a:r>
            <a:r>
              <a:rPr lang="es-ES" sz="2000" i="1" dirty="0"/>
              <a:t> (</a:t>
            </a:r>
            <a:r>
              <a:rPr lang="es-ES" sz="2000" i="1" dirty="0" err="1"/>
              <a:t>stacked</a:t>
            </a:r>
            <a:r>
              <a:rPr lang="es-ES" sz="2000" i="1" dirty="0"/>
              <a:t>, </a:t>
            </a:r>
            <a:r>
              <a:rPr lang="es-ES" sz="2000" i="1" dirty="0" err="1"/>
              <a:t>dif</a:t>
            </a:r>
            <a:r>
              <a:rPr lang="es-ES" sz="2000" i="1" dirty="0"/>
              <a:t> </a:t>
            </a:r>
            <a:r>
              <a:rPr lang="es-ES" sz="2000" i="1" dirty="0" smtClean="0"/>
              <a:t>)</a:t>
            </a:r>
            <a:r>
              <a:rPr lang="es-ES" sz="2000" dirty="0" smtClean="0"/>
              <a:t>)</a:t>
            </a:r>
            <a:r>
              <a:rPr lang="es-ES" sz="2000" i="1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Complejidad </a:t>
            </a:r>
            <a:r>
              <a:rPr lang="es-ES" sz="2000" dirty="0" smtClean="0"/>
              <a:t>al </a:t>
            </a:r>
            <a:r>
              <a:rPr lang="es-ES" sz="2000" dirty="0"/>
              <a:t>introducir temporalidad en imágenes.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082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Introducción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Objetivos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Infraestructura desarrollada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clasificación</a:t>
            </a: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Redes de regresión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1/22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19</a:t>
            </a:r>
            <a:r>
              <a:rPr lang="es-ES" dirty="0" smtClean="0"/>
              <a:t>/22</a:t>
            </a:r>
            <a:endParaRPr lang="es-ES" dirty="0"/>
          </a:p>
        </p:txBody>
      </p:sp>
      <p:pic>
        <p:nvPicPr>
          <p:cNvPr id="11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16" y="506571"/>
            <a:ext cx="1364284" cy="601890"/>
          </a:xfrm>
          <a:prstGeom prst="rect">
            <a:avLst/>
          </a:prstGeom>
        </p:spPr>
      </p:pic>
      <p:sp>
        <p:nvSpPr>
          <p:cNvPr id="1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   Redes de regresión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308577" y="1577937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227249"/>
            <a:ext cx="7592264" cy="369490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1600" y="5996797"/>
            <a:ext cx="6520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/>
              <a:t>Resultados de </a:t>
            </a:r>
            <a:r>
              <a:rPr lang="es-ES" sz="1600" i="1" dirty="0" smtClean="0"/>
              <a:t>conducción </a:t>
            </a:r>
            <a:r>
              <a:rPr lang="es-ES" sz="1600" i="1" dirty="0"/>
              <a:t>con redes neuronales de </a:t>
            </a:r>
            <a:r>
              <a:rPr lang="es-ES" sz="1600" i="1" dirty="0" smtClean="0"/>
              <a:t>regresión </a:t>
            </a:r>
            <a:r>
              <a:rPr lang="es-ES" sz="1600" i="1" dirty="0"/>
              <a:t>introduciendo</a:t>
            </a:r>
          </a:p>
          <a:p>
            <a:r>
              <a:rPr lang="es-ES" sz="1600" i="1" dirty="0"/>
              <a:t>temporalidad (imagen completa)</a:t>
            </a:r>
          </a:p>
        </p:txBody>
      </p:sp>
    </p:spTree>
    <p:extLst>
      <p:ext uri="{BB962C8B-B14F-4D97-AF65-F5344CB8AC3E}">
        <p14:creationId xmlns:p14="http://schemas.microsoft.com/office/powerpoint/2010/main" val="26557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2426598"/>
            <a:ext cx="8229600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1" dirty="0" smtClean="0"/>
              <a:t>Objetivo cumplido: </a:t>
            </a:r>
            <a:r>
              <a:rPr lang="es-ES" sz="2400" dirty="0" smtClean="0"/>
              <a:t>Estudio de redes neuronales para conducción autónoma en simulación.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Aplicación de control visual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Creación de bases de datos propias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de clasificación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Estudio de redes neuronales </a:t>
            </a:r>
            <a:r>
              <a:rPr lang="es-ES" sz="2400" dirty="0" err="1"/>
              <a:t>convolucionales</a:t>
            </a:r>
            <a:r>
              <a:rPr lang="es-ES" sz="2400" dirty="0"/>
              <a:t> y recurrentes de regresión.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0" indent="0">
              <a:buNone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20/22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66380" y="1582778"/>
            <a:ext cx="24112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Conclusiones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34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2654532"/>
            <a:ext cx="8229600" cy="3863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Uso de robots reales.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Grabar un conjunto de datos</a:t>
            </a:r>
            <a:r>
              <a:rPr lang="es-ES" sz="2400" i="1" dirty="0" smtClean="0"/>
              <a:t> </a:t>
            </a:r>
            <a:r>
              <a:rPr lang="es-ES" sz="2400" dirty="0" smtClean="0"/>
              <a:t>de situaciones complejas.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la </a:t>
            </a:r>
            <a:r>
              <a:rPr lang="es-ES" sz="2400" dirty="0" err="1" smtClean="0"/>
              <a:t>cuantización</a:t>
            </a:r>
            <a:r>
              <a:rPr lang="es-ES" sz="2400" dirty="0" smtClean="0"/>
              <a:t> de clases.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imágenes apiladas.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más amplio de imagen diferencia.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Empleo de algoritmo de objetos salientes en la imagen.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21/22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098584" y="1771808"/>
            <a:ext cx="29468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Trabajos futuros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9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Enlaces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576" y="2506677"/>
            <a:ext cx="8037685" cy="3714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Mediawiki</a:t>
            </a:r>
            <a:r>
              <a:rPr lang="es-ES" sz="2400" dirty="0"/>
              <a:t>: </a:t>
            </a:r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jderobot.org/Vmartinezf-tfm</a:t>
            </a:r>
            <a:endParaRPr lang="es-ES" sz="2400" dirty="0" smtClean="0"/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Repositorio</a:t>
            </a:r>
            <a:r>
              <a:rPr lang="es-ES" sz="2400" dirty="0"/>
              <a:t>: </a:t>
            </a:r>
            <a:r>
              <a:rPr lang="es-ES" sz="2400" dirty="0">
                <a:hlinkClick r:id="rId3"/>
              </a:rPr>
              <a:t>https://</a:t>
            </a:r>
            <a:r>
              <a:rPr lang="es-ES" sz="2400" dirty="0" smtClean="0">
                <a:hlinkClick r:id="rId3"/>
              </a:rPr>
              <a:t>github.com/RoboticsURJC-students/2017-tfm-vanessa-fernandez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Vídeos: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>
                <a:hlinkClick r:id="rId4"/>
              </a:rPr>
              <a:t>https://www.youtube.com/watch?v=7s4vpMGU2Mg</a:t>
            </a:r>
            <a:endParaRPr lang="es-E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 </a:t>
            </a:r>
            <a:r>
              <a:rPr lang="es-ES" sz="2000" dirty="0">
                <a:hlinkClick r:id="rId5"/>
              </a:rPr>
              <a:t>https://www.youtube.com/watch?v=J6bDlE7TofE</a:t>
            </a:r>
            <a:endParaRPr lang="es-ES" sz="2000" dirty="0"/>
          </a:p>
          <a:p>
            <a:pPr marL="457200" lvl="1" indent="0">
              <a:buNone/>
            </a:pPr>
            <a:endParaRPr lang="es-ES" sz="2000" dirty="0" smtClean="0"/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8593" y="6381328"/>
            <a:ext cx="2133600" cy="365125"/>
          </a:xfrm>
        </p:spPr>
        <p:txBody>
          <a:bodyPr/>
          <a:lstStyle/>
          <a:p>
            <a:r>
              <a:rPr lang="es-ES" dirty="0" smtClean="0"/>
              <a:t>22/22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707904" y="1709214"/>
            <a:ext cx="14494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Enlaces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8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Introducción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1" y="2668463"/>
            <a:ext cx="4959428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Navegación en robótica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Medicina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Mantenimiento e inventario urbano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Conducción autónoma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Etc.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2/22</a:t>
            </a:r>
            <a:endParaRPr lang="es-ES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14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Visión Artificial</a:t>
            </a:r>
            <a:endParaRPr lang="es-ES" sz="3200" b="1" dirty="0">
              <a:solidFill>
                <a:srgbClr val="586E2C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988" y="2519586"/>
            <a:ext cx="1239281" cy="122899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01" y="2672655"/>
            <a:ext cx="1676039" cy="11033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185" y="4292194"/>
            <a:ext cx="1751816" cy="923751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499" y="4245962"/>
            <a:ext cx="1693216" cy="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708920"/>
            <a:ext cx="7931224" cy="34172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Vehículos con sensores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Aprendizaje de normas de circulación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Redes neuronales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smtClean="0"/>
              <a:t>Reducción de tasa de accidentes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3/22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2411760" y="182566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586E2C"/>
                </a:solidFill>
              </a:rPr>
              <a:t>Conducción autónoma</a:t>
            </a:r>
            <a:endParaRPr lang="es-ES" sz="3200" b="1" dirty="0">
              <a:solidFill>
                <a:srgbClr val="586E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5654" y="1964779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1" dirty="0" smtClean="0">
                <a:solidFill>
                  <a:srgbClr val="FF0000"/>
                </a:solidFill>
              </a:rPr>
              <a:t>Estudio de redes neuronales para conducción autónoma en simulación</a:t>
            </a:r>
          </a:p>
          <a:p>
            <a:pPr marL="0" indent="0">
              <a:buNone/>
            </a:pPr>
            <a:endParaRPr lang="es-ES" sz="2000" b="1" dirty="0" smtClean="0">
              <a:solidFill>
                <a:srgbClr val="586E2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Aplicación de control visual.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</a:t>
            </a:r>
            <a:r>
              <a:rPr lang="es-ES" sz="2400" dirty="0"/>
              <a:t>bases de datos </a:t>
            </a:r>
            <a:r>
              <a:rPr lang="es-ES" sz="2400" dirty="0" smtClean="0"/>
              <a:t>propias.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de clasificación.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Estudio de redes neuronales </a:t>
            </a:r>
            <a:r>
              <a:rPr lang="es-ES" sz="2400" dirty="0" err="1" smtClean="0"/>
              <a:t>convolucionales</a:t>
            </a:r>
            <a:r>
              <a:rPr lang="es-ES" sz="2400" dirty="0" smtClean="0"/>
              <a:t> y recurrentes de regresión.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4/22</a:t>
            </a:r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Infraestructura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9516" y="2144799"/>
            <a:ext cx="8229600" cy="3633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JdeRobot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Gazebo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OpenCV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PyQt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err="1" smtClean="0"/>
              <a:t>Keras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HDF5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dirty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5/22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04" y="2020089"/>
            <a:ext cx="1605526" cy="16055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41776"/>
            <a:ext cx="1176689" cy="14492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191" y="4076678"/>
            <a:ext cx="1008112" cy="12799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885" y="3958034"/>
            <a:ext cx="1584176" cy="496855"/>
          </a:xfrm>
          <a:prstGeom prst="rect">
            <a:avLst/>
          </a:prstGeom>
        </p:spPr>
      </p:pic>
      <p:pic>
        <p:nvPicPr>
          <p:cNvPr id="1026" name="Picture 2" descr="Resultado de imagen de kera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12" y="4804743"/>
            <a:ext cx="2149896" cy="6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>
                <a:solidFill>
                  <a:srgbClr val="0070C0"/>
                </a:solidFill>
              </a:rPr>
              <a:t>          Infraestructura desarrollada</a:t>
            </a:r>
            <a:endParaRPr lang="es-ES" sz="3600" dirty="0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s-ES" dirty="0" smtClean="0"/>
              <a:t>6/22</a:t>
            </a:r>
            <a:endParaRPr lang="es-ES" dirty="0"/>
          </a:p>
        </p:txBody>
      </p:sp>
      <p:sp>
        <p:nvSpPr>
          <p:cNvPr id="10" name="2 Marcador de contenido"/>
          <p:cNvSpPr txBox="1">
            <a:spLocks/>
          </p:cNvSpPr>
          <p:nvPr/>
        </p:nvSpPr>
        <p:spPr>
          <a:xfrm>
            <a:off x="649115" y="1917256"/>
            <a:ext cx="8229600" cy="3561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Circuitos de carreras en </a:t>
            </a:r>
            <a:r>
              <a:rPr lang="es-ES" sz="2400" dirty="0" err="1" smtClean="0"/>
              <a:t>Gazebo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explícito.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Creación de un conjunto de datos para entrenamiento neuronal.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Piloto autónomo basado en redes neuronales.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92" y="4509120"/>
            <a:ext cx="2524125" cy="11906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266" y="4581128"/>
            <a:ext cx="3813868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1447" y="1772815"/>
            <a:ext cx="8229600" cy="385212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Cuantificación de velocidades.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Arquitectura de red</a:t>
            </a:r>
            <a:r>
              <a:rPr lang="es-ES" sz="2400" dirty="0"/>
              <a:t>: </a:t>
            </a:r>
            <a:r>
              <a:rPr lang="es-ES" sz="2400" i="1" dirty="0" err="1" smtClean="0"/>
              <a:t>SmallerVGGNet</a:t>
            </a:r>
            <a:r>
              <a:rPr lang="es-ES" sz="2400" i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1 bloque: capa </a:t>
            </a:r>
            <a:r>
              <a:rPr lang="es-ES" sz="2000" dirty="0" err="1" smtClean="0"/>
              <a:t>convolucional</a:t>
            </a:r>
            <a:r>
              <a:rPr lang="es-ES" sz="2000" dirty="0" smtClean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smtClean="0"/>
              <a:t>2 bloques: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/>
              <a:t>capa </a:t>
            </a:r>
            <a:r>
              <a:rPr lang="es-ES" sz="2000" dirty="0" err="1"/>
              <a:t>convolucional</a:t>
            </a:r>
            <a:r>
              <a:rPr lang="es-ES" sz="2000" dirty="0"/>
              <a:t>, </a:t>
            </a:r>
            <a:r>
              <a:rPr lang="es-ES" sz="2000" dirty="0" err="1" smtClean="0"/>
              <a:t>BatchNormalization</a:t>
            </a:r>
            <a:r>
              <a:rPr lang="es-ES" sz="2000" dirty="0" smtClean="0"/>
              <a:t>, </a:t>
            </a:r>
            <a:r>
              <a:rPr lang="es-ES" sz="2000" dirty="0" err="1" smtClean="0"/>
              <a:t>pooling</a:t>
            </a:r>
            <a:r>
              <a:rPr lang="es-ES" sz="2000" dirty="0" smtClean="0"/>
              <a:t>, </a:t>
            </a:r>
            <a:r>
              <a:rPr lang="es-ES" sz="2000" dirty="0" err="1" smtClean="0"/>
              <a:t>dropout</a:t>
            </a:r>
            <a:r>
              <a:rPr lang="es-ES" sz="2000" dirty="0" smtClean="0"/>
              <a:t>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 err="1" smtClean="0"/>
              <a:t>Fully-connected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7/22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6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1755" y="2669100"/>
            <a:ext cx="7996960" cy="3777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dirty="0"/>
              <a:t>Buenos resultados en </a:t>
            </a:r>
            <a:r>
              <a:rPr lang="es-ES" sz="2400" dirty="0" smtClean="0"/>
              <a:t>métricas neuronales </a:t>
            </a:r>
            <a:r>
              <a:rPr lang="es-ES" sz="2400" dirty="0"/>
              <a:t>no implican buen rendimiento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 smtClean="0"/>
              <a:t>Imágenes de distintas dimensiones: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2000" dirty="0"/>
              <a:t>La imagen recortada mejora el rendimiento.</a:t>
            </a:r>
          </a:p>
          <a:p>
            <a:pPr marL="457200" lvl="1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§"/>
            </a:pPr>
            <a:endParaRPr lang="es-ES" sz="2400" dirty="0" smtClean="0"/>
          </a:p>
        </p:txBody>
      </p:sp>
      <p:cxnSp>
        <p:nvCxnSpPr>
          <p:cNvPr id="4" name="3 Conector recto"/>
          <p:cNvCxnSpPr/>
          <p:nvPr/>
        </p:nvCxnSpPr>
        <p:spPr>
          <a:xfrm>
            <a:off x="453779" y="1268760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580384" cy="7494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124" y="497064"/>
            <a:ext cx="1364284" cy="601890"/>
          </a:xfrm>
          <a:prstGeom prst="rect">
            <a:avLst/>
          </a:prstGeom>
        </p:spPr>
      </p:pic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 smtClean="0"/>
              <a:t>8/22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308577" y="1807326"/>
            <a:ext cx="25268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586E2C"/>
                </a:solidFill>
              </a:rPr>
              <a:t>Experimentos</a:t>
            </a:r>
            <a:endParaRPr lang="es-ES" sz="3200" dirty="0"/>
          </a:p>
          <a:p>
            <a:endParaRPr lang="es-ES" dirty="0"/>
          </a:p>
        </p:txBody>
      </p:sp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dirty="0" smtClean="0">
                <a:solidFill>
                  <a:srgbClr val="0070C0"/>
                </a:solidFill>
              </a:rPr>
              <a:t>          Redes de clasificación 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4" y="4560737"/>
            <a:ext cx="4789512" cy="188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748</Words>
  <Application>Microsoft Office PowerPoint</Application>
  <PresentationFormat>Presentación en pantalla (4:3)</PresentationFormat>
  <Paragraphs>190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de Office</vt:lpstr>
      <vt:lpstr>CONDUCCIÓN AUTÓNOMA DE UN VEHÍCULO EN SIMULADOR MEDIANTE APRENDIZAJE EXTREMO A EXTREMO BASADO EN VISIÓN</vt:lpstr>
      <vt:lpstr>Índice</vt:lpstr>
      <vt:lpstr>Introducción</vt:lpstr>
      <vt:lpstr>Introducción</vt:lpstr>
      <vt:lpstr>Objetivos</vt:lpstr>
      <vt:lpstr>Infraestructura</vt:lpstr>
      <vt:lpstr>          Infraestructura desarrollada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Redes de clasificación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             Redes de regresión </vt:lpstr>
      <vt:lpstr>Conclusiones</vt:lpstr>
      <vt:lpstr>Conclusiones</vt:lpstr>
      <vt:lpstr>Enlaces</vt:lpstr>
    </vt:vector>
  </TitlesOfParts>
  <Company>U.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vanessa_1895@msn.com</cp:lastModifiedBy>
  <cp:revision>435</cp:revision>
  <dcterms:created xsi:type="dcterms:W3CDTF">2017-09-05T16:49:44Z</dcterms:created>
  <dcterms:modified xsi:type="dcterms:W3CDTF">2019-07-23T13:30:15Z</dcterms:modified>
</cp:coreProperties>
</file>