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82" r:id="rId7"/>
    <p:sldId id="262" r:id="rId8"/>
    <p:sldId id="264" r:id="rId9"/>
    <p:sldId id="265" r:id="rId10"/>
    <p:sldId id="285" r:id="rId11"/>
    <p:sldId id="286" r:id="rId12"/>
    <p:sldId id="287" r:id="rId13"/>
    <p:sldId id="288" r:id="rId14"/>
    <p:sldId id="268" r:id="rId15"/>
    <p:sldId id="289" r:id="rId16"/>
    <p:sldId id="291" r:id="rId17"/>
    <p:sldId id="292" r:id="rId18"/>
    <p:sldId id="293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53" d="100"/>
          <a:sy n="53" d="100"/>
        </p:scale>
        <p:origin x="22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24/07/2019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7-tfm-vanessa-fernandez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jderobot.org/Vmartinezf-tf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J6bDlE7TofE" TargetMode="External"/><Relationship Id="rId4" Type="http://schemas.openxmlformats.org/officeDocument/2006/relationships/hyperlink" Target="https://www.youtube.com/watch?v=7s4vpMGU2M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Autofit/>
          </a:bodyPr>
          <a:lstStyle/>
          <a:p>
            <a:r>
              <a:rPr lang="pt-BR" sz="3200" dirty="0" smtClean="0"/>
              <a:t>CONDUCCIÓN AUTÓNOMA DE UN VEHÍCULO EN SIMULADOR MEDIANTE APRENDIZAJE EXTREMO A EXTREMO BASADO EN VISIÓN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25 de julio de 2019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9/20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1979712" y="1859453"/>
            <a:ext cx="56957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r>
              <a:rPr lang="es-ES" sz="3200" b="1" dirty="0">
                <a:solidFill>
                  <a:srgbClr val="586E2C"/>
                </a:solidFill>
              </a:rPr>
              <a:t>: n</a:t>
            </a:r>
            <a:r>
              <a:rPr lang="es-ES" sz="3200" b="1" dirty="0" smtClean="0">
                <a:solidFill>
                  <a:srgbClr val="586E2C"/>
                </a:solidFill>
              </a:rPr>
              <a:t>úmero </a:t>
            </a:r>
            <a:r>
              <a:rPr lang="es-ES" sz="3200" b="1" dirty="0">
                <a:solidFill>
                  <a:srgbClr val="586E2C"/>
                </a:solidFill>
              </a:rPr>
              <a:t>de clases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44008" y="243019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</a:t>
            </a:r>
            <a:r>
              <a:rPr lang="es-ES" sz="2000" dirty="0" smtClean="0"/>
              <a:t>clases de velocidad de tracción (v) y 7 clases de velocidad de rotación (w).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 y 9 clases de w.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5 clases de v y 7 clases de w.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Gran influencia </a:t>
            </a:r>
            <a:r>
              <a:rPr lang="es-ES" sz="2000" dirty="0"/>
              <a:t>del número de clases y el rango de </a:t>
            </a:r>
            <a:r>
              <a:rPr lang="es-ES" sz="2000" dirty="0" smtClean="0"/>
              <a:t>clases en el rendimiento.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3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10/20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623900"/>
            <a:ext cx="6683284" cy="3615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115616" y="5459095"/>
            <a:ext cx="373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5v + 7w es buena </a:t>
            </a:r>
            <a:r>
              <a:rPr lang="es-ES" sz="2000" dirty="0" smtClean="0"/>
              <a:t>combinación.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974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11/20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1281092" y="1785015"/>
            <a:ext cx="69633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Experimentos: sesgos en bases de datos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6247" y="2299550"/>
            <a:ext cx="7996960" cy="3917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</a:t>
            </a:r>
            <a:r>
              <a:rPr lang="es-ES" sz="2000" dirty="0" smtClean="0"/>
              <a:t>de entrenamiento sin </a:t>
            </a:r>
            <a:r>
              <a:rPr lang="es-ES" sz="2000" dirty="0"/>
              <a:t>ninguna </a:t>
            </a:r>
            <a:r>
              <a:rPr lang="es-ES" sz="2000" dirty="0" smtClean="0"/>
              <a:t>modificación (red desbalanceada).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balanceado (red balanceada).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Entrenamiento con pesos diferentes para cada clase (red sesgada).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sesgadas mejoran el entrenamiento.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4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12/20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59" y="1587444"/>
            <a:ext cx="7297178" cy="360580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71600" y="5451635"/>
            <a:ext cx="502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Redes sesgadas ofrecen mejor </a:t>
            </a:r>
            <a:r>
              <a:rPr lang="es-ES" sz="2000" dirty="0" smtClean="0"/>
              <a:t>rendimiento.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5248"/>
            <a:ext cx="8229600" cy="45111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Predecir valores de velocidades.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Arquitecturas de 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: capa de normalización, 5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: 2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capa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, 2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smtClean="0"/>
              <a:t>LSTM-</a:t>
            </a:r>
            <a:r>
              <a:rPr lang="es-ES" sz="2000" i="1" dirty="0" err="1" smtClean="0"/>
              <a:t>TinyPilotnet</a:t>
            </a:r>
            <a:r>
              <a:rPr lang="es-ES" sz="2000" dirty="0"/>
              <a:t>: </a:t>
            </a:r>
            <a:r>
              <a:rPr lang="es-ES" sz="2000" dirty="0" smtClean="0"/>
              <a:t>3 </a:t>
            </a:r>
            <a:r>
              <a:rPr lang="es-ES" sz="2000" dirty="0"/>
              <a:t>capas </a:t>
            </a:r>
            <a:r>
              <a:rPr lang="es-ES" sz="2000" dirty="0" err="1"/>
              <a:t>convolucionales</a:t>
            </a:r>
            <a:r>
              <a:rPr lang="es-ES" sz="2000" dirty="0"/>
              <a:t>, capa </a:t>
            </a:r>
            <a:r>
              <a:rPr lang="es-ES" sz="2000" dirty="0" smtClean="0"/>
              <a:t>ConvLSTM2D, 1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1 capa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: </a:t>
            </a:r>
            <a:r>
              <a:rPr lang="es-ES" sz="2000" dirty="0"/>
              <a:t>3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ConvLSTM2D, </a:t>
            </a:r>
            <a:r>
              <a:rPr lang="es-ES" sz="2000" dirty="0"/>
              <a:t>2 capas </a:t>
            </a:r>
            <a:r>
              <a:rPr lang="es-ES" sz="2000" dirty="0" err="1"/>
              <a:t>fully-connected</a:t>
            </a:r>
            <a:r>
              <a:rPr lang="es-ES" sz="2000" dirty="0"/>
              <a:t>.</a:t>
            </a:r>
            <a:endParaRPr lang="es-ES" sz="2000" i="1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13/20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14/20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61792" y="1523925"/>
            <a:ext cx="68852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Experimentos: comparativa entre redes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67767" y="5565692"/>
            <a:ext cx="7996960" cy="126395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Redes </a:t>
            </a:r>
            <a:r>
              <a:rPr lang="es-ES" sz="2000" dirty="0"/>
              <a:t>profundas mejoran el resultado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Conducción más suave con </a:t>
            </a:r>
            <a:r>
              <a:rPr lang="es-ES" sz="2000" dirty="0" smtClean="0"/>
              <a:t>ConvLSTM2D.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338994"/>
            <a:ext cx="8201598" cy="30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15/20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03348" y="1538274"/>
            <a:ext cx="57257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586E2C"/>
                </a:solidFill>
              </a:rPr>
              <a:t>Experimentos: imagen recortada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61489" y="5625304"/>
            <a:ext cx="7996960" cy="58216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La </a:t>
            </a:r>
            <a:r>
              <a:rPr lang="es-ES" sz="2000" dirty="0"/>
              <a:t>imagen </a:t>
            </a:r>
            <a:r>
              <a:rPr lang="es-ES" sz="2000" dirty="0" smtClean="0"/>
              <a:t>completa </a:t>
            </a:r>
            <a:r>
              <a:rPr lang="es-ES" sz="2000" dirty="0"/>
              <a:t>mejora el rendimiento</a:t>
            </a:r>
            <a:r>
              <a:rPr lang="es-ES" sz="2000" dirty="0" smtClean="0"/>
              <a:t>.</a:t>
            </a: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02" y="2520683"/>
            <a:ext cx="7601947" cy="29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16/20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122501" y="1721417"/>
            <a:ext cx="75911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Experimentos: </a:t>
            </a:r>
            <a:r>
              <a:rPr lang="es-ES" sz="3200" b="1" dirty="0">
                <a:solidFill>
                  <a:srgbClr val="586E2C"/>
                </a:solidFill>
              </a:rPr>
              <a:t>tipo de imágenes de entrada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53887" y="2747340"/>
            <a:ext cx="7996960" cy="377728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</a:t>
            </a:r>
            <a:r>
              <a:rPr lang="es-ES" sz="2400" dirty="0" smtClean="0"/>
              <a:t>de imagen temporal.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400" dirty="0" smtClean="0"/>
              <a:t>Imagen </a:t>
            </a:r>
            <a:r>
              <a:rPr lang="es-ES" sz="2400" dirty="0"/>
              <a:t>apilada (</a:t>
            </a:r>
            <a:r>
              <a:rPr lang="es-ES" sz="2400" i="1" dirty="0" err="1"/>
              <a:t>PilotNet</a:t>
            </a:r>
            <a:r>
              <a:rPr lang="es-ES" sz="2400" i="1" dirty="0"/>
              <a:t> (</a:t>
            </a:r>
            <a:r>
              <a:rPr lang="es-ES" sz="2400" i="1" dirty="0" err="1"/>
              <a:t>stacked</a:t>
            </a:r>
            <a:r>
              <a:rPr lang="es-ES" sz="2400" dirty="0" smtClean="0"/>
              <a:t>)).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400" dirty="0" smtClean="0"/>
              <a:t>Imagen </a:t>
            </a:r>
            <a:r>
              <a:rPr lang="es-ES" sz="2400" dirty="0"/>
              <a:t>diferencia (</a:t>
            </a:r>
            <a:r>
              <a:rPr lang="es-ES" sz="2400" i="1" dirty="0"/>
              <a:t>Temporal (</a:t>
            </a:r>
            <a:r>
              <a:rPr lang="es-ES" sz="2400" i="1" dirty="0" err="1"/>
              <a:t>dif</a:t>
            </a:r>
            <a:r>
              <a:rPr lang="es-ES" sz="2400" i="1" dirty="0"/>
              <a:t> </a:t>
            </a:r>
            <a:r>
              <a:rPr lang="es-ES" sz="2400" i="1" dirty="0" smtClean="0"/>
              <a:t>)</a:t>
            </a:r>
            <a:r>
              <a:rPr lang="es-ES" sz="2400" dirty="0" smtClean="0"/>
              <a:t>)</a:t>
            </a:r>
            <a:r>
              <a:rPr lang="es-ES" sz="2400" i="1" dirty="0"/>
              <a:t>.</a:t>
            </a: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400" dirty="0"/>
              <a:t>Imagen apilada-diferencia (</a:t>
            </a:r>
            <a:r>
              <a:rPr lang="es-ES" sz="2400" i="1" dirty="0" err="1"/>
              <a:t>PilotNet</a:t>
            </a:r>
            <a:r>
              <a:rPr lang="es-ES" sz="2400" i="1" dirty="0"/>
              <a:t> (</a:t>
            </a:r>
            <a:r>
              <a:rPr lang="es-ES" sz="2400" i="1" dirty="0" err="1"/>
              <a:t>stacked</a:t>
            </a:r>
            <a:r>
              <a:rPr lang="es-ES" sz="2400" i="1" dirty="0"/>
              <a:t>, </a:t>
            </a:r>
            <a:r>
              <a:rPr lang="es-ES" sz="2400" i="1" dirty="0" err="1"/>
              <a:t>dif</a:t>
            </a:r>
            <a:r>
              <a:rPr lang="es-ES" sz="2400" i="1" dirty="0"/>
              <a:t> </a:t>
            </a:r>
            <a:r>
              <a:rPr lang="es-ES" sz="2400" i="1" dirty="0" smtClean="0"/>
              <a:t>)</a:t>
            </a:r>
            <a:r>
              <a:rPr lang="es-ES" sz="2400" dirty="0" smtClean="0"/>
              <a:t>)</a:t>
            </a:r>
            <a:r>
              <a:rPr lang="es-ES" sz="2400" i="1" dirty="0" smtClean="0"/>
              <a:t>.</a:t>
            </a:r>
          </a:p>
          <a:p>
            <a:pPr marL="457200" lvl="1" indent="0">
              <a:buNone/>
            </a:pPr>
            <a:endParaRPr lang="es-ES" sz="24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17/20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649571"/>
            <a:ext cx="7592264" cy="36949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2384" y="5583283"/>
            <a:ext cx="784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Introducir temporalidad en la red vía imágenes de entrada es complejo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5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Estudio de redes neuronales para conducción autónoma en simulación.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Aplicación de control </a:t>
            </a:r>
            <a:r>
              <a:rPr lang="es-ES" sz="2400" dirty="0" smtClean="0"/>
              <a:t>visual </a:t>
            </a:r>
            <a:r>
              <a:rPr lang="es-ES" sz="2400" dirty="0"/>
              <a:t>neuronal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Creación de bases de datos propias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de clasificación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y recurrentes de regresión.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18/20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 desarrollada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clasificación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regresión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1/20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813232"/>
            <a:ext cx="7041976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Uso de robots reales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Estudio </a:t>
            </a:r>
            <a:r>
              <a:rPr lang="es-ES" sz="2800" dirty="0" smtClean="0"/>
              <a:t>de imágenes </a:t>
            </a:r>
            <a:r>
              <a:rPr lang="es-ES" sz="2800" dirty="0" smtClean="0"/>
              <a:t>apiladas y de imagen </a:t>
            </a:r>
            <a:r>
              <a:rPr lang="es-ES" sz="2800" dirty="0" smtClean="0"/>
              <a:t>diferencia</a:t>
            </a:r>
            <a:r>
              <a:rPr lang="es-ES" sz="2800" dirty="0" smtClean="0"/>
              <a:t>.</a:t>
            </a:r>
            <a:endParaRPr lang="es-ES" sz="28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19/20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576" y="2506677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jderobot.org/Vmartinezf-tfm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Repositorio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github.com/RoboticsURJC-students/2017-tfm-vanessa-fernandez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Vídeos: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>
                <a:hlinkClick r:id="rId4"/>
              </a:rPr>
              <a:t>https://www.youtube.com/watch?v=7s4vpMGU2Mg</a:t>
            </a:r>
            <a:endParaRPr lang="es-E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 </a:t>
            </a:r>
            <a:r>
              <a:rPr lang="es-ES" sz="2000" dirty="0">
                <a:hlinkClick r:id="rId5"/>
              </a:rPr>
              <a:t>https://www.youtube.com/watch?v=J6bDlE7TofE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8593" y="6381328"/>
            <a:ext cx="2133600" cy="365125"/>
          </a:xfrm>
        </p:spPr>
        <p:txBody>
          <a:bodyPr/>
          <a:lstStyle/>
          <a:p>
            <a:r>
              <a:rPr lang="es-ES" dirty="0" smtClean="0"/>
              <a:t>20/20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709214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577098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Vehículos con sensores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Aprendizaje de normas de circulación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Redes neuronales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Reducción de tasa de accidentes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2/20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Conducción autónoma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820422"/>
            <a:ext cx="2501739" cy="14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Estudio de redes neuronales para conducción autónoma en simulación</a:t>
            </a: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Aplicación de control visual.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/>
              <a:t>bases de datos </a:t>
            </a:r>
            <a:r>
              <a:rPr lang="es-ES" sz="2400" dirty="0" smtClean="0"/>
              <a:t>propias.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de clasificación.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y recurrentes de regresión.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3/20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1447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Keras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HDF5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4/20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2020089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41776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91" y="4076678"/>
            <a:ext cx="1008112" cy="1279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885" y="3958034"/>
            <a:ext cx="1584176" cy="496855"/>
          </a:xfrm>
          <a:prstGeom prst="rect">
            <a:avLst/>
          </a:prstGeom>
        </p:spPr>
      </p:pic>
      <p:pic>
        <p:nvPicPr>
          <p:cNvPr id="1026" name="Picture 2" descr="Resultado de imagen de ker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12" y="4804743"/>
            <a:ext cx="2149896" cy="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5/20</a:t>
            </a:r>
            <a:endParaRPr lang="es-ES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649115" y="1917256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Circuitos de carreras en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</a:t>
            </a:r>
            <a:r>
              <a:rPr lang="es-ES" sz="2400" dirty="0" smtClean="0"/>
              <a:t>explícito, </a:t>
            </a:r>
            <a:r>
              <a:rPr lang="es-ES" sz="2400" dirty="0"/>
              <a:t>controlador basado en visión</a:t>
            </a:r>
            <a:r>
              <a:rPr lang="es-ES" sz="2400" dirty="0" smtClean="0"/>
              <a:t>. 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conjunto de datos para </a:t>
            </a:r>
            <a:r>
              <a:rPr lang="es-ES" sz="2400" dirty="0" smtClean="0"/>
              <a:t>entrenamiento.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basado en redes </a:t>
            </a:r>
            <a:r>
              <a:rPr lang="es-ES" sz="2400" dirty="0" smtClean="0"/>
              <a:t>neuronales (plantilla).</a:t>
            </a:r>
            <a:endParaRPr lang="es-ES" sz="2400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92" y="4509120"/>
            <a:ext cx="2524125" cy="11906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66" y="4581128"/>
            <a:ext cx="381386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1772815"/>
            <a:ext cx="8229600" cy="38521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Cuantificación de </a:t>
            </a:r>
            <a:r>
              <a:rPr lang="es-ES" sz="2400" dirty="0" smtClean="0"/>
              <a:t>velocidades </a:t>
            </a:r>
            <a:r>
              <a:rPr lang="es-ES" sz="2400" dirty="0"/>
              <a:t>en clases finitas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 de red</a:t>
            </a:r>
            <a:r>
              <a:rPr lang="es-ES" sz="2400" dirty="0"/>
              <a:t>: </a:t>
            </a:r>
            <a:r>
              <a:rPr lang="es-ES" sz="2400" i="1" dirty="0" err="1" smtClean="0"/>
              <a:t>SmallerVGGNet</a:t>
            </a:r>
            <a:r>
              <a:rPr lang="es-ES" sz="2400" i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1 bloque: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2 bloques: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6/20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7/20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352387" y="1804381"/>
            <a:ext cx="6267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Experimentos: imágenes recortadas</a:t>
            </a:r>
            <a:endParaRPr lang="es-ES" sz="3200" dirty="0"/>
          </a:p>
          <a:p>
            <a:endParaRPr lang="es-ES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244" y="3841908"/>
            <a:ext cx="4789512" cy="1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8/20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603032"/>
            <a:ext cx="6840760" cy="358716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79512" y="5445224"/>
            <a:ext cx="6028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s-ES" sz="2000" dirty="0" smtClean="0"/>
              <a:t>La </a:t>
            </a:r>
            <a:r>
              <a:rPr lang="es-ES" sz="2000" dirty="0"/>
              <a:t>imagen recortada mejora el rendimiento.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613</Words>
  <Application>Microsoft Office PowerPoint</Application>
  <PresentationFormat>Presentación en pantalla (4:3)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Tema de Office</vt:lpstr>
      <vt:lpstr>CONDUCCIÓN AUTÓNOMA DE UN VEHÍCULO EN SIMULADOR MEDIANTE APRENDIZAJE EXTREMO A EXTREMO BASADO EN VISIÓN</vt:lpstr>
      <vt:lpstr>Índice</vt:lpstr>
      <vt:lpstr>Introducción</vt:lpstr>
      <vt:lpstr>Objetivos</vt:lpstr>
      <vt:lpstr>Infraestructura</vt:lpstr>
      <vt:lpstr>          Infraestructura desarrollada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484</cp:revision>
  <dcterms:created xsi:type="dcterms:W3CDTF">2017-09-05T16:49:44Z</dcterms:created>
  <dcterms:modified xsi:type="dcterms:W3CDTF">2019-07-24T14:01:44Z</dcterms:modified>
</cp:coreProperties>
</file>