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76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71" r:id="rId15"/>
    <p:sldId id="273" r:id="rId16"/>
    <p:sldId id="274" r:id="rId17"/>
    <p:sldId id="277" r:id="rId18"/>
    <p:sldId id="278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7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D9D05C-6E66-4736-88C6-567C08E30FF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75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380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170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206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069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187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509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D9D05C-6E66-4736-88C6-567C08E30FF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593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D9D05C-6E66-4736-88C6-567C08E30FF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83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86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32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912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05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49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6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37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D9D05C-6E66-4736-88C6-567C08E30FF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88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F4DCB-4952-49CB-84B7-A208F994A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2106026"/>
            <a:ext cx="8495070" cy="1784402"/>
          </a:xfrm>
        </p:spPr>
        <p:txBody>
          <a:bodyPr anchor="b">
            <a:normAutofit/>
          </a:bodyPr>
          <a:lstStyle/>
          <a:p>
            <a:r>
              <a:rPr lang="es-ES" sz="4200" dirty="0">
                <a:latin typeface="Bahnschrift SemiBold Condensed" panose="020B0502040204020203" pitchFamily="34" charset="0"/>
              </a:rPr>
              <a:t>Curso práctico multiplataforma de Tratamiento Digital de la Imagen con </a:t>
            </a:r>
            <a:r>
              <a:rPr lang="es-ES" sz="4200" dirty="0" err="1">
                <a:latin typeface="Bahnschrift SemiBold Condensed" panose="020B0502040204020203" pitchFamily="34" charset="0"/>
              </a:rPr>
              <a:t>Jupyter</a:t>
            </a:r>
            <a:endParaRPr lang="es-ES" sz="4200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C9547D-E429-44AC-9BC9-4963E8BBB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ES" dirty="0"/>
              <a:t>Ana Cuevas Bravo</a:t>
            </a:r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0EABDBA8-42D7-4CD5-A57D-32F79EDC3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753" y="695144"/>
            <a:ext cx="2406494" cy="10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9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8156F-1E0A-4E4A-A17C-51BFE1AB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 la práctica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ADC3885-F97D-4206-91DE-2D3CA7FE4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68" y="2681546"/>
            <a:ext cx="10225063" cy="3777467"/>
          </a:xfrm>
        </p:spPr>
      </p:pic>
    </p:spTree>
    <p:extLst>
      <p:ext uri="{BB962C8B-B14F-4D97-AF65-F5344CB8AC3E}">
        <p14:creationId xmlns:p14="http://schemas.microsoft.com/office/powerpoint/2010/main" val="209890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15827-D526-4EBE-9506-EC3DC461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Introducción: Análisis e histograma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512F5-3FA1-4ABA-9C75-6C41C4FA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951618" cy="3416300"/>
          </a:xfrm>
        </p:spPr>
        <p:txBody>
          <a:bodyPr/>
          <a:lstStyle/>
          <a:p>
            <a:r>
              <a:rPr lang="es-ES"/>
              <a:t>Se invita a inspeccionar la imagen</a:t>
            </a:r>
          </a:p>
          <a:p>
            <a:r>
              <a:rPr lang="es-ES"/>
              <a:t>Uso de histograma en prácticas anteriores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86148E-D3A7-471B-A910-964B096CB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80" y="4058093"/>
            <a:ext cx="7228977" cy="25758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F266E4-D9E8-448D-B649-10F2548CE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457" y="2265781"/>
            <a:ext cx="3094945" cy="232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1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3CF6C-0F6C-4652-A21B-B062A9F1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Apartado 1: RGB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DF7B4A-3A6B-4C42-ABBF-D346C8D62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70207"/>
            <a:ext cx="8825659" cy="3549593"/>
          </a:xfrm>
        </p:spPr>
        <p:txBody>
          <a:bodyPr/>
          <a:lstStyle/>
          <a:p>
            <a:r>
              <a:rPr lang="es-ES" dirty="0"/>
              <a:t>K-medias con las características de color RGB</a:t>
            </a: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BA353ECA-83DE-435E-8CE6-CF848F3A1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87" y="3253186"/>
            <a:ext cx="3019002" cy="3135117"/>
          </a:xfrm>
          <a:prstGeom prst="rect">
            <a:avLst/>
          </a:prstGeom>
        </p:spPr>
      </p:pic>
      <p:pic>
        <p:nvPicPr>
          <p:cNvPr id="7" name="Imagen 6" descr="Mapa&#10;&#10;Descripción generada automáticamente">
            <a:extLst>
              <a:ext uri="{FF2B5EF4-FFF2-40B4-BE49-F238E27FC236}">
                <a16:creationId xmlns:a16="http://schemas.microsoft.com/office/drawing/2014/main" id="{83FA1827-9093-4900-9368-E36C6A19A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23" y="3430238"/>
            <a:ext cx="2796044" cy="278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3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F692A-64CD-4315-A3DC-8C45B340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Apartado 2: LAB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364A50-B51A-4A8C-A180-B7BA398D8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261108" cy="3416300"/>
          </a:xfrm>
        </p:spPr>
        <p:txBody>
          <a:bodyPr/>
          <a:lstStyle/>
          <a:p>
            <a:r>
              <a:rPr lang="es-ES" dirty="0" err="1"/>
              <a:t>Lab</a:t>
            </a:r>
            <a:r>
              <a:rPr lang="es-ES" dirty="0"/>
              <a:t> espacio de color</a:t>
            </a:r>
          </a:p>
          <a:p>
            <a:r>
              <a:rPr lang="es-ES" dirty="0"/>
              <a:t>Diferentes normas: 1976 Vs 1999</a:t>
            </a:r>
          </a:p>
          <a:p>
            <a:r>
              <a:rPr lang="es-ES" dirty="0"/>
              <a:t>Necesidad de una nueva función</a:t>
            </a:r>
          </a:p>
          <a:p>
            <a:r>
              <a:rPr lang="es-ES" dirty="0"/>
              <a:t>Se programa siguiendo la versión de Matlab de guía</a:t>
            </a:r>
          </a:p>
          <a:p>
            <a:r>
              <a:rPr lang="es-ES" dirty="0"/>
              <a:t>Resultados idénticos</a:t>
            </a: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D50BB85-D517-48F8-9A0F-593BE6F25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05" y="1988628"/>
            <a:ext cx="3173707" cy="2323022"/>
          </a:xfrm>
          <a:prstGeom prst="rect">
            <a:avLst/>
          </a:prstGeom>
        </p:spPr>
      </p:pic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9CC07F1-C68A-4850-BDD8-9ED350379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05" y="4311650"/>
            <a:ext cx="3173707" cy="233823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E8972BE-F244-44D0-BF9B-985D8013AA6F}"/>
              </a:ext>
            </a:extLst>
          </p:cNvPr>
          <p:cNvSpPr txBox="1"/>
          <p:nvPr/>
        </p:nvSpPr>
        <p:spPr>
          <a:xfrm>
            <a:off x="10769600" y="2351314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Lab76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CAA10E4-97B5-462E-AAD2-0C292B07B994}"/>
              </a:ext>
            </a:extLst>
          </p:cNvPr>
          <p:cNvSpPr txBox="1"/>
          <p:nvPr/>
        </p:nvSpPr>
        <p:spPr>
          <a:xfrm>
            <a:off x="10769600" y="4492171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Lab99</a:t>
            </a:r>
          </a:p>
        </p:txBody>
      </p:sp>
      <p:pic>
        <p:nvPicPr>
          <p:cNvPr id="10" name="Imagen 9" descr="Mapa&#10;&#10;Descripción generada automáticamente">
            <a:extLst>
              <a:ext uri="{FF2B5EF4-FFF2-40B4-BE49-F238E27FC236}">
                <a16:creationId xmlns:a16="http://schemas.microsoft.com/office/drawing/2014/main" id="{4C7371EC-FAA7-4E09-8E1E-CD0F01686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018" y="1227185"/>
            <a:ext cx="2745250" cy="2752630"/>
          </a:xfrm>
          <a:prstGeom prst="rect">
            <a:avLst/>
          </a:prstGeom>
        </p:spPr>
      </p:pic>
      <p:pic>
        <p:nvPicPr>
          <p:cNvPr id="11" name="Imagen 10" descr="Mapa&#10;&#10;Descripción generada automáticamente">
            <a:extLst>
              <a:ext uri="{FF2B5EF4-FFF2-40B4-BE49-F238E27FC236}">
                <a16:creationId xmlns:a16="http://schemas.microsoft.com/office/drawing/2014/main" id="{3D41B9BA-AFE8-4445-B8FE-572592715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019" y="3929729"/>
            <a:ext cx="2745250" cy="27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6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18640-6ACB-4009-870D-2DBE6369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Apartado 3: Filtros de textura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0CE77-6DDF-4F23-A81B-448A7721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941046" cy="34163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ES" dirty="0"/>
              <a:t>Filtros de textura definidos por características estadísticas</a:t>
            </a:r>
          </a:p>
          <a:p>
            <a:pPr>
              <a:lnSpc>
                <a:spcPct val="150000"/>
              </a:lnSpc>
            </a:pPr>
            <a:r>
              <a:rPr lang="es-ES" dirty="0"/>
              <a:t>3 filtros: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Entropía: Se encuentra alternativa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Rango: Se tiene que programar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Desviación típica: Se tiene que programar</a:t>
            </a:r>
          </a:p>
          <a:p>
            <a:pPr>
              <a:lnSpc>
                <a:spcPct val="150000"/>
              </a:lnSpc>
            </a:pPr>
            <a:r>
              <a:rPr lang="es-ES" dirty="0"/>
              <a:t>Resultados iguales</a:t>
            </a:r>
          </a:p>
        </p:txBody>
      </p:sp>
      <p:pic>
        <p:nvPicPr>
          <p:cNvPr id="4" name="Imagen 3" descr="Escala de tiempo&#10;&#10;Descripción generada automáticamente">
            <a:extLst>
              <a:ext uri="{FF2B5EF4-FFF2-40B4-BE49-F238E27FC236}">
                <a16:creationId xmlns:a16="http://schemas.microsoft.com/office/drawing/2014/main" id="{97225049-077D-4511-AA74-B4372CBAD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85" y="2732929"/>
            <a:ext cx="3391470" cy="277549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4D5EBE0-2335-4EEB-ABF1-A38FCC504466}"/>
              </a:ext>
            </a:extLst>
          </p:cNvPr>
          <p:cNvSpPr txBox="1"/>
          <p:nvPr/>
        </p:nvSpPr>
        <p:spPr>
          <a:xfrm>
            <a:off x="8631887" y="5699666"/>
            <a:ext cx="113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Matlab</a:t>
            </a:r>
          </a:p>
        </p:txBody>
      </p:sp>
      <p:pic>
        <p:nvPicPr>
          <p:cNvPr id="7" name="Imagen 6" descr="Escala de tiempo&#10;&#10;Descripción generada automáticamente">
            <a:extLst>
              <a:ext uri="{FF2B5EF4-FFF2-40B4-BE49-F238E27FC236}">
                <a16:creationId xmlns:a16="http://schemas.microsoft.com/office/drawing/2014/main" id="{81B3016F-7B86-46A1-8768-EA82ECBFA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85" y="2732928"/>
            <a:ext cx="3318532" cy="277549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D64E7A1-977F-4F60-ACA6-FC77BC36D922}"/>
              </a:ext>
            </a:extLst>
          </p:cNvPr>
          <p:cNvSpPr txBox="1"/>
          <p:nvPr/>
        </p:nvSpPr>
        <p:spPr>
          <a:xfrm>
            <a:off x="8595418" y="5699666"/>
            <a:ext cx="113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5730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3A4FD-D187-45B2-A2CA-3507A6F9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Apartado 4: Mezcla de 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6CD759-36DD-4D40-88D2-54749569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941046" cy="3416300"/>
          </a:xfrm>
        </p:spPr>
        <p:txBody>
          <a:bodyPr/>
          <a:lstStyle/>
          <a:p>
            <a:r>
              <a:rPr lang="es-ES" dirty="0"/>
              <a:t>Se mezclan características de textura y color para segmentar</a:t>
            </a:r>
          </a:p>
          <a:p>
            <a:r>
              <a:rPr lang="es-ES" dirty="0"/>
              <a:t>Se escogen ab y la entropía</a:t>
            </a:r>
          </a:p>
          <a:p>
            <a:r>
              <a:rPr lang="es-ES" dirty="0"/>
              <a:t>Necesario estandarizar</a:t>
            </a:r>
          </a:p>
          <a:p>
            <a:r>
              <a:rPr lang="es-ES" dirty="0"/>
              <a:t>Resulta en </a:t>
            </a:r>
            <a:r>
              <a:rPr lang="es-ES" dirty="0" err="1"/>
              <a:t>sobresegmentación</a:t>
            </a:r>
            <a:endParaRPr lang="es-ES" dirty="0"/>
          </a:p>
          <a:p>
            <a:r>
              <a:rPr lang="es-ES" dirty="0"/>
              <a:t>Repite realizando un </a:t>
            </a:r>
            <a:r>
              <a:rPr lang="es-ES" dirty="0" err="1"/>
              <a:t>preprocesado</a:t>
            </a:r>
            <a:r>
              <a:rPr lang="es-ES" dirty="0"/>
              <a:t>: filtro de media sobre ab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9B2149-31FD-40B0-A4D8-4A0402D2F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77" y="2603500"/>
            <a:ext cx="3534268" cy="3515216"/>
          </a:xfrm>
          <a:prstGeom prst="rect">
            <a:avLst/>
          </a:prstGeom>
        </p:spPr>
      </p:pic>
      <p:pic>
        <p:nvPicPr>
          <p:cNvPr id="7" name="Imagen 6" descr="Mapa&#10;&#10;Descripción generada automáticamente">
            <a:extLst>
              <a:ext uri="{FF2B5EF4-FFF2-40B4-BE49-F238E27FC236}">
                <a16:creationId xmlns:a16="http://schemas.microsoft.com/office/drawing/2014/main" id="{E6DDFBC0-5CD2-465A-B462-2092A789E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671" y="2555869"/>
            <a:ext cx="357237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8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E351F-DAF6-4AA6-A1A6-4F1BAADE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Bonus: celdas respuesta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BCDD88-1CC7-4ED7-8BE3-0ED2753F1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han añadido enlaces a celdas respuesta para ayudar al alumno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0DE6AB-4678-4B91-A53E-9C657437D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429000"/>
            <a:ext cx="5083375" cy="18529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761C6B-F5E7-4E49-A251-4C1C9FC06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71" y="3299004"/>
            <a:ext cx="4762994" cy="2720796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97EAF059-80E5-4EF1-8040-AE1CBB117A2B}"/>
              </a:ext>
            </a:extLst>
          </p:cNvPr>
          <p:cNvSpPr/>
          <p:nvPr/>
        </p:nvSpPr>
        <p:spPr>
          <a:xfrm>
            <a:off x="5217619" y="4875533"/>
            <a:ext cx="783771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5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F13CD-A2D5-4F6C-B07C-99123D0E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 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38E3B-B597-4D26-8089-D334F0E5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Práctica con mayores diferencias</a:t>
            </a:r>
          </a:p>
          <a:p>
            <a:r>
              <a:rPr lang="es-ES" dirty="0"/>
              <a:t>Cambio de imagen</a:t>
            </a:r>
          </a:p>
          <a:p>
            <a:r>
              <a:rPr lang="es-ES" dirty="0"/>
              <a:t>Modificar la práctica de Matlab</a:t>
            </a:r>
          </a:p>
        </p:txBody>
      </p:sp>
      <p:pic>
        <p:nvPicPr>
          <p:cNvPr id="5" name="Imagen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6698A0A-FC6A-4BC1-915B-C13439615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3932720"/>
            <a:ext cx="3662289" cy="2593208"/>
          </a:xfrm>
          <a:prstGeom prst="rect">
            <a:avLst/>
          </a:prstGeom>
        </p:spPr>
      </p:pic>
      <p:pic>
        <p:nvPicPr>
          <p:cNvPr id="7" name="Imagen 6" descr="Tela de colores&#10;&#10;Descripción generada automáticamente con confianza media">
            <a:extLst>
              <a:ext uri="{FF2B5EF4-FFF2-40B4-BE49-F238E27FC236}">
                <a16:creationId xmlns:a16="http://schemas.microsoft.com/office/drawing/2014/main" id="{A6C3E915-E900-4051-A61D-A06EC7D27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82" y="3441699"/>
            <a:ext cx="3995964" cy="319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82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2DA7F-860D-472C-A7AA-A555DDAD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Otras diferencias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A4D6BB-70B7-4A8E-B6F3-6510ECEAD0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Padding</a:t>
            </a:r>
            <a:r>
              <a:rPr lang="es-ES" dirty="0"/>
              <a:t> en funciones de morfología</a:t>
            </a:r>
          </a:p>
          <a:p>
            <a:pPr lvl="1"/>
            <a:r>
              <a:rPr lang="es-ES" dirty="0"/>
              <a:t>Tipos de </a:t>
            </a:r>
            <a:r>
              <a:rPr lang="es-ES" dirty="0" err="1"/>
              <a:t>padding</a:t>
            </a:r>
            <a:endParaRPr lang="es-ES" dirty="0"/>
          </a:p>
          <a:p>
            <a:pPr lvl="1"/>
            <a:r>
              <a:rPr lang="es-ES" dirty="0"/>
              <a:t>En Matlab: 0 y 1</a:t>
            </a:r>
          </a:p>
          <a:p>
            <a:pPr lvl="1"/>
            <a:r>
              <a:rPr lang="es-ES" dirty="0"/>
              <a:t>Open CV: </a:t>
            </a:r>
            <a:r>
              <a:rPr lang="es-ES" dirty="0" err="1"/>
              <a:t>mirror</a:t>
            </a:r>
            <a:endParaRPr lang="es-ES" dirty="0"/>
          </a:p>
          <a:p>
            <a:pPr lvl="1"/>
            <a:r>
              <a:rPr lang="es-ES" dirty="0"/>
              <a:t>Diferencias en los bordes</a:t>
            </a:r>
          </a:p>
          <a:p>
            <a:pPr lvl="1"/>
            <a:r>
              <a:rPr lang="es-ES" dirty="0"/>
              <a:t>No crea diferencia al final por </a:t>
            </a:r>
            <a:r>
              <a:rPr lang="es-ES" dirty="0" err="1">
                <a:latin typeface="Candara" panose="020E0502030303020204" pitchFamily="34" charset="0"/>
              </a:rPr>
              <a:t>clearborder</a:t>
            </a:r>
            <a:endParaRPr lang="es-E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2C97CE-EC79-4E76-91B8-027E91BBDF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Función de </a:t>
            </a:r>
            <a:r>
              <a:rPr lang="es-ES" dirty="0" err="1"/>
              <a:t>Watershed</a:t>
            </a:r>
            <a:endParaRPr lang="es-ES" dirty="0"/>
          </a:p>
          <a:p>
            <a:pPr lvl="1"/>
            <a:r>
              <a:rPr lang="es-ES" dirty="0"/>
              <a:t>De uno a dos argumentos</a:t>
            </a:r>
          </a:p>
          <a:p>
            <a:pPr lvl="1"/>
            <a:r>
              <a:rPr lang="es-ES" dirty="0"/>
              <a:t>Matlab sin marcadores</a:t>
            </a:r>
          </a:p>
          <a:p>
            <a:pPr lvl="1"/>
            <a:r>
              <a:rPr lang="es-ES" dirty="0"/>
              <a:t>Dos opciones en Python: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s-ES" dirty="0" err="1"/>
              <a:t>OpenCV</a:t>
            </a: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s-ES" dirty="0" err="1"/>
              <a:t>Ski-image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9B8CB7-FC17-403E-B957-8C284813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76" y="2325946"/>
            <a:ext cx="4477604" cy="3693854"/>
          </a:xfrm>
          <a:prstGeom prst="rect">
            <a:avLst/>
          </a:prstGeom>
        </p:spPr>
      </p:pic>
      <p:pic>
        <p:nvPicPr>
          <p:cNvPr id="8" name="Imagen 7" descr="Un conjunto de imágenes de una persona&#10;&#10;Descripción generada automáticamente con confianza media">
            <a:extLst>
              <a:ext uri="{FF2B5EF4-FFF2-40B4-BE49-F238E27FC236}">
                <a16:creationId xmlns:a16="http://schemas.microsoft.com/office/drawing/2014/main" id="{5BF61115-1867-4FB0-9339-9253138B9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9567"/>
            <a:ext cx="4556151" cy="367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9EF30-924A-4738-A6D4-D51DE649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y trabajos futuros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F8EA23-F2D5-4DE4-AAD5-95A8C071F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21D5B-B446-46C0-AF3A-34E188AA60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Se ha cumplido el objetivo principal</a:t>
            </a:r>
          </a:p>
          <a:p>
            <a:r>
              <a:rPr lang="es-ES" dirty="0"/>
              <a:t>Prácticas 2, 3, 4, 5 y 6 cambios mínimos</a:t>
            </a:r>
          </a:p>
          <a:p>
            <a:r>
              <a:rPr lang="es-ES" dirty="0"/>
              <a:t>Prácticas 1, 7, 8  y 9 cambios más significativos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8EAFE5-93B4-4387-A1E7-AB1E77322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Trabajos futuros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17776A-029B-4CF1-AABF-FAEC942678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Usar en la asignatura</a:t>
            </a:r>
          </a:p>
          <a:p>
            <a:r>
              <a:rPr lang="es-ES" dirty="0"/>
              <a:t>Integrar en </a:t>
            </a:r>
            <a:r>
              <a:rPr lang="es-ES" dirty="0" err="1"/>
              <a:t>RoboticsAcademy</a:t>
            </a:r>
            <a:endParaRPr lang="es-ES" dirty="0"/>
          </a:p>
          <a:p>
            <a:r>
              <a:rPr lang="es-ES" dirty="0"/>
              <a:t>Mejoras en el código</a:t>
            </a:r>
          </a:p>
        </p:txBody>
      </p:sp>
    </p:spTree>
    <p:extLst>
      <p:ext uri="{BB962C8B-B14F-4D97-AF65-F5344CB8AC3E}">
        <p14:creationId xmlns:p14="http://schemas.microsoft.com/office/powerpoint/2010/main" val="5242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6DD82-0DB6-4755-B076-70A14849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Índice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82FFE5-C3EA-42A4-A991-D1E2C89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Objetivos</a:t>
            </a:r>
          </a:p>
          <a:p>
            <a:r>
              <a:rPr lang="es-ES" dirty="0"/>
              <a:t>Infraestructura</a:t>
            </a:r>
          </a:p>
          <a:p>
            <a:r>
              <a:rPr lang="es-ES" dirty="0"/>
              <a:t>Prácticas en </a:t>
            </a:r>
            <a:r>
              <a:rPr lang="es-ES" dirty="0" err="1"/>
              <a:t>Jupyter</a:t>
            </a:r>
            <a:endParaRPr lang="es-ES" dirty="0"/>
          </a:p>
          <a:p>
            <a:r>
              <a:rPr lang="es-ES" dirty="0"/>
              <a:t>Ejemplo práctica 5</a:t>
            </a:r>
          </a:p>
          <a:p>
            <a:r>
              <a:rPr lang="es-ES" dirty="0"/>
              <a:t>Ejemplo prácticas 7</a:t>
            </a:r>
          </a:p>
          <a:p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157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BE4FE-54BC-40A2-96C9-477085A5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E1BC68-F46E-47D1-A2AE-95BEC0D83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Tratamiento Digital de la Imagen</a:t>
            </a:r>
          </a:p>
          <a:p>
            <a:pPr lvl="1"/>
            <a:r>
              <a:rPr lang="es-ES" dirty="0"/>
              <a:t>Definición de imagen digital</a:t>
            </a:r>
          </a:p>
          <a:p>
            <a:pPr lvl="1"/>
            <a:r>
              <a:rPr lang="es-ES" dirty="0"/>
              <a:t>Aplicaciones: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Medicina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Geografía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Robótica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Seguridad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Teléfonos móviles</a:t>
            </a:r>
          </a:p>
        </p:txBody>
      </p:sp>
      <p:pic>
        <p:nvPicPr>
          <p:cNvPr id="1026" name="Picture 2" descr="Research in Medical Imaging Using Image Processing Techniques | IntechOpen">
            <a:extLst>
              <a:ext uri="{FF2B5EF4-FFF2-40B4-BE49-F238E27FC236}">
                <a16:creationId xmlns:a16="http://schemas.microsoft.com/office/drawing/2014/main" id="{A018A05F-A6C4-4141-86A9-AF7E425A6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1" y="1505124"/>
            <a:ext cx="4631418" cy="164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affic Sign Classification with Keras and Deep Learning - PyImageSearch">
            <a:extLst>
              <a:ext uri="{FF2B5EF4-FFF2-40B4-BE49-F238E27FC236}">
                <a16:creationId xmlns:a16="http://schemas.microsoft.com/office/drawing/2014/main" id="{06A859A1-DAE0-44BA-AB5D-FCD8CA756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449" y="3429000"/>
            <a:ext cx="3652182" cy="281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14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BE811-0EFD-49BA-9333-CEE8A992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22A27C-ED0C-4719-B0D3-765CC6E5F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6343126" cy="2840039"/>
          </a:xfrm>
        </p:spPr>
        <p:txBody>
          <a:bodyPr/>
          <a:lstStyle/>
          <a:p>
            <a:r>
              <a:rPr lang="es-ES" dirty="0"/>
              <a:t>Crear una versión de las prácticas de la asignatura de Tratamiento Digital de la Imagen en Python con enunciados en inglés</a:t>
            </a:r>
          </a:p>
          <a:p>
            <a:pPr marL="0" indent="0">
              <a:buNone/>
            </a:pPr>
            <a:r>
              <a:rPr lang="es-ES" dirty="0"/>
              <a:t>Subobjetivos: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Migrar a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Ampliar enunciados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Traducir al inglés</a:t>
            </a:r>
          </a:p>
        </p:txBody>
      </p:sp>
    </p:spTree>
    <p:extLst>
      <p:ext uri="{BB962C8B-B14F-4D97-AF65-F5344CB8AC3E}">
        <p14:creationId xmlns:p14="http://schemas.microsoft.com/office/powerpoint/2010/main" val="120468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BE8E91C2-702E-427C-B728-0291550C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Infraestructura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E346EC8C-0CBF-4997-BD8F-7915E3A32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3119511"/>
            <a:ext cx="3141878" cy="576262"/>
          </a:xfrm>
        </p:spPr>
        <p:txBody>
          <a:bodyPr/>
          <a:lstStyle/>
          <a:p>
            <a:r>
              <a:rPr lang="es-ES" dirty="0"/>
              <a:t>Tratamiento y visualización en Python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D3FBA3B1-3E9C-4248-908A-0498B12227F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54953" y="3738489"/>
            <a:ext cx="3141879" cy="2847293"/>
          </a:xfrm>
        </p:spPr>
        <p:txBody>
          <a:bodyPr/>
          <a:lstStyle/>
          <a:p>
            <a:r>
              <a:rPr lang="es-ES" dirty="0"/>
              <a:t>Bibliotecas específicas: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OpenCV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Numpy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Scikits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Learn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Image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Matplotlib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6E824CF-EFC2-4A5F-833B-97DBDBD23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2624" y="2831380"/>
            <a:ext cx="3147009" cy="576262"/>
          </a:xfrm>
        </p:spPr>
        <p:txBody>
          <a:bodyPr/>
          <a:lstStyle/>
          <a:p>
            <a:r>
              <a:rPr lang="es-ES" dirty="0"/>
              <a:t>Cuadernillos </a:t>
            </a:r>
            <a:r>
              <a:rPr lang="es-ES" dirty="0" err="1"/>
              <a:t>Jupyter</a:t>
            </a:r>
            <a:endParaRPr lang="es-ES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5F770DDD-E82F-4D7E-8664-68AA441EA9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22495" y="3738488"/>
            <a:ext cx="3147009" cy="28472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Interfaz web código libre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Modelo cliente-servidor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Ejecutable desde navegador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Celdas: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Markdown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Código Python ejecutable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 capacidad didáctica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2B999715-37E3-4103-BF14-C063DC804E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91316" y="2831380"/>
            <a:ext cx="3145730" cy="576262"/>
          </a:xfrm>
        </p:spPr>
        <p:txBody>
          <a:bodyPr/>
          <a:lstStyle/>
          <a:p>
            <a:r>
              <a:rPr lang="es-ES" dirty="0"/>
              <a:t>Prácticas en Matlab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8823774E-AF2C-4927-B0C8-BE3E65806097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91511" y="3738488"/>
            <a:ext cx="3145536" cy="28472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Parte práctica de la asignatura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Carpeta en el aula virtual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Enunciado en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Desarrollo en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Aportaciones de la profesora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268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6104FB74-25C5-4D52-8A4D-75013DFD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Prácticas de TDI en Matlab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0A5190F-2E14-40F2-8A77-F5D35DA4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16" y="2472568"/>
            <a:ext cx="2922343" cy="412955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F076619-FD62-4E83-B1E9-F9C90D73C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498" y="2478578"/>
            <a:ext cx="5017921" cy="403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7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CDC7F-DB48-449C-9722-E6FC5797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Prácticas de TDI en Matlab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5AE506-05A1-45E8-8268-040CA2987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Imagen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436BB01-1DFC-42F5-8CA0-437EF3472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6027725" cy="2840039"/>
          </a:xfrm>
        </p:spPr>
        <p:txBody>
          <a:bodyPr numCol="2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000" dirty="0"/>
              <a:t>Introducción al tratamiento de imagen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Filtrado en el espacio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Filtrado en frecuencia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Segmentación: Binaria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Segmentación II:    K-medias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Morfología binaria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Análisis de imagen: </a:t>
            </a:r>
            <a:r>
              <a:rPr lang="es-ES" sz="2000" dirty="0" err="1"/>
              <a:t>Watershed</a:t>
            </a:r>
            <a:endParaRPr lang="es-ES" sz="20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498344-B749-44C5-9C8F-F610066AA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94713" y="2603500"/>
            <a:ext cx="3639158" cy="576262"/>
          </a:xfrm>
        </p:spPr>
        <p:txBody>
          <a:bodyPr/>
          <a:lstStyle/>
          <a:p>
            <a:r>
              <a:rPr lang="es-ES" dirty="0"/>
              <a:t>Video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47B18B0-0F3C-48C2-ACBD-6DCCAA1B3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94711" y="3179762"/>
            <a:ext cx="3639159" cy="284003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000" dirty="0"/>
              <a:t>Introducción a las herramientas de video y estimación de movimiento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Filtrado de video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702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7270B-886E-4DC8-87F0-B373D558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Prácticas en Python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D7B4D11-5443-4761-A0E7-9DB239DA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/>
              <a:t>Ampliación de los enunciados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Traducción al inglés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Cambios en las imágenes utilizadas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Guía de instalación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417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618D3-D2EF-4FC8-8702-171ECAFB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Práctica 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041CEB-985C-4C4C-9024-F35DC7CF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941046" cy="3416300"/>
          </a:xfrm>
        </p:spPr>
        <p:txBody>
          <a:bodyPr/>
          <a:lstStyle/>
          <a:p>
            <a:r>
              <a:rPr lang="es-ES" dirty="0"/>
              <a:t>Objetivo de la práctica: segmentar el cuerpo del cormorán en la imagen usando K-medias</a:t>
            </a:r>
          </a:p>
          <a:p>
            <a:r>
              <a:rPr lang="es-ES" dirty="0"/>
              <a:t>Sistema de ensayo y error</a:t>
            </a:r>
          </a:p>
          <a:p>
            <a:r>
              <a:rPr lang="es-ES" dirty="0"/>
              <a:t>4 apartados:</a:t>
            </a:r>
          </a:p>
          <a:p>
            <a:pPr lvl="1"/>
            <a:r>
              <a:rPr lang="es-ES" dirty="0"/>
              <a:t>RGB</a:t>
            </a:r>
          </a:p>
          <a:p>
            <a:pPr lvl="1"/>
            <a:r>
              <a:rPr lang="es-ES" dirty="0"/>
              <a:t>LAB</a:t>
            </a:r>
          </a:p>
          <a:p>
            <a:pPr lvl="1"/>
            <a:r>
              <a:rPr lang="es-ES" dirty="0"/>
              <a:t>Filtro de textura</a:t>
            </a:r>
          </a:p>
          <a:p>
            <a:pPr lvl="1"/>
            <a:r>
              <a:rPr lang="es-ES" dirty="0"/>
              <a:t>Mixto</a:t>
            </a:r>
          </a:p>
        </p:txBody>
      </p:sp>
      <p:pic>
        <p:nvPicPr>
          <p:cNvPr id="5" name="Imagen 4" descr="Ave parado en un cuerpo de agua&#10;&#10;Descripción generada automáticamente">
            <a:extLst>
              <a:ext uri="{FF2B5EF4-FFF2-40B4-BE49-F238E27FC236}">
                <a16:creationId xmlns:a16="http://schemas.microsoft.com/office/drawing/2014/main" id="{F1E6920F-28F3-4967-8599-2A293653A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519" y="2585357"/>
            <a:ext cx="3434443" cy="34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70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762</TotalTime>
  <Words>501</Words>
  <Application>Microsoft Office PowerPoint</Application>
  <PresentationFormat>Panorámica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Bahnschrift SemiBold Condensed</vt:lpstr>
      <vt:lpstr>Candara</vt:lpstr>
      <vt:lpstr>Century Gothic</vt:lpstr>
      <vt:lpstr>Wingdings</vt:lpstr>
      <vt:lpstr>Wingdings 3</vt:lpstr>
      <vt:lpstr>Sala de reuniones Ion</vt:lpstr>
      <vt:lpstr>Curso práctico multiplataforma de Tratamiento Digital de la Imagen con Jupyter</vt:lpstr>
      <vt:lpstr>Índice</vt:lpstr>
      <vt:lpstr>Introducción</vt:lpstr>
      <vt:lpstr>Objetivos</vt:lpstr>
      <vt:lpstr>Infraestructura</vt:lpstr>
      <vt:lpstr>Prácticas de TDI en Matlab</vt:lpstr>
      <vt:lpstr>Prácticas de TDI en Matlab</vt:lpstr>
      <vt:lpstr>Prácticas en Python</vt:lpstr>
      <vt:lpstr>Ejemplo: Práctica 5</vt:lpstr>
      <vt:lpstr>Introducción a la práctica</vt:lpstr>
      <vt:lpstr>Introducción: Análisis e histograma</vt:lpstr>
      <vt:lpstr>Apartado 1: RGB</vt:lpstr>
      <vt:lpstr>Apartado 2: LAB</vt:lpstr>
      <vt:lpstr>Apartado 3: Filtros de textura</vt:lpstr>
      <vt:lpstr>Apartado 4: Mezcla de características</vt:lpstr>
      <vt:lpstr>Bonus: celdas respuesta</vt:lpstr>
      <vt:lpstr>Práctica 7</vt:lpstr>
      <vt:lpstr>Otras diferencias</vt:lpstr>
      <vt:lpstr>Conclusiones y trabajos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práctico multiplataforma de Tratamiento Digital de la Imagen con Jupyter</dc:title>
  <dc:creator>Ana Cuevas Bravo</dc:creator>
  <cp:lastModifiedBy>Ana Cuevas Bravo</cp:lastModifiedBy>
  <cp:revision>29</cp:revision>
  <dcterms:created xsi:type="dcterms:W3CDTF">2021-05-22T07:53:16Z</dcterms:created>
  <dcterms:modified xsi:type="dcterms:W3CDTF">2021-05-31T15:13:39Z</dcterms:modified>
</cp:coreProperties>
</file>