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99" r:id="rId2"/>
    <p:sldId id="310" r:id="rId3"/>
    <p:sldId id="313" r:id="rId4"/>
    <p:sldId id="303" r:id="rId5"/>
    <p:sldId id="327" r:id="rId6"/>
    <p:sldId id="311" r:id="rId7"/>
    <p:sldId id="309" r:id="rId8"/>
    <p:sldId id="314" r:id="rId9"/>
    <p:sldId id="308" r:id="rId10"/>
    <p:sldId id="315" r:id="rId11"/>
    <p:sldId id="307" r:id="rId12"/>
    <p:sldId id="316" r:id="rId13"/>
    <p:sldId id="312" r:id="rId14"/>
    <p:sldId id="317" r:id="rId15"/>
    <p:sldId id="319" r:id="rId16"/>
    <p:sldId id="333" r:id="rId17"/>
    <p:sldId id="331" r:id="rId18"/>
    <p:sldId id="320" r:id="rId19"/>
    <p:sldId id="332" r:id="rId20"/>
    <p:sldId id="321" r:id="rId21"/>
    <p:sldId id="323" r:id="rId22"/>
    <p:sldId id="3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055B0F"/>
    <a:srgbClr val="CB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3"/>
    <p:restoredTop sz="82726" autoAdjust="0"/>
  </p:normalViewPr>
  <p:slideViewPr>
    <p:cSldViewPr snapToGrid="0" snapToObjects="1">
      <p:cViewPr varScale="1">
        <p:scale>
          <a:sx n="94" d="100"/>
          <a:sy n="94" d="100"/>
        </p:scale>
        <p:origin x="924" y="84"/>
      </p:cViewPr>
      <p:guideLst>
        <p:guide orient="horz" pos="2137"/>
        <p:guide pos="41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69DC2-2835-EE46-9C87-8763FF910ABA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6" name="Marcador de fecha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8F2A-FC27-6E46-AC77-2DDCA5BCF37F}" type="datetimeFigureOut">
              <a:rPr lang="es-ES_tradnl" smtClean="0"/>
              <a:t>16/07/2020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626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4409-8FC9-8F44-8207-3FFF324C1BA3}" type="datetimeFigureOut">
              <a:rPr lang="es-ES_tradnl" smtClean="0"/>
              <a:t>16/07/2020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37D2-687A-124A-BCD6-3235C31925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37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6468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8882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999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b="0" u="non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701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9242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571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491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7703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0208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6225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60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2954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0574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012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432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877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912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6046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887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174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434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3" y="1357152"/>
            <a:ext cx="5255712" cy="5500848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33000"/>
              </a:schemeClr>
            </a:outerShdw>
          </a:effec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70845" y="206152"/>
            <a:ext cx="9137980" cy="3193188"/>
          </a:xfr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441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970844" y="3399341"/>
            <a:ext cx="10250312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793" y="3488375"/>
            <a:ext cx="7560523" cy="752818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1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Apellidos</a:t>
            </a:r>
            <a:endParaRPr lang="en-US" dirty="0"/>
          </a:p>
          <a:p>
            <a:r>
              <a:rPr lang="en-US" dirty="0" err="1"/>
              <a:t>Asignatura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2" y="5925061"/>
            <a:ext cx="1813130" cy="69561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456" y="206152"/>
            <a:ext cx="2103438" cy="2103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texto explic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6108101" y="815647"/>
            <a:ext cx="5463451" cy="553271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222412" y="883253"/>
            <a:ext cx="5255101" cy="541318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7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1684839" y="3430509"/>
            <a:ext cx="4244908" cy="2917854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32" name="Rectángulo 31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3" name="Rectángulo 32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Rectángulo 33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8" name="Rectángulo 27"/>
          <p:cNvSpPr/>
          <p:nvPr userDrawn="1"/>
        </p:nvSpPr>
        <p:spPr>
          <a:xfrm>
            <a:off x="2684178" y="1179394"/>
            <a:ext cx="7169359" cy="28340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838137" y="1247000"/>
            <a:ext cx="6895955" cy="263723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1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6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713112" y="4172723"/>
            <a:ext cx="11030240" cy="2343501"/>
          </a:xfrm>
        </p:spPr>
        <p:txBody>
          <a:bodyPr vert="horz" numCol="2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4" name="Rectángulo 13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6" name="Rectángulo 15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Rectángulo 16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 userDrawn="1"/>
        </p:nvSpPr>
        <p:spPr>
          <a:xfrm>
            <a:off x="1649403" y="379562"/>
            <a:ext cx="8916999" cy="54061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8" name="Rectángulo 7"/>
          <p:cNvSpPr/>
          <p:nvPr userDrawn="1"/>
        </p:nvSpPr>
        <p:spPr>
          <a:xfrm>
            <a:off x="5825067" y="4277349"/>
            <a:ext cx="5746484" cy="218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856849" y="440510"/>
            <a:ext cx="8487920" cy="377589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1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45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5994407" y="4403998"/>
            <a:ext cx="5424751" cy="1938190"/>
          </a:xfrm>
          <a:noFill/>
        </p:spPr>
        <p:txBody>
          <a:bodyPr vert="horz"/>
          <a:lstStyle>
            <a:lvl1pPr>
              <a:defRPr sz="18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5" name="Rectángulo 14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Rectángulo 15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Rectángulo 16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ágenes y dos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 userDrawn="1"/>
        </p:nvSpPr>
        <p:spPr>
          <a:xfrm>
            <a:off x="6760336" y="3629887"/>
            <a:ext cx="4817089" cy="28957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849248" y="3690836"/>
            <a:ext cx="4633389" cy="277481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1" name="Rectángulo 30"/>
          <p:cNvSpPr/>
          <p:nvPr userDrawn="1"/>
        </p:nvSpPr>
        <p:spPr>
          <a:xfrm>
            <a:off x="1637733" y="3404089"/>
            <a:ext cx="9933819" cy="50941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2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3" name="Rectángulo 42"/>
          <p:cNvSpPr/>
          <p:nvPr userDrawn="1"/>
        </p:nvSpPr>
        <p:spPr>
          <a:xfrm>
            <a:off x="1649403" y="379563"/>
            <a:ext cx="4311132" cy="28957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738318" y="440511"/>
            <a:ext cx="4103684" cy="277481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52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6146802" y="379556"/>
            <a:ext cx="5424751" cy="2835773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56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1649404" y="3643787"/>
            <a:ext cx="4764977" cy="2835773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Rectángulo 18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Rectángulo 19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ágenes y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2094535" y="561155"/>
            <a:ext cx="4568936" cy="515206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094536" y="5785745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774052" y="5785745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183452" y="622104"/>
            <a:ext cx="4394699" cy="504075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6774051" y="561155"/>
            <a:ext cx="4568936" cy="515206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862968" y="622104"/>
            <a:ext cx="4394699" cy="504075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4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Rectángulo 18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7" y="1273341"/>
            <a:ext cx="4941583" cy="16047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1" name="Rectángulo 30"/>
          <p:cNvSpPr/>
          <p:nvPr userDrawn="1"/>
        </p:nvSpPr>
        <p:spPr>
          <a:xfrm rot="5400000" flipV="1">
            <a:off x="3461385" y="3834516"/>
            <a:ext cx="5192311" cy="69964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3" name="Content Placeholder 2"/>
          <p:cNvSpPr>
            <a:spLocks noGrp="1"/>
          </p:cNvSpPr>
          <p:nvPr>
            <p:ph idx="24"/>
          </p:nvPr>
        </p:nvSpPr>
        <p:spPr>
          <a:xfrm>
            <a:off x="6559910" y="4864904"/>
            <a:ext cx="4941583" cy="16047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5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609606" y="2997200"/>
            <a:ext cx="4941583" cy="3475530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38" name="Vertical Text Placeholder 2"/>
          <p:cNvSpPr>
            <a:spLocks noGrp="1"/>
          </p:cNvSpPr>
          <p:nvPr>
            <p:ph type="body" orient="vert" idx="27"/>
          </p:nvPr>
        </p:nvSpPr>
        <p:spPr>
          <a:xfrm>
            <a:off x="6569553" y="1273341"/>
            <a:ext cx="4931939" cy="3475530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9" name="Rectángulo 18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Rectángulo 19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ágene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236255" y="3533778"/>
            <a:ext cx="3982565" cy="25719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77866" y="3573607"/>
            <a:ext cx="3873588" cy="247995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6" name="Rectángulo 15"/>
          <p:cNvSpPr/>
          <p:nvPr userDrawn="1"/>
        </p:nvSpPr>
        <p:spPr>
          <a:xfrm>
            <a:off x="4384700" y="3533778"/>
            <a:ext cx="3982565" cy="25719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426311" y="3573607"/>
            <a:ext cx="3873588" cy="247995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8570813" y="1204774"/>
            <a:ext cx="2985943" cy="49009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652045" y="1264358"/>
            <a:ext cx="2780631" cy="478920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7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249750" y="1204323"/>
            <a:ext cx="8142708" cy="2221782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3" name="Rectángulo 22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8" name="Rectángulo 27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9" name="Rectángulo 28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30" name="Imagen 2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3" name="Rectángulo 42"/>
          <p:cNvSpPr/>
          <p:nvPr userDrawn="1"/>
        </p:nvSpPr>
        <p:spPr>
          <a:xfrm>
            <a:off x="492977" y="3932458"/>
            <a:ext cx="11061339" cy="233224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03902" y="4059036"/>
            <a:ext cx="3490447" cy="21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48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59597" y="4036450"/>
            <a:ext cx="3490447" cy="21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53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7918418" y="4036450"/>
            <a:ext cx="3490447" cy="21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55" name="Rectángulo 54"/>
          <p:cNvSpPr/>
          <p:nvPr userDrawn="1"/>
        </p:nvSpPr>
        <p:spPr>
          <a:xfrm>
            <a:off x="492978" y="3788668"/>
            <a:ext cx="5592236" cy="50941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3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492977" y="1365873"/>
            <a:ext cx="11023683" cy="2329951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0" name="Rectángulo 19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4" name="Rectángulo 23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5" name="Rectángulo 24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olución, 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93316" y="2525080"/>
            <a:ext cx="3164355" cy="338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4372809" y="2525080"/>
            <a:ext cx="3164355" cy="338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8352305" y="2525080"/>
            <a:ext cx="3164355" cy="338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Flecha derecha 4"/>
          <p:cNvSpPr/>
          <p:nvPr userDrawn="1"/>
        </p:nvSpPr>
        <p:spPr>
          <a:xfrm rot="19800000">
            <a:off x="3598940" y="3620856"/>
            <a:ext cx="732609" cy="272161"/>
          </a:xfrm>
          <a:prstGeom prst="rightArrow">
            <a:avLst/>
          </a:prstGeom>
          <a:solidFill>
            <a:srgbClr val="CB0017"/>
          </a:solidFill>
          <a:effectLst>
            <a:innerShdw dist="38100" dir="5400000"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8" name="Flecha derecha 27"/>
          <p:cNvSpPr/>
          <p:nvPr userDrawn="1"/>
        </p:nvSpPr>
        <p:spPr>
          <a:xfrm rot="1800000">
            <a:off x="7637956" y="3621862"/>
            <a:ext cx="732609" cy="272161"/>
          </a:xfrm>
          <a:prstGeom prst="rightArrow">
            <a:avLst/>
          </a:prstGeom>
          <a:solidFill>
            <a:srgbClr val="CB0017"/>
          </a:solidFill>
          <a:effectLst>
            <a:innerShdw dist="38100" dir="5400000"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1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1439337" y="1251653"/>
            <a:ext cx="10077323" cy="1164976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19" name="Rectángulo 18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30" name="Rectángulo 29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tro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1778451" y="561155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924558" y="658586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0" name="Rectángulo 19"/>
          <p:cNvSpPr/>
          <p:nvPr userDrawn="1"/>
        </p:nvSpPr>
        <p:spPr>
          <a:xfrm rot="5400000" flipV="1">
            <a:off x="5764917" y="5062384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1" name="Rectángulo 20"/>
          <p:cNvSpPr/>
          <p:nvPr userDrawn="1"/>
        </p:nvSpPr>
        <p:spPr>
          <a:xfrm rot="5400000" flipV="1">
            <a:off x="5764917" y="1775002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2" name="Rectángulo 21"/>
          <p:cNvSpPr/>
          <p:nvPr userDrawn="1"/>
        </p:nvSpPr>
        <p:spPr>
          <a:xfrm rot="10800000" flipV="1">
            <a:off x="3040726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3" name="Rectángulo 22"/>
          <p:cNvSpPr/>
          <p:nvPr userDrawn="1"/>
        </p:nvSpPr>
        <p:spPr>
          <a:xfrm rot="10800000" flipV="1">
            <a:off x="8039102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78452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25" name="Rectángulo 24"/>
          <p:cNvSpPr/>
          <p:nvPr userDrawn="1"/>
        </p:nvSpPr>
        <p:spPr>
          <a:xfrm>
            <a:off x="6864885" y="556815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7010991" y="654243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7" name="Rectángulo 26"/>
          <p:cNvSpPr/>
          <p:nvPr userDrawn="1"/>
        </p:nvSpPr>
        <p:spPr>
          <a:xfrm>
            <a:off x="6864885" y="3651214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7010991" y="3748642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9" name="Rectángulo 28"/>
          <p:cNvSpPr/>
          <p:nvPr userDrawn="1"/>
        </p:nvSpPr>
        <p:spPr>
          <a:xfrm>
            <a:off x="1778451" y="3671693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924558" y="3769121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879437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778452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879437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3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7" name="Rectángulo 36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Rectángulo 37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9" name="Rectángulo 38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41" name="Imagen 4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DFD2D5F5-C307-3641-80F6-534BF4E27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2" y="1357154"/>
            <a:ext cx="5255712" cy="5500847"/>
          </a:xfrm>
          <a:prstGeom prst="rect">
            <a:avLst/>
          </a:prstGeom>
          <a:effectLst>
            <a:outerShdw blurRad="25400" dist="12700" dir="5400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8" name="Rectángulo 7"/>
          <p:cNvSpPr/>
          <p:nvPr userDrawn="1"/>
        </p:nvSpPr>
        <p:spPr>
          <a:xfrm>
            <a:off x="970844" y="3399341"/>
            <a:ext cx="10250312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793" y="3488375"/>
            <a:ext cx="7560523" cy="752818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1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4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Apellidos</a:t>
            </a:r>
            <a:endParaRPr lang="en-US" dirty="0"/>
          </a:p>
          <a:p>
            <a:r>
              <a:rPr lang="en-US" dirty="0" err="1"/>
              <a:t>Asignatura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3" y="5925064"/>
            <a:ext cx="1813128" cy="69561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3" y="5862700"/>
            <a:ext cx="1974855" cy="7535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456" y="206152"/>
            <a:ext cx="2103438" cy="210343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70845" y="206152"/>
            <a:ext cx="9137980" cy="3193188"/>
          </a:xfr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441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45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5" name="Rectángulo 4"/>
          <p:cNvSpPr/>
          <p:nvPr userDrawn="1"/>
        </p:nvSpPr>
        <p:spPr>
          <a:xfrm rot="5400000" flipV="1">
            <a:off x="5764917" y="5062384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6" name="Rectángulo 5"/>
          <p:cNvSpPr/>
          <p:nvPr userDrawn="1"/>
        </p:nvSpPr>
        <p:spPr>
          <a:xfrm rot="5400000" flipV="1">
            <a:off x="5764917" y="1775002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7" name="Rectángulo 6"/>
          <p:cNvSpPr/>
          <p:nvPr userDrawn="1"/>
        </p:nvSpPr>
        <p:spPr>
          <a:xfrm rot="10800000" flipV="1">
            <a:off x="3040726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8" name="Rectángulo 7"/>
          <p:cNvSpPr/>
          <p:nvPr userDrawn="1"/>
        </p:nvSpPr>
        <p:spPr>
          <a:xfrm rot="10800000" flipV="1">
            <a:off x="8039102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78452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879437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778452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879437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926938" y="654243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/>
          </p:nvPr>
        </p:nvSpPr>
        <p:spPr>
          <a:xfrm>
            <a:off x="7010993" y="648308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8"/>
          </p:nvPr>
        </p:nvSpPr>
        <p:spPr>
          <a:xfrm>
            <a:off x="1933850" y="3769121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7019518" y="3748642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3" name="Rectángulo 22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Rectángulo 23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5" name="Rectángulo 24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3" y="1357152"/>
            <a:ext cx="5255712" cy="5500848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33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2" y="5925061"/>
            <a:ext cx="1813130" cy="6956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970844" y="5648327"/>
            <a:ext cx="10250312" cy="4902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  <p:extLst>
      <p:ext uri="{BB962C8B-B14F-4D97-AF65-F5344CB8AC3E}">
        <p14:creationId xmlns:p14="http://schemas.microsoft.com/office/powerpoint/2010/main" val="76065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C0C2292-2BBB-0D45-976A-EC680FB82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3" y="1357154"/>
            <a:ext cx="5255712" cy="5500847"/>
          </a:xfrm>
          <a:prstGeom prst="rect">
            <a:avLst/>
          </a:prstGeom>
          <a:effectLst>
            <a:outerShdw blurRad="25400" dist="12700" dir="5400000" algn="ctr" rotWithShape="0">
              <a:schemeClr val="tx1">
                <a:alpha val="25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3" y="5925064"/>
            <a:ext cx="1813128" cy="695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3" y="5862700"/>
            <a:ext cx="1974855" cy="753533"/>
          </a:xfrm>
          <a:prstGeom prst="rect">
            <a:avLst/>
          </a:prstGeom>
        </p:spPr>
      </p:pic>
      <p:sp>
        <p:nvSpPr>
          <p:cNvPr id="13" name="Rectángulo 12"/>
          <p:cNvSpPr/>
          <p:nvPr userDrawn="1"/>
        </p:nvSpPr>
        <p:spPr>
          <a:xfrm>
            <a:off x="970844" y="5648327"/>
            <a:ext cx="10250312" cy="4902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  <p:extLst>
      <p:ext uri="{BB962C8B-B14F-4D97-AF65-F5344CB8AC3E}">
        <p14:creationId xmlns:p14="http://schemas.microsoft.com/office/powerpoint/2010/main" val="7833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C">
    <p:bg>
      <p:bgPr>
        <a:solidFill>
          <a:srgbClr val="CB00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550494" y="5342880"/>
            <a:ext cx="8539545" cy="835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-5394253" y="5524750"/>
            <a:ext cx="8212503" cy="835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innerShdw>
              <a:srgbClr val="FFFFFF">
                <a:alpha val="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22888" y="2224949"/>
            <a:ext cx="6321762" cy="24253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">
    <p:bg>
      <p:bgPr>
        <a:solidFill>
          <a:srgbClr val="CB00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572" y="4631845"/>
            <a:ext cx="7560523" cy="75281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ts val="241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0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Apellidos</a:t>
            </a:r>
            <a:endParaRPr lang="en-US" dirty="0"/>
          </a:p>
          <a:p>
            <a:r>
              <a:rPr lang="en-US" dirty="0" err="1"/>
              <a:t>Asignatura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22888" y="2224949"/>
            <a:ext cx="6321762" cy="2425359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0" y="4563515"/>
            <a:ext cx="7989051" cy="8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-1" y="4745385"/>
            <a:ext cx="2818249" cy="835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>
              <a:srgbClr val="FFFFFF">
                <a:alpha val="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37573" y="1325722"/>
            <a:ext cx="9137980" cy="3193188"/>
          </a:xfr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441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r>
              <a:rPr lang="en-US" dirty="0"/>
              <a:t>]</a:t>
            </a:r>
            <a:endParaRPr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ció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 vert="horz" numCol="1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992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31B5EC-08A4-B14C-B4F9-4BCB268EF2FB}"/>
              </a:ext>
            </a:extLst>
          </p:cNvPr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6F1859-FF24-1647-B05E-C0C26C4EA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AD6AC3-875D-6D41-9AA8-9941A619BC6B}"/>
              </a:ext>
            </a:extLst>
          </p:cNvPr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43E1F71-DDA9-854F-AE64-614F20B26F9F}"/>
              </a:ext>
            </a:extLst>
          </p:cNvPr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F8EE269-3017-C841-9177-C86AAABA3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ducció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1574456" y="2073939"/>
            <a:ext cx="9942203" cy="4335960"/>
          </a:xfrm>
        </p:spPr>
        <p:txBody>
          <a:bodyPr vert="horz" numCol="1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992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C451-16E2-6D46-BF7D-F1DF7E2156E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574800" y="1111251"/>
            <a:ext cx="9941984" cy="8429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E9F3FF-07BF-E74F-8D62-AF88EA031854}"/>
              </a:ext>
            </a:extLst>
          </p:cNvPr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268885-7C19-0946-8A53-FE5B78C5D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6F84993-EC1A-7841-B06E-797D0C13CF11}"/>
              </a:ext>
            </a:extLst>
          </p:cNvPr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F4DCC6C-54EC-6946-94ED-1F82B7BC579F}"/>
              </a:ext>
            </a:extLst>
          </p:cNvPr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A69858E-F84D-2245-A924-61C8B32959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y texto explic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7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1684839" y="259883"/>
            <a:ext cx="9708357" cy="6088481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2362B3-142E-474A-8E36-75164205A566}"/>
              </a:ext>
            </a:extLst>
          </p:cNvPr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45FF52-2F2F-E641-B752-A1476A134799}"/>
              </a:ext>
            </a:extLst>
          </p:cNvPr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EC467C5-29AF-2743-B394-77ADB3B4F024}"/>
              </a:ext>
            </a:extLst>
          </p:cNvPr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162125B-6DBB-414A-93E4-F6E01B1826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47906D8-A08D-D640-A09E-EC559AB1D8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1301984" y="2344596"/>
            <a:ext cx="9831816" cy="1234629"/>
          </a:xfrm>
        </p:spPr>
        <p:txBody>
          <a:bodyPr vert="horz" numCol="1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6" name="Rectángulo 25"/>
          <p:cNvSpPr/>
          <p:nvPr userDrawn="1"/>
        </p:nvSpPr>
        <p:spPr>
          <a:xfrm flipV="1">
            <a:off x="7106195" y="3711516"/>
            <a:ext cx="4017693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8" name="Rectángulo 27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30" name="Rectángulo 29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1676400" y="1307940"/>
            <a:ext cx="4639456" cy="72463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1" name="Vertical Text Placeholder 2"/>
          <p:cNvSpPr>
            <a:spLocks noGrp="1"/>
          </p:cNvSpPr>
          <p:nvPr>
            <p:ph type="body" orient="vert" idx="24"/>
          </p:nvPr>
        </p:nvSpPr>
        <p:spPr>
          <a:xfrm>
            <a:off x="1699063" y="2073938"/>
            <a:ext cx="10050844" cy="4131990"/>
          </a:xfrm>
        </p:spPr>
        <p:txBody>
          <a:bodyPr vert="horz" numCol="2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4" name="Vertical Text Placeholder 2"/>
          <p:cNvSpPr>
            <a:spLocks noGrp="1"/>
          </p:cNvSpPr>
          <p:nvPr>
            <p:ph type="body" orient="vert" idx="25" hasCustomPrompt="1"/>
          </p:nvPr>
        </p:nvSpPr>
        <p:spPr>
          <a:xfrm>
            <a:off x="1748492" y="1355447"/>
            <a:ext cx="4462841" cy="643272"/>
          </a:xfrm>
        </p:spPr>
        <p:txBody>
          <a:bodyPr vert="horz">
            <a:noAutofit/>
          </a:bodyPr>
          <a:lstStyle>
            <a:lvl1pPr marL="0" indent="0" algn="ctr">
              <a:lnSpc>
                <a:spcPts val="1810"/>
              </a:lnSpc>
              <a:buNone/>
              <a:defRPr sz="1800" b="1" i="0" baseline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Clic para </a:t>
            </a:r>
            <a:r>
              <a:rPr lang="es-ES_tradnl" dirty="0" err="1"/>
              <a:t>Subt</a:t>
            </a:r>
            <a:r>
              <a:rPr lang="es-ES" dirty="0" err="1"/>
              <a:t>ítulo</a:t>
            </a:r>
            <a:endParaRPr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2" name="Rectángulo 21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3" name="Rectángulo 22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 userDrawn="1"/>
        </p:nvSpPr>
        <p:spPr>
          <a:xfrm>
            <a:off x="6488954" y="1291801"/>
            <a:ext cx="4302615" cy="7821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Rectángulo 15"/>
          <p:cNvSpPr/>
          <p:nvPr userDrawn="1"/>
        </p:nvSpPr>
        <p:spPr>
          <a:xfrm>
            <a:off x="270436" y="497391"/>
            <a:ext cx="6218517" cy="622249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81659" y="1114501"/>
            <a:ext cx="5755623" cy="54556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" r="7216"/>
          <a:stretch/>
        </p:blipFill>
        <p:spPr>
          <a:xfrm>
            <a:off x="-3641776" y="-5385313"/>
            <a:ext cx="5223191" cy="4750420"/>
          </a:xfrm>
          <a:prstGeom prst="rect">
            <a:avLst/>
          </a:prstGeom>
        </p:spPr>
      </p:pic>
      <p:sp>
        <p:nvSpPr>
          <p:cNvPr id="2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9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19" name="Rectángulo 18"/>
          <p:cNvSpPr/>
          <p:nvPr userDrawn="1"/>
        </p:nvSpPr>
        <p:spPr>
          <a:xfrm>
            <a:off x="2705102" y="3"/>
            <a:ext cx="8811559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3257552" y="55759"/>
            <a:ext cx="7127989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5" name="Rectángulo 24"/>
          <p:cNvSpPr/>
          <p:nvPr userDrawn="1"/>
        </p:nvSpPr>
        <p:spPr>
          <a:xfrm rot="5400000">
            <a:off x="110449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1" name="Rectángulo 30"/>
          <p:cNvSpPr/>
          <p:nvPr userDrawn="1"/>
        </p:nvSpPr>
        <p:spPr>
          <a:xfrm rot="5400000">
            <a:off x="10264506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6740179" y="2221562"/>
            <a:ext cx="4831372" cy="3976038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35" name="Vertical Text Placeholder 2"/>
          <p:cNvSpPr>
            <a:spLocks noGrp="1"/>
          </p:cNvSpPr>
          <p:nvPr>
            <p:ph type="body" orient="vert" idx="25" hasCustomPrompt="1"/>
          </p:nvPr>
        </p:nvSpPr>
        <p:spPr>
          <a:xfrm>
            <a:off x="6554855" y="1372023"/>
            <a:ext cx="4155632" cy="643272"/>
          </a:xfrm>
        </p:spPr>
        <p:txBody>
          <a:bodyPr vert="horz">
            <a:noAutofit/>
          </a:bodyPr>
          <a:lstStyle>
            <a:lvl1pPr marL="0" indent="0" algn="ctr">
              <a:lnSpc>
                <a:spcPts val="1810"/>
              </a:lnSpc>
              <a:buNone/>
              <a:defRPr sz="1800" b="1" i="0" baseline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Clic para </a:t>
            </a:r>
            <a:r>
              <a:rPr lang="es-ES_tradnl" dirty="0" err="1"/>
              <a:t>Subt</a:t>
            </a:r>
            <a:r>
              <a:rPr lang="es-ES" dirty="0" err="1"/>
              <a:t>ítulo</a:t>
            </a:r>
            <a:endParaRPr dirty="0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860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8677836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209802"/>
            <a:ext cx="8677836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8212" y="6356353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084" y="6356353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[Pie de Página]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660" y="361019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B0017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61" r:id="rId3"/>
    <p:sldLayoutId id="2147483691" r:id="rId4"/>
    <p:sldLayoutId id="2147483692" r:id="rId5"/>
    <p:sldLayoutId id="2147483693" r:id="rId6"/>
    <p:sldLayoutId id="2147483675" r:id="rId7"/>
    <p:sldLayoutId id="2147483667" r:id="rId8"/>
    <p:sldLayoutId id="2147483665" r:id="rId9"/>
    <p:sldLayoutId id="2147483672" r:id="rId10"/>
    <p:sldLayoutId id="2147483664" r:id="rId11"/>
    <p:sldLayoutId id="2147483670" r:id="rId12"/>
    <p:sldLayoutId id="2147483669" r:id="rId13"/>
    <p:sldLayoutId id="2147483684" r:id="rId14"/>
    <p:sldLayoutId id="2147483671" r:id="rId15"/>
    <p:sldLayoutId id="2147483683" r:id="rId16"/>
    <p:sldLayoutId id="2147483668" r:id="rId17"/>
    <p:sldLayoutId id="2147483666" r:id="rId18"/>
    <p:sldLayoutId id="2147483676" r:id="rId19"/>
    <p:sldLayoutId id="2147483677" r:id="rId20"/>
    <p:sldLayoutId id="2147483688" r:id="rId21"/>
    <p:sldLayoutId id="2147483689" r:id="rId22"/>
    <p:sldLayoutId id="2147483690" r:id="rId23"/>
  </p:sldLayoutIdLst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Arial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Gill Sans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6984" y="176437"/>
            <a:ext cx="7697972" cy="3193188"/>
          </a:xfrm>
        </p:spPr>
        <p:txBody>
          <a:bodyPr/>
          <a:lstStyle/>
          <a:p>
            <a:r>
              <a:rPr lang="es-ES_tradnl" dirty="0"/>
              <a:t>SD-SLAM+: </a:t>
            </a:r>
            <a:r>
              <a:rPr lang="es-ES" sz="3600" dirty="0"/>
              <a:t>Mejora de un algoritmo de Visual SLAM mediante información de profundidad con cámara RGB-D</a:t>
            </a:r>
            <a:endParaRPr lang="es-ES_tradnl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78765" y="3697356"/>
            <a:ext cx="7380174" cy="1540825"/>
          </a:xfrm>
        </p:spPr>
        <p:txBody>
          <a:bodyPr/>
          <a:lstStyle/>
          <a:p>
            <a:endParaRPr lang="es-ES_tradnl" dirty="0"/>
          </a:p>
          <a:p>
            <a:r>
              <a:rPr lang="es-ES_tradnl" dirty="0"/>
              <a:t>Autor: Omar Garrido Martín </a:t>
            </a:r>
          </a:p>
          <a:p>
            <a:endParaRPr lang="es-ES_tradnl" dirty="0"/>
          </a:p>
          <a:p>
            <a:r>
              <a:rPr lang="es-ES_tradnl" dirty="0"/>
              <a:t>Tutor:  José María Cañas Plaza</a:t>
            </a:r>
          </a:p>
          <a:p>
            <a:endParaRPr lang="es-ES_tradnl" dirty="0"/>
          </a:p>
          <a:p>
            <a:r>
              <a:rPr lang="es-ES_tradnl" dirty="0"/>
              <a:t>Tutor:  Diego Martín Martín</a:t>
            </a:r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ED62E8-BB35-499B-80E5-CA2F9DD0CA5E}"/>
              </a:ext>
            </a:extLst>
          </p:cNvPr>
          <p:cNvSpPr/>
          <p:nvPr/>
        </p:nvSpPr>
        <p:spPr>
          <a:xfrm>
            <a:off x="9412357" y="5565912"/>
            <a:ext cx="2266122" cy="12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EEE174-5A37-4D49-BE0A-67BDFBA57FA3}"/>
              </a:ext>
            </a:extLst>
          </p:cNvPr>
          <p:cNvSpPr/>
          <p:nvPr/>
        </p:nvSpPr>
        <p:spPr>
          <a:xfrm>
            <a:off x="9925878" y="278295"/>
            <a:ext cx="2266122" cy="2488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65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2" name="Marcador de texto vertical 1"/>
          <p:cNvSpPr>
            <a:spLocks noGrp="1"/>
          </p:cNvSpPr>
          <p:nvPr>
            <p:ph type="body" orient="vert" idx="22"/>
          </p:nvPr>
        </p:nvSpPr>
        <p:spPr/>
        <p:txBody>
          <a:bodyPr>
            <a:noAutofit/>
          </a:bodyPr>
          <a:lstStyle/>
          <a:p>
            <a:r>
              <a:rPr lang="es-ES_tradnl" sz="6000" dirty="0"/>
              <a:t>ANTECEDENTES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5BDDAE-6AEE-406A-9B44-64EB1FA808A5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45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2576118" y="1626562"/>
            <a:ext cx="10458824" cy="4515354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b="1" dirty="0"/>
              <a:t>Algoritmo de </a:t>
            </a:r>
            <a:r>
              <a:rPr lang="es-ES" sz="2400" b="1" dirty="0" err="1"/>
              <a:t>odometría</a:t>
            </a:r>
            <a:r>
              <a:rPr lang="es-ES" sz="2400" b="1" dirty="0"/>
              <a:t>.</a:t>
            </a:r>
            <a:endParaRPr lang="es-ES" sz="24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b="1" dirty="0"/>
              <a:t>Utiliza sólo información de profundidad.</a:t>
            </a:r>
            <a:endParaRPr lang="es-ES" sz="24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b="1" dirty="0"/>
              <a:t>Es un método directo.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b="1" dirty="0"/>
              <a:t>Está basado en el flujo de rango o </a:t>
            </a:r>
            <a:r>
              <a:rPr lang="es-ES" sz="2400" b="1" i="1" dirty="0" err="1"/>
              <a:t>range</a:t>
            </a:r>
            <a:r>
              <a:rPr lang="es-ES" sz="2400" b="1" i="1" dirty="0"/>
              <a:t> Flow.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b="1" dirty="0"/>
              <a:t>Funciona en tiempo real.</a:t>
            </a:r>
            <a:endParaRPr lang="es-ES" sz="24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DIFODO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B3E358-B483-49F4-8000-10B0A6CAD5BA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DIFODO - Experimentos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F7BAFB-87D7-4938-BA7D-CDA6A144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115" y="2331999"/>
            <a:ext cx="2867025" cy="2590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D2982ED-360E-46FF-9768-AC42F423B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90" y="2474874"/>
            <a:ext cx="2495550" cy="2305050"/>
          </a:xfrm>
          <a:prstGeom prst="rect">
            <a:avLst/>
          </a:prstGeom>
        </p:spPr>
      </p:pic>
      <p:sp>
        <p:nvSpPr>
          <p:cNvPr id="9" name="Marcador de texto vertical 1">
            <a:extLst>
              <a:ext uri="{FF2B5EF4-FFF2-40B4-BE49-F238E27FC236}">
                <a16:creationId xmlns:a16="http://schemas.microsoft.com/office/drawing/2014/main" id="{9288C6DF-53B3-486C-B18B-C4E52F808BC8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611547" y="2474874"/>
            <a:ext cx="4410262" cy="277145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b="1" dirty="0"/>
              <a:t>Funciona en tiempo real hasta 320x240.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b="1" dirty="0"/>
              <a:t>Puede ser usado para complementar a SD-SLAM.</a:t>
            </a:r>
            <a:endParaRPr lang="es-ES" sz="2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64869A5-0237-43FC-83C8-355D909C0897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6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SD-SLAM</a:t>
            </a:r>
          </a:p>
        </p:txBody>
      </p:sp>
      <p:sp>
        <p:nvSpPr>
          <p:cNvPr id="6" name="Marcador de texto vertical 1">
            <a:extLst>
              <a:ext uri="{FF2B5EF4-FFF2-40B4-BE49-F238E27FC236}">
                <a16:creationId xmlns:a16="http://schemas.microsoft.com/office/drawing/2014/main" id="{889DF0E4-9A26-4709-B1E4-0421405830D1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485713" y="1552071"/>
            <a:ext cx="8867962" cy="4515354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Es una </a:t>
            </a:r>
            <a:r>
              <a:rPr lang="es-ES" sz="2000" b="1" dirty="0"/>
              <a:t>mejora</a:t>
            </a:r>
            <a:r>
              <a:rPr lang="es-ES" sz="2000" dirty="0"/>
              <a:t> sobre </a:t>
            </a:r>
            <a:r>
              <a:rPr lang="es-ES" sz="2000" b="1" dirty="0"/>
              <a:t>ORB-SLAM2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b="1" dirty="0"/>
              <a:t>Usa RGB-D: </a:t>
            </a:r>
            <a:r>
              <a:rPr lang="es-ES" sz="2000" dirty="0"/>
              <a:t>La profundidad solo se usa para evitar triangular y conseguir escala absoluta.</a:t>
            </a:r>
            <a:endParaRPr lang="es-ES" sz="24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b="1" dirty="0"/>
              <a:t>Es un método híbrido: 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s-ES" sz="2000" dirty="0"/>
              <a:t>Usa métodos directos para la primera estimación de pose.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s-ES" sz="2000" dirty="0"/>
              <a:t>Refina la estimación con un método basado en características ORB.</a:t>
            </a:r>
            <a:endParaRPr lang="es-ES" sz="24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b="1" dirty="0"/>
              <a:t>Funciona en tiempo real.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455AFC-790D-4C36-8E78-A76C11A8BC12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8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18" name="Marcador de texto vertical 17">
            <a:extLst>
              <a:ext uri="{FF2B5EF4-FFF2-40B4-BE49-F238E27FC236}">
                <a16:creationId xmlns:a16="http://schemas.microsoft.com/office/drawing/2014/main" id="{0C78B467-7B34-4824-AB8D-F38842DCCF88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576766" y="1523164"/>
            <a:ext cx="4941583" cy="2257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SD-SLAM es más preciso </a:t>
            </a:r>
            <a:r>
              <a:rPr lang="es-ES" sz="2000" dirty="0"/>
              <a:t>al cometer menos error en condiciones óptimas para ambos algoritmos.</a:t>
            </a:r>
            <a:endParaRPr lang="es-ES" sz="2400" dirty="0"/>
          </a:p>
        </p:txBody>
      </p:sp>
      <p:sp>
        <p:nvSpPr>
          <p:cNvPr id="19" name="Marcador de texto vertical 18">
            <a:extLst>
              <a:ext uri="{FF2B5EF4-FFF2-40B4-BE49-F238E27FC236}">
                <a16:creationId xmlns:a16="http://schemas.microsoft.com/office/drawing/2014/main" id="{F1382632-3A63-4397-A75E-9D2847A5AD9F}"/>
              </a:ext>
            </a:extLst>
          </p:cNvPr>
          <p:cNvSpPr>
            <a:spLocks noGrp="1"/>
          </p:cNvSpPr>
          <p:nvPr>
            <p:ph type="body" orient="vert" idx="27"/>
          </p:nvPr>
        </p:nvSpPr>
        <p:spPr>
          <a:xfrm>
            <a:off x="6410712" y="1500725"/>
            <a:ext cx="5062592" cy="2258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DIFODO es más preciso </a:t>
            </a:r>
            <a:r>
              <a:rPr lang="es-ES" sz="2000" dirty="0"/>
              <a:t>cuando no hay suficiente textura pero si estructura 3D</a:t>
            </a:r>
            <a:endParaRPr lang="es-ES" sz="24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entre DIFODO y SD-SLAM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0C409D-4A72-458C-BF1B-2E644FF7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6" y="2947063"/>
            <a:ext cx="4657725" cy="2257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9C7F18-9F3A-4360-9327-B9DE2983E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520" y="3079516"/>
            <a:ext cx="4752975" cy="15430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48A1934-52B4-4682-B932-35D0F3DDADD0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12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2" name="Marcador de texto vertical 1"/>
          <p:cNvSpPr>
            <a:spLocks noGrp="1"/>
          </p:cNvSpPr>
          <p:nvPr>
            <p:ph type="body" orient="vert" idx="22"/>
          </p:nvPr>
        </p:nvSpPr>
        <p:spPr/>
        <p:txBody>
          <a:bodyPr>
            <a:noAutofit/>
          </a:bodyPr>
          <a:lstStyle/>
          <a:p>
            <a:r>
              <a:rPr lang="es-ES_tradnl" sz="6000" dirty="0"/>
              <a:t>SD-SLAM+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31810F-7366-4861-8EBB-0E653F8AB7C8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65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17659"/>
            <a:ext cx="9474200" cy="1048215"/>
          </a:xfrm>
        </p:spPr>
        <p:txBody>
          <a:bodyPr/>
          <a:lstStyle/>
          <a:p>
            <a:r>
              <a:rPr lang="es-ES" dirty="0"/>
              <a:t>SD-SLAM+</a:t>
            </a:r>
          </a:p>
        </p:txBody>
      </p:sp>
      <p:sp>
        <p:nvSpPr>
          <p:cNvPr id="6" name="Marcador de texto vertical 1">
            <a:extLst>
              <a:ext uri="{FF2B5EF4-FFF2-40B4-BE49-F238E27FC236}">
                <a16:creationId xmlns:a16="http://schemas.microsoft.com/office/drawing/2014/main" id="{0C523C69-84D3-4EED-988B-457C25F905FF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588711" y="1953806"/>
            <a:ext cx="5822001" cy="524986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/>
              <a:t>Usa RGB-D y D: </a:t>
            </a:r>
            <a:r>
              <a:rPr lang="es-ES" dirty="0"/>
              <a:t>Presenta una doble </a:t>
            </a:r>
            <a:r>
              <a:rPr lang="es-ES" dirty="0" err="1"/>
              <a:t>odometría</a:t>
            </a:r>
            <a:r>
              <a:rPr lang="es-ES" dirty="0"/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/>
              <a:t>Estado “LOST” → “OK DIFODO”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/>
              <a:t>Recupera </a:t>
            </a:r>
            <a:r>
              <a:rPr lang="es-ES" sz="2000" b="1" dirty="0" err="1"/>
              <a:t>odometría</a:t>
            </a:r>
            <a:r>
              <a:rPr lang="es-ES" sz="2000" b="1" dirty="0"/>
              <a:t> ORB </a:t>
            </a:r>
            <a:r>
              <a:rPr lang="es-ES" dirty="0"/>
              <a:t>al recuperar la textura.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C5C9CB-CF5E-41DF-A860-CEF5E76EE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980" y="1148180"/>
            <a:ext cx="3865268" cy="23862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3592BDE-5D32-429B-922B-68687A9B50A9}"/>
              </a:ext>
            </a:extLst>
          </p:cNvPr>
          <p:cNvSpPr txBox="1"/>
          <p:nvPr/>
        </p:nvSpPr>
        <p:spPr>
          <a:xfrm>
            <a:off x="9511741" y="1300311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SD-SLAM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77A2039-F062-41C9-8984-3FA028AF344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55" y="4043148"/>
            <a:ext cx="3994895" cy="2362329"/>
          </a:xfrm>
          <a:prstGeom prst="rect">
            <a:avLst/>
          </a:prstGeom>
        </p:spPr>
      </p:pic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7304B44E-01FB-4C3A-958D-F603834E12A0}"/>
              </a:ext>
            </a:extLst>
          </p:cNvPr>
          <p:cNvSpPr/>
          <p:nvPr/>
        </p:nvSpPr>
        <p:spPr>
          <a:xfrm rot="10800000">
            <a:off x="8390225" y="3521685"/>
            <a:ext cx="335974" cy="394015"/>
          </a:xfrm>
          <a:prstGeom prst="up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1D1A9B-9DDA-47F6-9CAA-2417736F2A1B}"/>
              </a:ext>
            </a:extLst>
          </p:cNvPr>
          <p:cNvSpPr txBox="1"/>
          <p:nvPr/>
        </p:nvSpPr>
        <p:spPr>
          <a:xfrm>
            <a:off x="9511741" y="413664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SD-SLAM+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56F00FA-CBFD-4811-8A05-0BD0EE45260B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7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66A0476-AEE4-4CDE-BF71-EC3AA006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622051"/>
            <a:ext cx="6915150" cy="452437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entre SD-SLAM y SD-SLAM+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912704-4C3A-42EF-8BC0-7AD2B66F4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47" y="3287211"/>
            <a:ext cx="3703902" cy="99520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ECB31BC-3673-49C5-80D1-AC24F5E41E03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2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971550" y="2153487"/>
            <a:ext cx="6238874" cy="3461503"/>
          </a:xfrm>
        </p:spPr>
        <p:txBody>
          <a:bodyPr>
            <a:normAutofit/>
          </a:bodyPr>
          <a:lstStyle/>
          <a:p>
            <a:pPr algn="l"/>
            <a:r>
              <a:rPr lang="es-ES" sz="1600" b="1" dirty="0"/>
              <a:t>Test 5</a:t>
            </a:r>
            <a:r>
              <a:rPr lang="es-ES" sz="1600" dirty="0"/>
              <a:t>: Sin perdida simulada</a:t>
            </a:r>
          </a:p>
          <a:p>
            <a:pPr algn="l"/>
            <a:endParaRPr lang="es-ES" sz="1600" dirty="0"/>
          </a:p>
          <a:p>
            <a:pPr algn="l"/>
            <a:r>
              <a:rPr lang="es-ES" sz="1600" b="1" dirty="0"/>
              <a:t>Test 6</a:t>
            </a:r>
            <a:r>
              <a:rPr lang="es-ES" sz="1600" dirty="0"/>
              <a:t>: Se simula una perdida de textura</a:t>
            </a:r>
          </a:p>
          <a:p>
            <a:pPr algn="l"/>
            <a:endParaRPr lang="es-ES" sz="1600" dirty="0"/>
          </a:p>
          <a:p>
            <a:pPr algn="l"/>
            <a:r>
              <a:rPr lang="es-ES" sz="1600" b="1" dirty="0"/>
              <a:t>Test 7</a:t>
            </a:r>
            <a:r>
              <a:rPr lang="es-ES" sz="1600" dirty="0"/>
              <a:t>: Se simulan varias pérdidas de textura.                                </a:t>
            </a:r>
          </a:p>
          <a:p>
            <a:pPr algn="l"/>
            <a:endParaRPr lang="es-ES" sz="1600" dirty="0"/>
          </a:p>
          <a:p>
            <a:pPr algn="l"/>
            <a:r>
              <a:rPr lang="es-ES" sz="1600" b="1" dirty="0"/>
              <a:t>Test 8</a:t>
            </a:r>
            <a:r>
              <a:rPr lang="es-ES" sz="1600" dirty="0"/>
              <a:t>: Se simula una pérdida de textura de larga duración.           </a:t>
            </a:r>
          </a:p>
          <a:p>
            <a:pPr algn="l"/>
            <a:endParaRPr lang="es-ES" sz="16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difíciles para SD-SLAM+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191BE2-F817-43BD-B293-6F8C45296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1512514"/>
            <a:ext cx="4457700" cy="47434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A33B7-504A-440C-82C8-9B09CEDDF7FE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5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del tiempo de procesamiento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3136F0-F2BB-4412-9020-B94C89822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169755"/>
            <a:ext cx="9572625" cy="52959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B13250D-37D7-4EC8-8144-E2DD32C8BC33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9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4094348" y="1812887"/>
            <a:ext cx="3397594" cy="3402746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3200" dirty="0"/>
              <a:t>Introducción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3200" dirty="0"/>
              <a:t>Objetivos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3200" dirty="0"/>
              <a:t>Antecedentes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3200" dirty="0"/>
              <a:t>SD-SLAM+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3200" dirty="0"/>
              <a:t>Conclusiones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A62B9E-B48A-4615-8CD6-B74CDEACFB65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3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2" name="Marcador de texto vertical 1"/>
          <p:cNvSpPr>
            <a:spLocks noGrp="1"/>
          </p:cNvSpPr>
          <p:nvPr>
            <p:ph type="body" orient="vert" idx="22"/>
          </p:nvPr>
        </p:nvSpPr>
        <p:spPr/>
        <p:txBody>
          <a:bodyPr>
            <a:noAutofit/>
          </a:bodyPr>
          <a:lstStyle/>
          <a:p>
            <a:r>
              <a:rPr lang="es-ES_tradnl" sz="6000" dirty="0"/>
              <a:t>CONCLUSIONES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7C00A1-5EEB-4372-9790-D47A0F2E995F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4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conseguidos</a:t>
            </a:r>
          </a:p>
        </p:txBody>
      </p:sp>
      <p:sp>
        <p:nvSpPr>
          <p:cNvPr id="6" name="Marcador de texto vertical 1">
            <a:extLst>
              <a:ext uri="{FF2B5EF4-FFF2-40B4-BE49-F238E27FC236}">
                <a16:creationId xmlns:a16="http://schemas.microsoft.com/office/drawing/2014/main" id="{A037003E-EBCD-46BF-9C87-9AE98C77AF2B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673612" y="1331034"/>
            <a:ext cx="9759376" cy="4708712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3200" dirty="0"/>
              <a:t>Se </a:t>
            </a:r>
            <a:r>
              <a:rPr lang="es-ES" sz="3200" b="1" dirty="0"/>
              <a:t>mejora SD-SLAM </a:t>
            </a:r>
            <a:r>
              <a:rPr lang="es-ES" sz="2800" dirty="0"/>
              <a:t>al combinarlo con DIFODO.</a:t>
            </a:r>
            <a:endParaRPr lang="es-ES" sz="3200" dirty="0"/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3200" b="1" dirty="0"/>
              <a:t>SD-SLAM+: 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/>
              <a:t>+ Robusto 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/>
              <a:t>═ Tiempo de ejecución</a:t>
            </a:r>
            <a:endParaRPr lang="es-ES" sz="3200" dirty="0"/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3200" b="1" dirty="0"/>
              <a:t>Extensa validación experimental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sz="32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84B7B6C-3666-4732-A503-FC29848DF974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 futuros</a:t>
            </a:r>
          </a:p>
        </p:txBody>
      </p:sp>
      <p:sp>
        <p:nvSpPr>
          <p:cNvPr id="6" name="Marcador de texto vertical 1">
            <a:extLst>
              <a:ext uri="{FF2B5EF4-FFF2-40B4-BE49-F238E27FC236}">
                <a16:creationId xmlns:a16="http://schemas.microsoft.com/office/drawing/2014/main" id="{ABE7B119-0CE2-47DC-B10D-76370652ED0E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792483" y="2156707"/>
            <a:ext cx="10355329" cy="345506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2800" b="1" dirty="0"/>
              <a:t>Mejorar la </a:t>
            </a:r>
            <a:r>
              <a:rPr lang="es-ES" sz="2800" b="1" dirty="0" err="1"/>
              <a:t>odometría</a:t>
            </a:r>
            <a:r>
              <a:rPr lang="es-ES" sz="2800" b="1" dirty="0"/>
              <a:t> de DIFODO, </a:t>
            </a:r>
            <a:r>
              <a:rPr lang="es-ES" sz="2800" dirty="0"/>
              <a:t>por ejemplo en combinación con ICP.</a:t>
            </a:r>
          </a:p>
          <a:p>
            <a:pPr algn="l"/>
            <a:endParaRPr lang="es-ES" sz="2800" b="1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s-ES" sz="2800" b="1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2800" b="1" dirty="0"/>
              <a:t>Permitir cierres de bucle </a:t>
            </a:r>
            <a:r>
              <a:rPr lang="es-ES" sz="2800" dirty="0"/>
              <a:t>con información de estructura 3D.</a:t>
            </a:r>
          </a:p>
          <a:p>
            <a:endParaRPr lang="es-ES" sz="2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103AF0-73A9-46B1-ABFF-4E42992E6E2A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95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2" name="Marcador de texto vertical 1"/>
          <p:cNvSpPr>
            <a:spLocks noGrp="1"/>
          </p:cNvSpPr>
          <p:nvPr>
            <p:ph type="body" orient="vert" idx="22"/>
          </p:nvPr>
        </p:nvSpPr>
        <p:spPr/>
        <p:txBody>
          <a:bodyPr>
            <a:noAutofit/>
          </a:bodyPr>
          <a:lstStyle/>
          <a:p>
            <a:r>
              <a:rPr lang="es-ES_tradnl" sz="6000" dirty="0"/>
              <a:t>INTRODUCCIÓN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5FABA0-3E71-47EC-9111-B26A1DABB7C5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3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548878" y="3181972"/>
            <a:ext cx="3908074" cy="641709"/>
          </a:xfrm>
        </p:spPr>
        <p:txBody>
          <a:bodyPr>
            <a:normAutofit/>
          </a:bodyPr>
          <a:lstStyle/>
          <a:p>
            <a:r>
              <a:rPr lang="es-ES" sz="3200" dirty="0"/>
              <a:t>¿Qué es SLAM?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DCDF20-4DD8-47B5-9C39-BC86C0C43342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trato de un hombre con gafas de realidad virtual, vr, interactúa ...">
            <a:extLst>
              <a:ext uri="{FF2B5EF4-FFF2-40B4-BE49-F238E27FC236}">
                <a16:creationId xmlns:a16="http://schemas.microsoft.com/office/drawing/2014/main" id="{12EFEE0E-F6FE-4148-9C7D-6B85BDC9C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27" y="1798852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06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673612" y="1200870"/>
            <a:ext cx="4941583" cy="97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u="sng" dirty="0"/>
              <a:t>Localización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SLAM</a:t>
            </a:r>
          </a:p>
        </p:txBody>
      </p:sp>
      <p:sp>
        <p:nvSpPr>
          <p:cNvPr id="6" name="Marcador de texto vertical 1">
            <a:extLst>
              <a:ext uri="{FF2B5EF4-FFF2-40B4-BE49-F238E27FC236}">
                <a16:creationId xmlns:a16="http://schemas.microsoft.com/office/drawing/2014/main" id="{598CCA10-8DE0-430E-BB2C-45AF7CB01698}"/>
              </a:ext>
            </a:extLst>
          </p:cNvPr>
          <p:cNvSpPr txBox="1">
            <a:spLocks/>
          </p:cNvSpPr>
          <p:nvPr/>
        </p:nvSpPr>
        <p:spPr>
          <a:xfrm>
            <a:off x="7508503" y="1220640"/>
            <a:ext cx="3030409" cy="97192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None/>
              <a:defRPr sz="1800" b="0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-22860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685800" indent="-22860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914400" indent="-22860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143000" indent="-22860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u="sng" dirty="0"/>
              <a:t>Mapeado</a:t>
            </a:r>
          </a:p>
        </p:txBody>
      </p:sp>
      <p:sp>
        <p:nvSpPr>
          <p:cNvPr id="12" name="Marcador de texto vertical 1">
            <a:extLst>
              <a:ext uri="{FF2B5EF4-FFF2-40B4-BE49-F238E27FC236}">
                <a16:creationId xmlns:a16="http://schemas.microsoft.com/office/drawing/2014/main" id="{2558F054-FA9E-4B88-8181-643F28A364A7}"/>
              </a:ext>
            </a:extLst>
          </p:cNvPr>
          <p:cNvSpPr txBox="1">
            <a:spLocks/>
          </p:cNvSpPr>
          <p:nvPr/>
        </p:nvSpPr>
        <p:spPr>
          <a:xfrm>
            <a:off x="571500" y="2159560"/>
            <a:ext cx="3371849" cy="43060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Gill Sans Light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Gill Sans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Basados en características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Métodos directos</a:t>
            </a:r>
          </a:p>
          <a:p>
            <a:endParaRPr lang="es-ES" dirty="0"/>
          </a:p>
          <a:p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Métodos híbridos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CF6B609-9CA1-4AFF-8D69-D974AD8D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24" y="3300430"/>
            <a:ext cx="2302616" cy="14811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621EDC2-EF0D-44DA-A6BE-7F7B88B74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146" y="2788057"/>
            <a:ext cx="4023963" cy="2107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4A960E6-E491-48E5-A36F-0374EE4D35C1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6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997546" y="1488682"/>
            <a:ext cx="9942203" cy="1048215"/>
          </a:xfrm>
        </p:spPr>
        <p:txBody>
          <a:bodyPr>
            <a:normAutofit/>
          </a:bodyPr>
          <a:lstStyle/>
          <a:p>
            <a:r>
              <a:rPr lang="es-ES" sz="2400" b="1" dirty="0"/>
              <a:t>Poca textura en las imágenes puede impedir la localización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a resolver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4D8982-A5EA-43FB-82B8-2903C30A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03" y="2572813"/>
            <a:ext cx="4553868" cy="32557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F24B34-ABD9-4351-8482-7D0DB37CBC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94" y="2460609"/>
            <a:ext cx="3222716" cy="22649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5C4C5B0-8102-44C4-8715-03EF78DEF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35" y="3862263"/>
            <a:ext cx="3302344" cy="213505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8FD5ADF-A2EF-4066-B01A-6516E1D2A4B1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6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124898" y="1610631"/>
            <a:ext cx="9942203" cy="650021"/>
          </a:xfrm>
        </p:spPr>
        <p:txBody>
          <a:bodyPr>
            <a:normAutofit/>
          </a:bodyPr>
          <a:lstStyle/>
          <a:p>
            <a:r>
              <a:rPr lang="es-ES" sz="2800" b="1" dirty="0"/>
              <a:t>Usar información de color y de profundidad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Solución: Usar cámaras RGB-D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F2D040-F4B2-43F9-8E28-428CEA6593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1" y="2647950"/>
            <a:ext cx="10823864" cy="343040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8EEB728-A2A9-45F2-A38F-FC7FC3F9BD28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2" name="Marcador de texto vertical 1"/>
          <p:cNvSpPr>
            <a:spLocks noGrp="1"/>
          </p:cNvSpPr>
          <p:nvPr>
            <p:ph type="body" orient="vert" idx="22"/>
          </p:nvPr>
        </p:nvSpPr>
        <p:spPr/>
        <p:txBody>
          <a:bodyPr>
            <a:noAutofit/>
          </a:bodyPr>
          <a:lstStyle/>
          <a:p>
            <a:r>
              <a:rPr lang="es-ES_tradnl" sz="6000" dirty="0"/>
              <a:t>OBJETIVOS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38DF10-FC81-4E41-A3ED-327DFC652E56}"/>
              </a:ext>
            </a:extLst>
          </p:cNvPr>
          <p:cNvSpPr/>
          <p:nvPr/>
        </p:nvSpPr>
        <p:spPr>
          <a:xfrm>
            <a:off x="318052" y="589805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4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842682" y="1751400"/>
            <a:ext cx="10673977" cy="420116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3200" dirty="0"/>
              <a:t>Explorar algoritmos de </a:t>
            </a:r>
            <a:r>
              <a:rPr lang="es-ES" sz="3200" dirty="0" err="1"/>
              <a:t>odometría</a:t>
            </a:r>
            <a:r>
              <a:rPr lang="es-ES" sz="3200" dirty="0"/>
              <a:t> visual basados únicamente en cámaras de profundidad.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3200" dirty="0"/>
              <a:t>Mejorar SD-SLAM combinándolo con el algoritmo elegido en el paso anterior para mejorar la robustez frente a entornos de baja textura.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3200" dirty="0"/>
              <a:t>Validación experimental.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s-E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SD-SLAM+: </a:t>
            </a:r>
            <a:r>
              <a:rPr lang="es-ES" dirty="0"/>
              <a:t>Mejora de un algoritmo de Visual SLAM mediante información de profundidad con cámara RGB-D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8EA30B9-5057-41D5-8C92-F680137698D1}"/>
              </a:ext>
            </a:extLst>
          </p:cNvPr>
          <p:cNvSpPr/>
          <p:nvPr/>
        </p:nvSpPr>
        <p:spPr>
          <a:xfrm>
            <a:off x="318052" y="579866"/>
            <a:ext cx="616226" cy="228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5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Plantilla-PowerPoint-URJConline">
  <a:themeElements>
    <a:clrScheme name="URJC online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CB0017"/>
      </a:accent1>
      <a:accent2>
        <a:srgbClr val="49CFA3"/>
      </a:accent2>
      <a:accent3>
        <a:srgbClr val="3470B6"/>
      </a:accent3>
      <a:accent4>
        <a:srgbClr val="D8E639"/>
      </a:accent4>
      <a:accent5>
        <a:srgbClr val="424E5B"/>
      </a:accent5>
      <a:accent6>
        <a:srgbClr val="730E00"/>
      </a:accent6>
      <a:hlink>
        <a:srgbClr val="CB0017"/>
      </a:hlink>
      <a:folHlink>
        <a:srgbClr val="3470B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8" id="{2E25C73D-4698-D743-9C22-7FFE8374D80A}" vid="{4625C930-8A86-E44D-86D9-B01D4C10B7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PRESENTACION-TFM-OGM</Template>
  <TotalTime>845</TotalTime>
  <Words>774</Words>
  <Application>Microsoft Office PowerPoint</Application>
  <PresentationFormat>Panorámica</PresentationFormat>
  <Paragraphs>149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Gill Sans</vt:lpstr>
      <vt:lpstr>Gill Sans MT</vt:lpstr>
      <vt:lpstr>Helvetica</vt:lpstr>
      <vt:lpstr>Wingdings</vt:lpstr>
      <vt:lpstr>Wingdings 2</vt:lpstr>
      <vt:lpstr>Plantilla-PowerPoint-URJConline</vt:lpstr>
      <vt:lpstr>SD-SLAM+: Mejora de un algoritmo de Visual SLAM mediante información de profundidad con cámara RGB-D</vt:lpstr>
      <vt:lpstr>Índice</vt:lpstr>
      <vt:lpstr>Presentación de PowerPoint</vt:lpstr>
      <vt:lpstr>Introducción</vt:lpstr>
      <vt:lpstr>Visual SLAM</vt:lpstr>
      <vt:lpstr>El problema a resolver</vt:lpstr>
      <vt:lpstr>Solución: Usar cámaras RGB-D</vt:lpstr>
      <vt:lpstr>Presentación de PowerPoint</vt:lpstr>
      <vt:lpstr>Objetivos</vt:lpstr>
      <vt:lpstr>Presentación de PowerPoint</vt:lpstr>
      <vt:lpstr>Algoritmo DIFODO</vt:lpstr>
      <vt:lpstr>Algoritmo DIFODO - Experimentos</vt:lpstr>
      <vt:lpstr>Algoritmo SD-SLAM</vt:lpstr>
      <vt:lpstr>Comparativa entre DIFODO y SD-SLAM</vt:lpstr>
      <vt:lpstr>Presentación de PowerPoint</vt:lpstr>
      <vt:lpstr>SD-SLAM+</vt:lpstr>
      <vt:lpstr>Comparativa entre SD-SLAM y SD-SLAM+</vt:lpstr>
      <vt:lpstr>Casos difíciles para SD-SLAM+</vt:lpstr>
      <vt:lpstr>Evaluación del tiempo de procesamiento</vt:lpstr>
      <vt:lpstr>Presentación de PowerPoint</vt:lpstr>
      <vt:lpstr>Objetivos conseguidos</vt:lpstr>
      <vt:lpstr>Trabajos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Garrido Martin</dc:creator>
  <cp:lastModifiedBy>Omar Garrido Martín</cp:lastModifiedBy>
  <cp:revision>79</cp:revision>
  <dcterms:created xsi:type="dcterms:W3CDTF">2020-07-11T17:59:33Z</dcterms:created>
  <dcterms:modified xsi:type="dcterms:W3CDTF">2020-07-16T06:34:10Z</dcterms:modified>
</cp:coreProperties>
</file>