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3" r:id="rId8"/>
    <p:sldId id="264" r:id="rId9"/>
    <p:sldId id="260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Seguimiento tesis 202</a:t>
            </a:r>
            <a:r>
              <a:rPr lang="es-ES_tradnl" altLang="en-US"/>
              <a:t>3</a:t>
            </a:r>
            <a:r>
              <a:rPr lang="en-US" altLang="en-US"/>
              <a:t>/202</a:t>
            </a:r>
            <a:r>
              <a:rPr lang="es-ES_tradnl" altLang="en-US"/>
              <a:t>4</a:t>
            </a:r>
            <a:endParaRPr lang="es-ES_tradnl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Rubén Lucas Zaragoza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220"/>
            <a:ext cx="10972800" cy="4953000"/>
          </a:xfrm>
        </p:spPr>
        <p:txBody>
          <a:bodyPr/>
          <a:p>
            <a:r>
              <a:rPr lang="en-US" altLang="en-US" sz="2400" b="1"/>
              <a:t>Doctorando (tiempo parcial)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Rubén Lucas Zaragoza</a:t>
            </a:r>
            <a:endParaRPr lang="en-US" altLang="en-US" sz="2400"/>
          </a:p>
          <a:p>
            <a:r>
              <a:rPr lang="en-US" altLang="en-US" sz="2400" b="1"/>
              <a:t>Título (tentativo) de la tesis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Deep reinforcement learning aplicado a conducción autónoma</a:t>
            </a:r>
            <a:endParaRPr lang="en-US" altLang="en-US" sz="2400"/>
          </a:p>
          <a:p>
            <a:r>
              <a:rPr lang="en-US" altLang="en-US" sz="2400" b="1"/>
              <a:t>Directores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José María Cañas Plaza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Roberto Calvo Palomino</a:t>
            </a:r>
            <a:endParaRPr lang="en-US" altLang="en-US" sz="2400"/>
          </a:p>
          <a:p>
            <a:r>
              <a:rPr lang="en-US" altLang="en-US" sz="2400" b="1"/>
              <a:t>Objetivos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Análisis de técnicas de deep reinforcement learning para </a:t>
            </a:r>
            <a:r>
              <a:rPr lang="es-ES_tradnl" altLang="en-US" sz="2400"/>
              <a:t>s</a:t>
            </a:r>
            <a:r>
              <a:rPr lang="es-ES_tradnl" altLang="en-US" sz="2400">
                <a:sym typeface="+mn-ea"/>
              </a:rPr>
              <a:t>eguimiento de carril con </a:t>
            </a:r>
            <a:r>
              <a:rPr lang="en-US" altLang="en-US" sz="2400">
                <a:sym typeface="+mn-ea"/>
              </a:rPr>
              <a:t>adaptación al tráfico</a:t>
            </a: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Estado al comienzo del año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5140"/>
            <a:ext cx="10972800" cy="3007995"/>
          </a:xfrm>
        </p:spPr>
        <p:txBody>
          <a:bodyPr/>
          <a:p>
            <a:pPr marL="0" algn="l"/>
            <a:endParaRPr lang="en-US" altLang="en-US" sz="2400"/>
          </a:p>
          <a:p>
            <a:pPr marL="0" algn="l"/>
            <a:r>
              <a:rPr lang="es-ES_tradnl" altLang="en-US" sz="2400"/>
              <a:t>Extensión de </a:t>
            </a:r>
            <a:r>
              <a:rPr lang="es-ES_tradnl" altLang="en-US" sz="2400" b="1"/>
              <a:t>RL-Studio </a:t>
            </a:r>
            <a:r>
              <a:rPr lang="es-ES_tradnl" altLang="en-US" sz="2400"/>
              <a:t>a distintos algoritmos y simuladores</a:t>
            </a:r>
            <a:endParaRPr lang="es-ES_tradnl" altLang="en-US" sz="2400"/>
          </a:p>
          <a:p>
            <a:pPr marL="0" algn="l"/>
            <a:endParaRPr lang="en-US" altLang="en-US" sz="2400"/>
          </a:p>
          <a:p>
            <a:pPr marL="0" algn="l"/>
            <a:r>
              <a:rPr lang="en-US" altLang="en-US" sz="2400"/>
              <a:t>Resolución de </a:t>
            </a:r>
            <a:r>
              <a:rPr lang="en-US" altLang="en-US" sz="2400" b="1"/>
              <a:t>problemas canónicos</a:t>
            </a:r>
            <a:r>
              <a:rPr lang="es-ES_tradnl" altLang="en-US" sz="2400" b="1"/>
              <a:t> </a:t>
            </a:r>
            <a:r>
              <a:rPr lang="es-ES_tradnl" altLang="en-US" sz="2400"/>
              <a:t>(mountain car, pendulum...)</a:t>
            </a:r>
            <a:endParaRPr lang="es-ES_tradnl" altLang="en-US" sz="2400"/>
          </a:p>
          <a:p>
            <a:pPr marL="0" algn="l"/>
            <a:endParaRPr lang="en-US" altLang="en-US" sz="2400" b="1"/>
          </a:p>
          <a:p>
            <a:pPr marL="0" algn="l"/>
            <a:r>
              <a:rPr lang="en-US" altLang="en-US" sz="2400">
                <a:sym typeface="+mn-ea"/>
              </a:rPr>
              <a:t>Desarrollo y formalización de </a:t>
            </a:r>
            <a:r>
              <a:rPr lang="en-US" altLang="en-US" sz="2400" b="1">
                <a:sym typeface="+mn-ea"/>
              </a:rPr>
              <a:t>soluciones a problemas más complejos</a:t>
            </a:r>
            <a:r>
              <a:rPr lang="en-US" altLang="en-US" sz="2400">
                <a:sym typeface="+mn-ea"/>
              </a:rPr>
              <a:t> combinando deep learning y reinforcement learning</a:t>
            </a:r>
            <a:r>
              <a:rPr lang="es-ES_tradnl" altLang="en-US" sz="2400">
                <a:sym typeface="+mn-ea"/>
              </a:rPr>
              <a:t>, con el foco en el seguimiento de linea en gazebo</a:t>
            </a:r>
            <a:r>
              <a:rPr lang="en-US" altLang="en-US" sz="2400">
                <a:sym typeface="+mn-ea"/>
              </a:rPr>
              <a:t>.</a:t>
            </a:r>
            <a:endParaRPr lang="es-ES_tradnl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3</a:t>
            </a:r>
            <a:r>
              <a:rPr lang="en-US" altLang="en-US" sz="3200"/>
              <a:t>-202</a:t>
            </a:r>
            <a:r>
              <a:rPr lang="es-ES_tradnl" altLang="en-US" sz="3200"/>
              <a:t>4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Comparativa de distintos algoritmos en el problema de </a:t>
            </a:r>
            <a:r>
              <a:rPr lang="es-ES_tradnl" altLang="en-US" sz="2400" b="1"/>
              <a:t>seguimiento de linea</a:t>
            </a:r>
            <a:r>
              <a:rPr lang="es-ES_tradnl" altLang="en-US" sz="2400"/>
              <a:t> en </a:t>
            </a:r>
            <a:r>
              <a:rPr lang="es-ES_tradnl" altLang="en-US" sz="2400" b="1"/>
              <a:t>Gazebo </a:t>
            </a:r>
            <a:r>
              <a:rPr lang="es-ES_tradnl" altLang="en-US" sz="2400"/>
              <a:t>(DDPG, PPO, QLearning, DQN)</a:t>
            </a:r>
            <a:endParaRPr lang="es-ES_tradnl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3</a:t>
            </a:r>
            <a:r>
              <a:rPr lang="en-US" altLang="en-US" sz="3200"/>
              <a:t>-202</a:t>
            </a:r>
            <a:r>
              <a:rPr lang="es-ES_tradnl" altLang="en-US" sz="3200"/>
              <a:t>4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Comparativa de distintos algoritmos en el problema de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seguimiento de linea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 en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Gazebo 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(DDPG, PPO, QLearning, DQN)</a:t>
            </a: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s-ES_tradnl" altLang="en-US" sz="2400"/>
          </a:p>
          <a:p>
            <a:pPr marL="0" algn="l"/>
            <a:r>
              <a:rPr lang="es-ES_tradnl" altLang="en-US" sz="2400"/>
              <a:t>Aplicación y comparativa de diferentes </a:t>
            </a:r>
            <a:r>
              <a:rPr lang="es-ES_tradnl" altLang="en-US" sz="2400" b="1"/>
              <a:t>sistemas de percepción</a:t>
            </a:r>
            <a:r>
              <a:rPr lang="es-ES_tradnl" altLang="en-US" sz="2400"/>
              <a:t> (LaneDetector, Yolop, thresholding)</a:t>
            </a:r>
            <a:endParaRPr lang="es-ES_tradnl" altLang="en-US" sz="2400"/>
          </a:p>
          <a:p>
            <a:pPr marL="0" algn="l"/>
            <a:endParaRPr lang="es-ES_tradnl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3</a:t>
            </a:r>
            <a:r>
              <a:rPr lang="en-US" altLang="en-US" sz="3200"/>
              <a:t>-202</a:t>
            </a:r>
            <a:r>
              <a:rPr lang="es-ES_tradnl" altLang="en-US" sz="3200"/>
              <a:t>4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Comparativa de distintos algoritmos en el problema de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seguimiento de linea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 en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Gazebo 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(DDPG, PPO, QLearning, DQN)</a:t>
            </a: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algn="l"/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Aplicación y comparativa de diferentes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sistemas de percepción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 (LaneDetector, Yolop, thresholding)</a:t>
            </a: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Implementación y comparativa de rendimiento de agentes en </a:t>
            </a:r>
            <a:r>
              <a:rPr lang="es-ES_tradnl" altLang="en-US" sz="2400" b="1"/>
              <a:t>CARLA</a:t>
            </a:r>
            <a:r>
              <a:rPr lang="es-ES_tradnl" altLang="en-US" sz="2400"/>
              <a:t>, más empleado en el estado del arte</a:t>
            </a:r>
            <a:endParaRPr lang="es-ES_tradnl" altLang="en-US" sz="2400"/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>
                <a:sym typeface="+mn-ea"/>
              </a:rPr>
              <a:t>Resolución del </a:t>
            </a:r>
            <a:r>
              <a:rPr lang="es-ES_tradnl" altLang="en-US" sz="2400" b="1">
                <a:sym typeface="+mn-ea"/>
              </a:rPr>
              <a:t>seguimiento de carril</a:t>
            </a:r>
            <a:r>
              <a:rPr lang="es-ES_tradnl" altLang="en-US" sz="2400">
                <a:sym typeface="+mn-ea"/>
              </a:rPr>
              <a:t> recompensando velocidades altas</a:t>
            </a:r>
            <a:endParaRPr lang="es-ES_tradnl" altLang="en-US" sz="2400"/>
          </a:p>
          <a:p>
            <a:pPr marL="0" algn="l"/>
            <a:endParaRPr lang="es-ES_tradnl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Trabajos Futuros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05" y="1859915"/>
            <a:ext cx="10972800" cy="3180080"/>
          </a:xfrm>
        </p:spPr>
        <p:txBody>
          <a:bodyPr/>
          <a:p>
            <a:endParaRPr lang="en-US" altLang="en-US">
              <a:sym typeface="+mn-ea"/>
            </a:endParaRPr>
          </a:p>
          <a:p>
            <a:pPr marL="0" algn="l"/>
            <a:r>
              <a:rPr altLang="en-US" sz="2400">
                <a:sym typeface="+mn-ea"/>
              </a:rPr>
              <a:t>Afrontar desafíos más complejos y vigentes en el estado del arte</a:t>
            </a:r>
            <a:r>
              <a:rPr lang="es-ES_tradnl" sz="2400">
                <a:sym typeface="+mn-ea"/>
              </a:rPr>
              <a:t> dentro del problema de seguimiento de carril con adaptación al tráfico</a:t>
            </a:r>
            <a:r>
              <a:rPr altLang="en-US" sz="2400">
                <a:sym typeface="+mn-ea"/>
              </a:rPr>
              <a:t>.</a:t>
            </a:r>
            <a:endParaRPr altLang="en-US" sz="2400">
              <a:sym typeface="+mn-ea"/>
            </a:endParaRPr>
          </a:p>
          <a:p>
            <a:pPr marL="0" algn="l"/>
            <a:endParaRPr altLang="en-US" sz="2400">
              <a:sym typeface="+mn-ea"/>
            </a:endParaRPr>
          </a:p>
          <a:p>
            <a:pPr marL="0" algn="l"/>
            <a:r>
              <a:rPr lang="en-US" altLang="en-US" sz="2400">
                <a:sym typeface="+mn-ea"/>
              </a:rPr>
              <a:t>Realizar experimentos para evaluar la factibilidad de transferir la política aprendida a un robot móvil en un entorno real.</a:t>
            </a:r>
            <a:endParaRPr lang="en-US" altLang="en-US" sz="2400">
              <a:sym typeface="+mn-ea"/>
            </a:endParaRPr>
          </a:p>
          <a:p>
            <a:pPr marL="0" algn="l"/>
            <a:endParaRPr lang="en-US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mmunications and Dialogues 13">
    <a:dk1>
      <a:srgbClr val="000000"/>
    </a:dk1>
    <a:lt1>
      <a:srgbClr val="FFFFFF"/>
    </a:lt1>
    <a:dk2>
      <a:srgbClr val="000000"/>
    </a:dk2>
    <a:lt2>
      <a:srgbClr val="969696"/>
    </a:lt2>
    <a:accent1>
      <a:srgbClr val="0066CC"/>
    </a:accent1>
    <a:accent2>
      <a:srgbClr val="3399FF"/>
    </a:accent2>
    <a:accent3>
      <a:srgbClr val="FFFFFF"/>
    </a:accent3>
    <a:accent4>
      <a:srgbClr val="000000"/>
    </a:accent4>
    <a:accent5>
      <a:srgbClr val="AAB8E2"/>
    </a:accent5>
    <a:accent6>
      <a:srgbClr val="2D8AE7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1776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Droid Sans Fallback</vt:lpstr>
      <vt:lpstr>Microsoft YaHei</vt:lpstr>
      <vt:lpstr>Arial Unicode MS</vt:lpstr>
      <vt:lpstr>Calibri</vt:lpstr>
      <vt:lpstr>Trebuchet MS</vt:lpstr>
      <vt:lpstr>Communications and Dialogues</vt:lpstr>
      <vt:lpstr>Seguimiento tesis 2023/2024</vt:lpstr>
      <vt:lpstr>INTRO</vt:lpstr>
      <vt:lpstr>Estado al comienzo del año</vt:lpstr>
      <vt:lpstr>Actividades realizadas en el curso 2023-2024</vt:lpstr>
      <vt:lpstr>Actividades realizadas en el curso 2023-2024</vt:lpstr>
      <vt:lpstr>Actividades realizadas en el curso 2023-2024</vt:lpstr>
      <vt:lpstr>Trabajos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tesis 2022/2023</dc:title>
  <dc:creator>ruben</dc:creator>
  <cp:lastModifiedBy>ruben</cp:lastModifiedBy>
  <cp:revision>6</cp:revision>
  <dcterms:created xsi:type="dcterms:W3CDTF">2024-05-23T17:53:01Z</dcterms:created>
  <dcterms:modified xsi:type="dcterms:W3CDTF">2024-05-23T17:53:01Z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