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66" r:id="rId5"/>
    <p:sldId id="259" r:id="rId6"/>
    <p:sldId id="270" r:id="rId8"/>
    <p:sldId id="273" r:id="rId9"/>
    <p:sldId id="271" r:id="rId10"/>
    <p:sldId id="274" r:id="rId11"/>
    <p:sldId id="272" r:id="rId12"/>
    <p:sldId id="260" r:id="rId1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Seguimiento tesis 202</a:t>
            </a:r>
            <a:r>
              <a:rPr lang="es-ES_tradnl" altLang="en-US"/>
              <a:t>4</a:t>
            </a:r>
            <a:r>
              <a:rPr lang="en-US" altLang="en-US"/>
              <a:t>/202</a:t>
            </a:r>
            <a:r>
              <a:rPr lang="es-ES_tradnl" altLang="en-US"/>
              <a:t>5</a:t>
            </a:r>
            <a:endParaRPr lang="es-ES_tradnl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/>
              <a:t>Rubén Lucas Zaragoza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Trabajos Futuros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005" y="1859915"/>
            <a:ext cx="10972800" cy="3180080"/>
          </a:xfrm>
        </p:spPr>
        <p:txBody>
          <a:bodyPr/>
          <a:p>
            <a:endParaRPr lang="en-US" altLang="en-US">
              <a:sym typeface="+mn-ea"/>
            </a:endParaRPr>
          </a:p>
          <a:p>
            <a:pPr marL="0" algn="l"/>
            <a:r>
              <a:rPr lang="es-ES_tradnl" sz="2400">
                <a:sym typeface="+mn-ea"/>
              </a:rPr>
              <a:t>Hacer una comparativa no solamente de algoritmos. También de como diferentes técnicas de entrenamiento afectan al comportamiento de un mismo agente (E.g curriculum learning, diferentes ciudades en entrenamiento)</a:t>
            </a:r>
            <a:endParaRPr altLang="en-US" sz="2400">
              <a:sym typeface="+mn-ea"/>
            </a:endParaRPr>
          </a:p>
          <a:p>
            <a:pPr marL="0" algn="l"/>
            <a:r>
              <a:rPr lang="es-ES_tradnl" altLang="en-US" sz="2400">
                <a:sym typeface="+mn-ea"/>
              </a:rPr>
              <a:t>Añadir otros vehículos en el circuito para poder afrontar problemas más ambiciosos que aporten más valor al estado del arte (E.g Convoying, car-folowint, overtaking)</a:t>
            </a:r>
            <a:endParaRPr lang="en-US" altLang="en-US" sz="2400">
              <a:sym typeface="+mn-ea"/>
            </a:endParaRPr>
          </a:p>
          <a:p>
            <a:pPr marL="0" algn="l"/>
            <a:r>
              <a:rPr lang="en-US" altLang="en-US" sz="2400">
                <a:sym typeface="+mn-ea"/>
              </a:rPr>
              <a:t>Realizar experimentos para evaluar la factibilidad de transferir la política aprendida a un robot móvil en un entorno real.</a:t>
            </a:r>
            <a:endParaRPr lang="en-US" altLang="en-US" sz="2400">
              <a:sym typeface="+mn-ea"/>
            </a:endParaRPr>
          </a:p>
          <a:p>
            <a:pPr marL="0" algn="l"/>
            <a:endParaRPr lang="en-US" altLang="en-US" sz="24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INTRO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9220"/>
            <a:ext cx="10972800" cy="4953000"/>
          </a:xfrm>
        </p:spPr>
        <p:txBody>
          <a:bodyPr/>
          <a:p>
            <a:r>
              <a:rPr lang="en-US" altLang="en-US" sz="2400" b="1"/>
              <a:t>Doctorando (tiempo parcial)</a:t>
            </a:r>
            <a:endParaRPr lang="en-US" altLang="en-US" sz="2400" b="1"/>
          </a:p>
          <a:p>
            <a:pPr marL="0" indent="0">
              <a:buNone/>
            </a:pPr>
            <a:r>
              <a:rPr lang="en-US" altLang="en-US" sz="2400"/>
              <a:t>Rubén Lucas Zaragoza</a:t>
            </a:r>
            <a:endParaRPr lang="en-US" altLang="en-US" sz="2400"/>
          </a:p>
          <a:p>
            <a:r>
              <a:rPr lang="en-US" altLang="en-US" sz="2400" b="1"/>
              <a:t>Título (tentativo) de la tesis</a:t>
            </a:r>
            <a:endParaRPr lang="en-US" altLang="en-US" sz="2400" b="1"/>
          </a:p>
          <a:p>
            <a:pPr marL="0" indent="0">
              <a:buNone/>
            </a:pPr>
            <a:r>
              <a:rPr lang="en-US" altLang="en-US" sz="2400"/>
              <a:t>Deep reinforcement learning aplicado a conducción autónoma</a:t>
            </a:r>
            <a:endParaRPr lang="en-US" altLang="en-US" sz="2400"/>
          </a:p>
          <a:p>
            <a:r>
              <a:rPr lang="en-US" altLang="en-US" sz="2400" b="1"/>
              <a:t>Directores</a:t>
            </a:r>
            <a:endParaRPr lang="en-US" altLang="en-US" sz="2400" b="1"/>
          </a:p>
          <a:p>
            <a:pPr marL="0" indent="0">
              <a:buNone/>
            </a:pPr>
            <a:r>
              <a:rPr lang="en-US" altLang="en-US" sz="2400"/>
              <a:t>José María Cañas Plaza</a:t>
            </a: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Roberto Calvo Palomino</a:t>
            </a:r>
            <a:endParaRPr lang="en-US" altLang="en-US" sz="2400"/>
          </a:p>
          <a:p>
            <a:r>
              <a:rPr lang="en-US" altLang="en-US" sz="2400" b="1"/>
              <a:t>Objetivos</a:t>
            </a:r>
            <a:endParaRPr lang="en-US" altLang="en-US" sz="2400" b="1"/>
          </a:p>
          <a:p>
            <a:pPr marL="0" indent="0">
              <a:buNone/>
            </a:pPr>
            <a:r>
              <a:rPr lang="es-ES_tradnl" altLang="en-US" sz="2400"/>
              <a:t>Aplicación de</a:t>
            </a:r>
            <a:r>
              <a:rPr lang="en-US" altLang="en-US" sz="2400"/>
              <a:t> técnicas de deep reinforcement learning para </a:t>
            </a:r>
            <a:r>
              <a:rPr lang="es-ES_tradnl" altLang="en-US" sz="2400"/>
              <a:t>s</a:t>
            </a:r>
            <a:r>
              <a:rPr lang="es-ES_tradnl" altLang="en-US" sz="2400">
                <a:sym typeface="+mn-ea"/>
              </a:rPr>
              <a:t>eguimiento de carril con </a:t>
            </a:r>
            <a:r>
              <a:rPr lang="en-US" altLang="en-US" sz="2400">
                <a:sym typeface="+mn-ea"/>
              </a:rPr>
              <a:t>adaptación al tráfico</a:t>
            </a:r>
            <a:endParaRPr lang="en-US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9220"/>
            <a:ext cx="10972800" cy="4953000"/>
          </a:xfrm>
        </p:spPr>
        <p:txBody>
          <a:bodyPr/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Comparativa de distintos algoritmos en el problema de seguimiento de linea en Gazebo (DDPG, PPO, QLearning, DQN)</a:t>
            </a:r>
            <a:endParaRPr lang="en-US" altLang="en-US" sz="2400"/>
          </a:p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Aplicación y comparativa de diferentes sistemas de percepción (LaneDetector, Yolop, thresholding)</a:t>
            </a:r>
            <a:endParaRPr lang="en-US" altLang="en-US" sz="2400"/>
          </a:p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Resolución del seguimiento de carril recompensando velocidades altas</a:t>
            </a:r>
            <a:r>
              <a:rPr lang="es-ES_tradnl" altLang="en-US" sz="2400"/>
              <a:t> en</a:t>
            </a:r>
            <a:r>
              <a:rPr lang="en-US" altLang="en-US" sz="2400">
                <a:sym typeface="+mn-ea"/>
              </a:rPr>
              <a:t> CARLA, más empleado en el estado del arte</a:t>
            </a:r>
            <a:endParaRPr lang="en-US" altLang="en-US" sz="2400"/>
          </a:p>
          <a:p>
            <a:pPr marL="0" indent="0">
              <a:buNone/>
            </a:pPr>
            <a:endParaRPr lang="es-ES_tradnl" altLang="en-US" sz="240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_tradnl" altLang="en-US"/>
              <a:t>Estado al comienzo del año</a:t>
            </a:r>
            <a:endParaRPr lang="es-ES_tradnl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200"/>
              <a:t>Actividades realizadas en el curso 202</a:t>
            </a:r>
            <a:r>
              <a:rPr lang="es-ES_tradnl" altLang="en-US" sz="3200"/>
              <a:t>4</a:t>
            </a:r>
            <a:r>
              <a:rPr lang="en-US" altLang="en-US" sz="3200"/>
              <a:t>-202</a:t>
            </a:r>
            <a:r>
              <a:rPr lang="es-ES_tradnl" altLang="en-US" sz="3200"/>
              <a:t>5</a:t>
            </a:r>
            <a:endParaRPr lang="es-ES_tradnl" alt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219835"/>
            <a:ext cx="10972800" cy="4953000"/>
          </a:xfrm>
        </p:spPr>
        <p:txBody>
          <a:bodyPr/>
          <a:p>
            <a:pPr marL="0" algn="l"/>
            <a:endParaRPr lang="es-ES_tradnl" altLang="en-US" sz="2400"/>
          </a:p>
          <a:p>
            <a:pPr marL="0" algn="l"/>
            <a:r>
              <a:rPr lang="es-ES_tradnl" altLang="en-US" sz="2400" b="1"/>
              <a:t>Extensión de Behavior Metrics</a:t>
            </a:r>
            <a:r>
              <a:rPr lang="es-ES_tradnl" altLang="en-US" sz="2400"/>
              <a:t> para analizar comportamiento específico de agentes en distintas situaciones (curvas, rectas, intersecciones...)</a:t>
            </a:r>
            <a:endParaRPr lang="es-ES_tradnl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200"/>
              <a:t>Actividades realizadas en el curso 202</a:t>
            </a:r>
            <a:r>
              <a:rPr lang="es-ES_tradnl" altLang="en-US" sz="3200"/>
              <a:t>4</a:t>
            </a:r>
            <a:r>
              <a:rPr lang="en-US" altLang="en-US" sz="3200"/>
              <a:t>-202</a:t>
            </a:r>
            <a:r>
              <a:rPr lang="es-ES_tradnl" altLang="en-US" sz="3200"/>
              <a:t>5</a:t>
            </a:r>
            <a:endParaRPr lang="es-ES_tradnl" alt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219835"/>
            <a:ext cx="10972800" cy="4953000"/>
          </a:xfrm>
        </p:spPr>
        <p:txBody>
          <a:bodyPr/>
          <a:p>
            <a:pPr marL="0" algn="l"/>
            <a:endParaRPr lang="es-ES_tradnl" altLang="en-US" sz="2400"/>
          </a:p>
          <a:p>
            <a:pPr marL="0" algn="l"/>
            <a:r>
              <a:rPr lang="es-ES_tradnl" altLang="en-US" sz="2400" b="1">
                <a:solidFill>
                  <a:schemeClr val="bg1">
                    <a:lumMod val="75000"/>
                  </a:schemeClr>
                </a:solidFill>
              </a:rPr>
              <a:t>Extensión de Behavior Metrics</a:t>
            </a:r>
            <a:r>
              <a:rPr lang="es-ES_tradnl" altLang="en-US" sz="2400">
                <a:solidFill>
                  <a:schemeClr val="bg1">
                    <a:lumMod val="75000"/>
                  </a:schemeClr>
                </a:solidFill>
              </a:rPr>
              <a:t> para analizar comportamiento específico de agentes en distintas situaciones (curvas, rectas, intersecciones...)</a:t>
            </a:r>
            <a:endParaRPr lang="es-ES_tradnl" altLang="en-US" sz="2400">
              <a:solidFill>
                <a:schemeClr val="bg1">
                  <a:lumMod val="75000"/>
                </a:schemeClr>
              </a:solidFill>
            </a:endParaRPr>
          </a:p>
          <a:p>
            <a:pPr marL="0" algn="l"/>
            <a:endParaRPr lang="es-ES_tradnl" altLang="en-US" sz="2400"/>
          </a:p>
          <a:p>
            <a:pPr marL="0" algn="l"/>
            <a:r>
              <a:rPr lang="es-ES_tradnl" altLang="en-US" sz="2400"/>
              <a:t>Refinamiento del comportamiento de agentes para </a:t>
            </a:r>
            <a:r>
              <a:rPr lang="es-ES_tradnl" altLang="en-US" sz="2400" b="1"/>
              <a:t>incluir suavidad en la conducción </a:t>
            </a:r>
            <a:r>
              <a:rPr lang="es-ES_tradnl" altLang="en-US" sz="2400"/>
              <a:t>(principalmente en curvas) </a:t>
            </a:r>
            <a:r>
              <a:rPr lang="es-ES_tradnl" altLang="en-US" sz="2400">
                <a:solidFill>
                  <a:schemeClr val="tx1"/>
                </a:solidFill>
                <a:sym typeface="+mn-ea"/>
              </a:rPr>
              <a:t>haciendo uso de </a:t>
            </a:r>
            <a:r>
              <a:rPr lang="es-ES_tradnl" altLang="en-US" sz="2400" b="1">
                <a:solidFill>
                  <a:schemeClr val="tx1"/>
                </a:solidFill>
                <a:sym typeface="+mn-ea"/>
              </a:rPr>
              <a:t>curriculum learning</a:t>
            </a:r>
            <a:endParaRPr lang="es-ES_tradnl" altLang="en-US" sz="240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s-ES_tradnl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200"/>
              <a:t>Actividades realizadas en el curso 202</a:t>
            </a:r>
            <a:r>
              <a:rPr lang="es-ES_tradnl" altLang="en-US" sz="3200"/>
              <a:t>4</a:t>
            </a:r>
            <a:r>
              <a:rPr lang="en-US" altLang="en-US" sz="3200"/>
              <a:t>-202</a:t>
            </a:r>
            <a:r>
              <a:rPr lang="es-ES_tradnl" altLang="en-US" sz="3200"/>
              <a:t>5</a:t>
            </a:r>
            <a:endParaRPr lang="es-ES_tradnl" altLang="en-US" sz="3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4665" y="1036955"/>
            <a:ext cx="8504555" cy="58210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200"/>
              <a:t>Actividades realizadas en el curso 202</a:t>
            </a:r>
            <a:r>
              <a:rPr lang="es-ES_tradnl" altLang="en-US" sz="3200"/>
              <a:t>4</a:t>
            </a:r>
            <a:r>
              <a:rPr lang="en-US" altLang="en-US" sz="3200"/>
              <a:t>-202</a:t>
            </a:r>
            <a:r>
              <a:rPr lang="es-ES_tradnl" altLang="en-US" sz="3200"/>
              <a:t>5</a:t>
            </a:r>
            <a:endParaRPr lang="es-ES_tradnl" alt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219835"/>
            <a:ext cx="10972800" cy="4953000"/>
          </a:xfrm>
        </p:spPr>
        <p:txBody>
          <a:bodyPr/>
          <a:p>
            <a:pPr marL="0" algn="l"/>
            <a:endParaRPr lang="es-ES_tradnl" altLang="en-US" sz="2400"/>
          </a:p>
          <a:p>
            <a:pPr marL="0" algn="l"/>
            <a:r>
              <a:rPr lang="es-ES_tradnl" altLang="en-US" sz="2400" b="1">
                <a:solidFill>
                  <a:schemeClr val="bg1">
                    <a:lumMod val="75000"/>
                  </a:schemeClr>
                </a:solidFill>
              </a:rPr>
              <a:t>Extensión de Behavior Metrics</a:t>
            </a:r>
            <a:r>
              <a:rPr lang="es-ES_tradnl" altLang="en-US" sz="2400">
                <a:solidFill>
                  <a:schemeClr val="bg1">
                    <a:lumMod val="75000"/>
                  </a:schemeClr>
                </a:solidFill>
              </a:rPr>
              <a:t> para analizar comportamiento específico de agentes en distintas situaciones (curvas, rectas, intersecciones...)</a:t>
            </a:r>
            <a:endParaRPr lang="es-ES_tradnl" altLang="en-US" sz="2400">
              <a:solidFill>
                <a:schemeClr val="bg1">
                  <a:lumMod val="75000"/>
                </a:schemeClr>
              </a:solidFill>
            </a:endParaRPr>
          </a:p>
          <a:p>
            <a:pPr marL="0" algn="l"/>
            <a:endParaRPr lang="es-ES_tradnl" altLang="en-US" sz="2400">
              <a:solidFill>
                <a:schemeClr val="bg1">
                  <a:lumMod val="75000"/>
                </a:schemeClr>
              </a:solidFill>
            </a:endParaRPr>
          </a:p>
          <a:p>
            <a:pPr marL="0" algn="l"/>
            <a:r>
              <a:rPr lang="es-ES_tradnl" altLang="en-US" sz="2400">
                <a:solidFill>
                  <a:schemeClr val="bg1">
                    <a:lumMod val="75000"/>
                  </a:schemeClr>
                </a:solidFill>
              </a:rPr>
              <a:t>Refinamiento del comportamiento de agentes para </a:t>
            </a:r>
            <a:r>
              <a:rPr lang="es-ES_tradnl" altLang="en-US" sz="2400" b="1">
                <a:solidFill>
                  <a:schemeClr val="bg1">
                    <a:lumMod val="75000"/>
                  </a:schemeClr>
                </a:solidFill>
              </a:rPr>
              <a:t>incluir suavidad en la conducción </a:t>
            </a:r>
            <a:r>
              <a:rPr lang="es-ES_tradnl" altLang="en-US" sz="2400">
                <a:solidFill>
                  <a:schemeClr val="bg1">
                    <a:lumMod val="75000"/>
                  </a:schemeClr>
                </a:solidFill>
              </a:rPr>
              <a:t>(principalmente en curvas) </a:t>
            </a:r>
            <a:r>
              <a:rPr lang="es-ES_tradnl" altLang="en-US" sz="2400">
                <a:solidFill>
                  <a:schemeClr val="bg1">
                    <a:lumMod val="75000"/>
                  </a:schemeClr>
                </a:solidFill>
                <a:sym typeface="+mn-ea"/>
              </a:rPr>
              <a:t>haciendo uso de </a:t>
            </a:r>
            <a:r>
              <a:rPr lang="es-ES_tradnl" altLang="en-US" sz="2400" b="1">
                <a:solidFill>
                  <a:schemeClr val="bg1">
                    <a:lumMod val="75000"/>
                  </a:schemeClr>
                </a:solidFill>
                <a:sym typeface="+mn-ea"/>
              </a:rPr>
              <a:t>curriculum learning</a:t>
            </a:r>
            <a:endParaRPr lang="es-ES_tradnl" altLang="en-US" sz="2400">
              <a:solidFill>
                <a:schemeClr val="bg1">
                  <a:lumMod val="75000"/>
                </a:schemeClr>
              </a:solidFill>
            </a:endParaRPr>
          </a:p>
          <a:p>
            <a:pPr marL="0" algn="l"/>
            <a:endParaRPr lang="es-ES_tradnl" altLang="en-US" sz="2400"/>
          </a:p>
          <a:p>
            <a:pPr marL="0" algn="l"/>
            <a:r>
              <a:rPr lang="es-ES_tradnl" altLang="en-US" sz="2400"/>
              <a:t>Comparativa de distintos algoritmos en el problema de </a:t>
            </a:r>
            <a:r>
              <a:rPr lang="es-ES_tradnl" altLang="en-US" sz="2400" b="1"/>
              <a:t>seguimiento de carril a velocidades altas </a:t>
            </a:r>
            <a:r>
              <a:rPr lang="es-ES_tradnl" altLang="en-US" sz="2400"/>
              <a:t>en </a:t>
            </a:r>
            <a:r>
              <a:rPr lang="es-ES_tradnl" altLang="en-US" sz="2400" b="1"/>
              <a:t>CARLA </a:t>
            </a:r>
            <a:r>
              <a:rPr lang="es-ES_tradnl" altLang="en-US" sz="2400"/>
              <a:t>(DDPG, PPO y SAC)</a:t>
            </a:r>
            <a:endParaRPr lang="es-ES_tradnl" altLang="en-US" sz="2400"/>
          </a:p>
          <a:p>
            <a:pPr marL="0" indent="0" algn="l">
              <a:buNone/>
            </a:pPr>
            <a:endParaRPr lang="es-ES_tradnl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200"/>
              <a:t>Actividades realizadas en el curso 202</a:t>
            </a:r>
            <a:r>
              <a:rPr lang="es-ES_tradnl" altLang="en-US" sz="3200"/>
              <a:t>4</a:t>
            </a:r>
            <a:r>
              <a:rPr lang="en-US" altLang="en-US" sz="3200"/>
              <a:t>-202</a:t>
            </a:r>
            <a:r>
              <a:rPr lang="es-ES_tradnl" altLang="en-US" sz="3200"/>
              <a:t>5</a:t>
            </a:r>
            <a:endParaRPr lang="es-ES_tradnl" altLang="en-US" sz="32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" y="1751965"/>
            <a:ext cx="5775325" cy="43319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830" y="1860550"/>
            <a:ext cx="5925820" cy="42233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200"/>
              <a:t>Actividades realizadas en el curso 202</a:t>
            </a:r>
            <a:r>
              <a:rPr lang="es-ES_tradnl" altLang="en-US" sz="3200"/>
              <a:t>4</a:t>
            </a:r>
            <a:r>
              <a:rPr lang="en-US" altLang="en-US" sz="3200"/>
              <a:t>-202</a:t>
            </a:r>
            <a:r>
              <a:rPr lang="es-ES_tradnl" altLang="en-US" sz="3200"/>
              <a:t>5</a:t>
            </a:r>
            <a:endParaRPr lang="es-ES_tradnl" alt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219835"/>
            <a:ext cx="10972800" cy="4953000"/>
          </a:xfrm>
        </p:spPr>
        <p:txBody>
          <a:bodyPr/>
          <a:p>
            <a:pPr marL="0" algn="l"/>
            <a:endParaRPr lang="es-ES_tradnl" altLang="en-US" sz="2400"/>
          </a:p>
          <a:p>
            <a:pPr marL="0" algn="l"/>
            <a:r>
              <a:rPr lang="es-ES_tradnl" altLang="en-US" sz="2400" b="1">
                <a:solidFill>
                  <a:schemeClr val="bg1">
                    <a:lumMod val="75000"/>
                  </a:schemeClr>
                </a:solidFill>
              </a:rPr>
              <a:t>Extensión de Behavior Metrics</a:t>
            </a:r>
            <a:r>
              <a:rPr lang="es-ES_tradnl" altLang="en-US" sz="2400">
                <a:solidFill>
                  <a:schemeClr val="bg1">
                    <a:lumMod val="75000"/>
                  </a:schemeClr>
                </a:solidFill>
              </a:rPr>
              <a:t> para analizar comportamiento específico de agentes en distintas situaciones (curvas, rectas, intersecciones...)</a:t>
            </a:r>
            <a:endParaRPr lang="es-ES_tradnl" altLang="en-US" sz="2400">
              <a:solidFill>
                <a:schemeClr val="bg1">
                  <a:lumMod val="75000"/>
                </a:schemeClr>
              </a:solidFill>
            </a:endParaRPr>
          </a:p>
          <a:p>
            <a:pPr marL="0" algn="l"/>
            <a:endParaRPr lang="es-ES_tradnl" altLang="en-US" sz="2400">
              <a:solidFill>
                <a:schemeClr val="bg1">
                  <a:lumMod val="75000"/>
                </a:schemeClr>
              </a:solidFill>
            </a:endParaRPr>
          </a:p>
          <a:p>
            <a:pPr marL="0" algn="l"/>
            <a:r>
              <a:rPr lang="es-ES_tradnl" altLang="en-US" sz="2400">
                <a:solidFill>
                  <a:schemeClr val="bg1">
                    <a:lumMod val="75000"/>
                  </a:schemeClr>
                </a:solidFill>
              </a:rPr>
              <a:t>Refinamiento del comportamiento de agentes para </a:t>
            </a:r>
            <a:r>
              <a:rPr lang="es-ES_tradnl" altLang="en-US" sz="2400" b="1">
                <a:solidFill>
                  <a:schemeClr val="bg1">
                    <a:lumMod val="75000"/>
                  </a:schemeClr>
                </a:solidFill>
              </a:rPr>
              <a:t>incluir suavidad en la conducción </a:t>
            </a:r>
            <a:r>
              <a:rPr lang="es-ES_tradnl" altLang="en-US" sz="2400">
                <a:solidFill>
                  <a:schemeClr val="bg1">
                    <a:lumMod val="75000"/>
                  </a:schemeClr>
                </a:solidFill>
              </a:rPr>
              <a:t>(principalmente en curvas) haciendo uso de </a:t>
            </a:r>
            <a:r>
              <a:rPr lang="es-ES_tradnl" altLang="en-US" sz="2400" b="1">
                <a:solidFill>
                  <a:schemeClr val="bg1">
                    <a:lumMod val="75000"/>
                  </a:schemeClr>
                </a:solidFill>
              </a:rPr>
              <a:t>curriculum learning</a:t>
            </a:r>
            <a:endParaRPr lang="es-ES_tradnl" altLang="en-US" sz="2400">
              <a:solidFill>
                <a:schemeClr val="bg1">
                  <a:lumMod val="75000"/>
                </a:schemeClr>
              </a:solidFill>
            </a:endParaRPr>
          </a:p>
          <a:p>
            <a:pPr marL="0" algn="l"/>
            <a:endParaRPr lang="es-ES_tradnl" altLang="en-US" sz="2400">
              <a:solidFill>
                <a:schemeClr val="bg1">
                  <a:lumMod val="75000"/>
                </a:schemeClr>
              </a:solidFill>
            </a:endParaRPr>
          </a:p>
          <a:p>
            <a:pPr marL="0" algn="l"/>
            <a:r>
              <a:rPr lang="es-ES_tradnl" altLang="en-US" sz="2400">
                <a:solidFill>
                  <a:schemeClr val="bg1">
                    <a:lumMod val="75000"/>
                  </a:schemeClr>
                </a:solidFill>
              </a:rPr>
              <a:t>Comparativa de distintos algoritmos en el problema de </a:t>
            </a:r>
            <a:r>
              <a:rPr lang="es-ES_tradnl" altLang="en-US" sz="2400" b="1">
                <a:solidFill>
                  <a:schemeClr val="bg1">
                    <a:lumMod val="75000"/>
                  </a:schemeClr>
                </a:solidFill>
              </a:rPr>
              <a:t>seguimiento de carril a velocidades altas </a:t>
            </a:r>
            <a:r>
              <a:rPr lang="es-ES_tradnl" altLang="en-US" sz="2400">
                <a:solidFill>
                  <a:schemeClr val="bg1">
                    <a:lumMod val="75000"/>
                  </a:schemeClr>
                </a:solidFill>
              </a:rPr>
              <a:t>en </a:t>
            </a:r>
            <a:r>
              <a:rPr lang="es-ES_tradnl" altLang="en-US" sz="2400" b="1">
                <a:solidFill>
                  <a:schemeClr val="bg1">
                    <a:lumMod val="75000"/>
                  </a:schemeClr>
                </a:solidFill>
              </a:rPr>
              <a:t>CARLA </a:t>
            </a:r>
            <a:r>
              <a:rPr lang="es-ES_tradnl" altLang="en-US" sz="2400">
                <a:solidFill>
                  <a:schemeClr val="bg1">
                    <a:lumMod val="75000"/>
                  </a:schemeClr>
                </a:solidFill>
              </a:rPr>
              <a:t>(DDPG, PPO y SAC)</a:t>
            </a:r>
            <a:endParaRPr lang="es-ES_tradnl" altLang="en-US" sz="2400">
              <a:solidFill>
                <a:schemeClr val="bg1">
                  <a:lumMod val="75000"/>
                </a:schemeClr>
              </a:solidFill>
            </a:endParaRPr>
          </a:p>
          <a:p>
            <a:pPr marL="0" algn="l"/>
            <a:endParaRPr lang="es-ES_tradnl" altLang="en-US" sz="2400"/>
          </a:p>
          <a:p>
            <a:pPr marL="0" algn="l"/>
            <a:r>
              <a:rPr lang="es-ES_tradnl" altLang="en-US" sz="2400"/>
              <a:t>Extensión de entrenamientos e inferencias a diferentes ciudades de CARLA para justificar la </a:t>
            </a:r>
            <a:r>
              <a:rPr lang="es-ES_tradnl" altLang="en-US" sz="2400" b="1"/>
              <a:t>generalización de los agentes</a:t>
            </a:r>
            <a:endParaRPr lang="es-ES_tradnl" altLang="en-US" sz="2400"/>
          </a:p>
          <a:p>
            <a:pPr marL="0" indent="0" algn="l">
              <a:buNone/>
            </a:pPr>
            <a:endParaRPr lang="es-ES_tradnl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mmunications and Dialogues 13">
    <a:dk1>
      <a:srgbClr val="000000"/>
    </a:dk1>
    <a:lt1>
      <a:srgbClr val="FFFFFF"/>
    </a:lt1>
    <a:dk2>
      <a:srgbClr val="000000"/>
    </a:dk2>
    <a:lt2>
      <a:srgbClr val="969696"/>
    </a:lt2>
    <a:accent1>
      <a:srgbClr val="0066CC"/>
    </a:accent1>
    <a:accent2>
      <a:srgbClr val="3399FF"/>
    </a:accent2>
    <a:accent3>
      <a:srgbClr val="FFFFFF"/>
    </a:accent3>
    <a:accent4>
      <a:srgbClr val="000000"/>
    </a:accent4>
    <a:accent5>
      <a:srgbClr val="AAB8E2"/>
    </a:accent5>
    <a:accent6>
      <a:srgbClr val="2D8AE7"/>
    </a:accent6>
    <a:hlink>
      <a:srgbClr val="CC3300"/>
    </a:hlink>
    <a:folHlink>
      <a:srgbClr val="99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2850</Words>
  <Application>WPS Presentation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Droid Sans Fallback</vt:lpstr>
      <vt:lpstr>Microsoft YaHei</vt:lpstr>
      <vt:lpstr>Arial Unicode MS</vt:lpstr>
      <vt:lpstr>Calibri</vt:lpstr>
      <vt:lpstr>Trebuchet MS</vt:lpstr>
      <vt:lpstr>OpenSymbol</vt:lpstr>
      <vt:lpstr>Communications and Dialogues</vt:lpstr>
      <vt:lpstr>Seguimiento tesis 2023/2024</vt:lpstr>
      <vt:lpstr>INTRO</vt:lpstr>
      <vt:lpstr>Estado al comienzo del año</vt:lpstr>
      <vt:lpstr>Actividades realizadas en el curso 2023-2024</vt:lpstr>
      <vt:lpstr>Actividades realizadas en el curso 2024-2025</vt:lpstr>
      <vt:lpstr>Actividades realizadas en el curso 2024-2025</vt:lpstr>
      <vt:lpstr>Actividades realizadas en el curso 2024-2025</vt:lpstr>
      <vt:lpstr>Actividades realizadas en el curso 2024-2025</vt:lpstr>
      <vt:lpstr>Actividades realizadas en el curso 2024-2025</vt:lpstr>
      <vt:lpstr>Trabajos Futuros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Seguimiento tesis 2022/2023</dc:title>
  <dc:creator>ruben</dc:creator>
  <cp:lastModifiedBy>ruben</cp:lastModifiedBy>
  <cp:revision>7</cp:revision>
  <dcterms:created xsi:type="dcterms:W3CDTF">2025-05-08T13:15:28Z</dcterms:created>
  <dcterms:modified xsi:type="dcterms:W3CDTF">2025-05-08T13:15:28Z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