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sldIdLst>
    <p:sldId id="256" r:id="rId2"/>
    <p:sldId id="257" r:id="rId3"/>
    <p:sldId id="258" r:id="rId4"/>
    <p:sldId id="264" r:id="rId5"/>
    <p:sldId id="265" r:id="rId6"/>
    <p:sldId id="266" r:id="rId7"/>
    <p:sldId id="259" r:id="rId8"/>
    <p:sldId id="260" r:id="rId9"/>
    <p:sldId id="261" r:id="rId10"/>
    <p:sldId id="262" r:id="rId11"/>
    <p:sldId id="263"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958" autoAdjust="0"/>
  </p:normalViewPr>
  <p:slideViewPr>
    <p:cSldViewPr snapToGrid="0">
      <p:cViewPr varScale="1">
        <p:scale>
          <a:sx n="86" d="100"/>
          <a:sy n="86" d="100"/>
        </p:scale>
        <p:origin x="143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03DC83-6C27-45F0-83E4-26F854D990FA}"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E9CCFAAB-294A-46FF-8D9F-9F3E832D164F}">
      <dgm:prSet/>
      <dgm:spPr/>
      <dgm:t>
        <a:bodyPr/>
        <a:lstStyle/>
        <a:p>
          <a:r>
            <a:rPr lang="es-ES" dirty="0" smtClean="0"/>
            <a:t>Introducción</a:t>
          </a:r>
          <a:endParaRPr lang="en-US" dirty="0"/>
        </a:p>
      </dgm:t>
    </dgm:pt>
    <dgm:pt modelId="{AE4013C7-7A70-47B2-A30C-4A1F6B5FDA59}" type="parTrans" cxnId="{118AF2C8-9958-4FA6-A7AE-C7B0DAA4EB43}">
      <dgm:prSet/>
      <dgm:spPr/>
      <dgm:t>
        <a:bodyPr/>
        <a:lstStyle/>
        <a:p>
          <a:endParaRPr lang="en-US"/>
        </a:p>
      </dgm:t>
    </dgm:pt>
    <dgm:pt modelId="{235EE67E-9621-40FC-BE1F-C2E8241A23E6}" type="sibTrans" cxnId="{118AF2C8-9958-4FA6-A7AE-C7B0DAA4EB43}">
      <dgm:prSet/>
      <dgm:spPr/>
      <dgm:t>
        <a:bodyPr/>
        <a:lstStyle/>
        <a:p>
          <a:endParaRPr lang="en-US"/>
        </a:p>
      </dgm:t>
    </dgm:pt>
    <dgm:pt modelId="{AF329162-5202-47D1-A157-7445204FCC46}">
      <dgm:prSet/>
      <dgm:spPr/>
      <dgm:t>
        <a:bodyPr/>
        <a:lstStyle/>
        <a:p>
          <a:r>
            <a:rPr lang="es-ES" dirty="0" smtClean="0"/>
            <a:t>Desarrollo I y II</a:t>
          </a:r>
          <a:endParaRPr lang="en-US" dirty="0"/>
        </a:p>
      </dgm:t>
    </dgm:pt>
    <dgm:pt modelId="{0F1CCDF7-0C2A-4612-80EA-E092C158772E}" type="parTrans" cxnId="{D1E6B29B-AC92-437C-B562-A134C8F6481D}">
      <dgm:prSet/>
      <dgm:spPr/>
      <dgm:t>
        <a:bodyPr/>
        <a:lstStyle/>
        <a:p>
          <a:endParaRPr lang="en-US"/>
        </a:p>
      </dgm:t>
    </dgm:pt>
    <dgm:pt modelId="{7704FEA9-BE66-429F-9362-C5A9507A2ADA}" type="sibTrans" cxnId="{D1E6B29B-AC92-437C-B562-A134C8F6481D}">
      <dgm:prSet/>
      <dgm:spPr/>
      <dgm:t>
        <a:bodyPr/>
        <a:lstStyle/>
        <a:p>
          <a:endParaRPr lang="en-US"/>
        </a:p>
      </dgm:t>
    </dgm:pt>
    <dgm:pt modelId="{DC8F2727-2939-4954-A3F9-72BF6606E248}">
      <dgm:prSet/>
      <dgm:spPr/>
      <dgm:t>
        <a:bodyPr/>
        <a:lstStyle/>
        <a:p>
          <a:r>
            <a:rPr lang="es-ES" dirty="0" smtClean="0"/>
            <a:t>Conclusión y trabajo futuro</a:t>
          </a:r>
          <a:endParaRPr lang="en-US" dirty="0"/>
        </a:p>
      </dgm:t>
    </dgm:pt>
    <dgm:pt modelId="{5E9BD7CC-F672-4121-AE96-144391576D6F}" type="parTrans" cxnId="{34991FED-6628-46EF-AA03-8190A0D84126}">
      <dgm:prSet/>
      <dgm:spPr/>
      <dgm:t>
        <a:bodyPr/>
        <a:lstStyle/>
        <a:p>
          <a:endParaRPr lang="en-US"/>
        </a:p>
      </dgm:t>
    </dgm:pt>
    <dgm:pt modelId="{16676926-951E-4FAF-9E07-E22CE0928DDB}" type="sibTrans" cxnId="{34991FED-6628-46EF-AA03-8190A0D84126}">
      <dgm:prSet/>
      <dgm:spPr/>
      <dgm:t>
        <a:bodyPr/>
        <a:lstStyle/>
        <a:p>
          <a:endParaRPr lang="en-US"/>
        </a:p>
      </dgm:t>
    </dgm:pt>
    <dgm:pt modelId="{615AD1FD-FBB3-476E-B7BC-A14D477C07B3}">
      <dgm:prSet/>
      <dgm:spPr/>
      <dgm:t>
        <a:bodyPr/>
        <a:lstStyle/>
        <a:p>
          <a:r>
            <a:rPr lang="en-US" dirty="0" smtClean="0"/>
            <a:t>Estado del arte</a:t>
          </a:r>
          <a:endParaRPr lang="en-US" dirty="0"/>
        </a:p>
      </dgm:t>
    </dgm:pt>
    <dgm:pt modelId="{04B96D4D-3B56-46E2-B36E-43CA7CD51482}" type="parTrans" cxnId="{1D1D448A-BB62-401A-A159-DFE80B8CF7C6}">
      <dgm:prSet/>
      <dgm:spPr/>
      <dgm:t>
        <a:bodyPr/>
        <a:lstStyle/>
        <a:p>
          <a:endParaRPr lang="en-US"/>
        </a:p>
      </dgm:t>
    </dgm:pt>
    <dgm:pt modelId="{DDEA5D02-685F-4203-8F89-9CC1819F6471}" type="sibTrans" cxnId="{1D1D448A-BB62-401A-A159-DFE80B8CF7C6}">
      <dgm:prSet/>
      <dgm:spPr/>
      <dgm:t>
        <a:bodyPr/>
        <a:lstStyle/>
        <a:p>
          <a:endParaRPr lang="en-US"/>
        </a:p>
      </dgm:t>
    </dgm:pt>
    <dgm:pt modelId="{EE7D32D2-8D49-4F39-8126-89384C341F41}" type="pres">
      <dgm:prSet presAssocID="{7B03DC83-6C27-45F0-83E4-26F854D990FA}" presName="vert0" presStyleCnt="0">
        <dgm:presLayoutVars>
          <dgm:dir/>
          <dgm:animOne val="branch"/>
          <dgm:animLvl val="lvl"/>
        </dgm:presLayoutVars>
      </dgm:prSet>
      <dgm:spPr/>
      <dgm:t>
        <a:bodyPr/>
        <a:lstStyle/>
        <a:p>
          <a:endParaRPr lang="en-US"/>
        </a:p>
      </dgm:t>
    </dgm:pt>
    <dgm:pt modelId="{C363481D-5106-4277-84AA-7550D904D09A}" type="pres">
      <dgm:prSet presAssocID="{E9CCFAAB-294A-46FF-8D9F-9F3E832D164F}" presName="thickLine" presStyleLbl="alignNode1" presStyleIdx="0" presStyleCnt="4"/>
      <dgm:spPr/>
      <dgm:t>
        <a:bodyPr/>
        <a:lstStyle/>
        <a:p>
          <a:endParaRPr lang="en-US"/>
        </a:p>
      </dgm:t>
    </dgm:pt>
    <dgm:pt modelId="{2328F16E-4D3F-4156-8C87-37545F69B928}" type="pres">
      <dgm:prSet presAssocID="{E9CCFAAB-294A-46FF-8D9F-9F3E832D164F}" presName="horz1" presStyleCnt="0"/>
      <dgm:spPr/>
    </dgm:pt>
    <dgm:pt modelId="{5B8CE382-D127-49C8-80AB-AF1E96CF12ED}" type="pres">
      <dgm:prSet presAssocID="{E9CCFAAB-294A-46FF-8D9F-9F3E832D164F}" presName="tx1" presStyleLbl="revTx" presStyleIdx="0" presStyleCnt="4"/>
      <dgm:spPr/>
      <dgm:t>
        <a:bodyPr/>
        <a:lstStyle/>
        <a:p>
          <a:endParaRPr lang="en-US"/>
        </a:p>
      </dgm:t>
    </dgm:pt>
    <dgm:pt modelId="{3764283C-1D59-4F6D-B8FE-C649AE488B78}" type="pres">
      <dgm:prSet presAssocID="{E9CCFAAB-294A-46FF-8D9F-9F3E832D164F}" presName="vert1" presStyleCnt="0"/>
      <dgm:spPr/>
    </dgm:pt>
    <dgm:pt modelId="{ABFD32B9-37F2-46DA-B2D1-068BEB027364}" type="pres">
      <dgm:prSet presAssocID="{615AD1FD-FBB3-476E-B7BC-A14D477C07B3}" presName="thickLine" presStyleLbl="alignNode1" presStyleIdx="1" presStyleCnt="4"/>
      <dgm:spPr/>
    </dgm:pt>
    <dgm:pt modelId="{BC1A47AA-4A4D-403F-8B01-66D40B429B40}" type="pres">
      <dgm:prSet presAssocID="{615AD1FD-FBB3-476E-B7BC-A14D477C07B3}" presName="horz1" presStyleCnt="0"/>
      <dgm:spPr/>
    </dgm:pt>
    <dgm:pt modelId="{9F7E3453-3010-4FED-BD5F-8B91977F8DAF}" type="pres">
      <dgm:prSet presAssocID="{615AD1FD-FBB3-476E-B7BC-A14D477C07B3}" presName="tx1" presStyleLbl="revTx" presStyleIdx="1" presStyleCnt="4"/>
      <dgm:spPr/>
      <dgm:t>
        <a:bodyPr/>
        <a:lstStyle/>
        <a:p>
          <a:endParaRPr lang="en-US"/>
        </a:p>
      </dgm:t>
    </dgm:pt>
    <dgm:pt modelId="{C7FB99D8-36C6-4A49-A4D9-CCFB2E42B275}" type="pres">
      <dgm:prSet presAssocID="{615AD1FD-FBB3-476E-B7BC-A14D477C07B3}" presName="vert1" presStyleCnt="0"/>
      <dgm:spPr/>
    </dgm:pt>
    <dgm:pt modelId="{48AF752D-6205-49E2-9680-C0B2D1CC3EAF}" type="pres">
      <dgm:prSet presAssocID="{AF329162-5202-47D1-A157-7445204FCC46}" presName="thickLine" presStyleLbl="alignNode1" presStyleIdx="2" presStyleCnt="4"/>
      <dgm:spPr/>
    </dgm:pt>
    <dgm:pt modelId="{2F60CBFD-091C-446D-AEE3-1BAB0203915D}" type="pres">
      <dgm:prSet presAssocID="{AF329162-5202-47D1-A157-7445204FCC46}" presName="horz1" presStyleCnt="0"/>
      <dgm:spPr/>
    </dgm:pt>
    <dgm:pt modelId="{171895C8-15E1-4A1E-B2AF-E9737DE1A1A4}" type="pres">
      <dgm:prSet presAssocID="{AF329162-5202-47D1-A157-7445204FCC46}" presName="tx1" presStyleLbl="revTx" presStyleIdx="2" presStyleCnt="4"/>
      <dgm:spPr/>
      <dgm:t>
        <a:bodyPr/>
        <a:lstStyle/>
        <a:p>
          <a:endParaRPr lang="en-US"/>
        </a:p>
      </dgm:t>
    </dgm:pt>
    <dgm:pt modelId="{41FBD0FB-8743-487F-A5F6-785556A8BA16}" type="pres">
      <dgm:prSet presAssocID="{AF329162-5202-47D1-A157-7445204FCC46}" presName="vert1" presStyleCnt="0"/>
      <dgm:spPr/>
    </dgm:pt>
    <dgm:pt modelId="{1C1DA827-8C1D-4CA5-804F-40BBEBC66E20}" type="pres">
      <dgm:prSet presAssocID="{DC8F2727-2939-4954-A3F9-72BF6606E248}" presName="thickLine" presStyleLbl="alignNode1" presStyleIdx="3" presStyleCnt="4"/>
      <dgm:spPr/>
    </dgm:pt>
    <dgm:pt modelId="{ABA90AC0-F44F-416D-8DA1-8643654BA280}" type="pres">
      <dgm:prSet presAssocID="{DC8F2727-2939-4954-A3F9-72BF6606E248}" presName="horz1" presStyleCnt="0"/>
      <dgm:spPr/>
    </dgm:pt>
    <dgm:pt modelId="{4C7A848D-6BAE-463D-BD90-51440EE09574}" type="pres">
      <dgm:prSet presAssocID="{DC8F2727-2939-4954-A3F9-72BF6606E248}" presName="tx1" presStyleLbl="revTx" presStyleIdx="3" presStyleCnt="4"/>
      <dgm:spPr/>
      <dgm:t>
        <a:bodyPr/>
        <a:lstStyle/>
        <a:p>
          <a:endParaRPr lang="en-US"/>
        </a:p>
      </dgm:t>
    </dgm:pt>
    <dgm:pt modelId="{6B9D9F2A-938E-4CFD-BDE5-CAAFBAB23178}" type="pres">
      <dgm:prSet presAssocID="{DC8F2727-2939-4954-A3F9-72BF6606E248}" presName="vert1" presStyleCnt="0"/>
      <dgm:spPr/>
    </dgm:pt>
  </dgm:ptLst>
  <dgm:cxnLst>
    <dgm:cxn modelId="{63834EDA-EF88-4A90-B1D4-2F4D19793A93}" type="presOf" srcId="{E9CCFAAB-294A-46FF-8D9F-9F3E832D164F}" destId="{5B8CE382-D127-49C8-80AB-AF1E96CF12ED}" srcOrd="0" destOrd="0" presId="urn:microsoft.com/office/officeart/2008/layout/LinedList"/>
    <dgm:cxn modelId="{CC3CDCA3-DB4F-449F-968D-9E0C7EA1F22D}" type="presOf" srcId="{7B03DC83-6C27-45F0-83E4-26F854D990FA}" destId="{EE7D32D2-8D49-4F39-8126-89384C341F41}" srcOrd="0" destOrd="0" presId="urn:microsoft.com/office/officeart/2008/layout/LinedList"/>
    <dgm:cxn modelId="{D1E6B29B-AC92-437C-B562-A134C8F6481D}" srcId="{7B03DC83-6C27-45F0-83E4-26F854D990FA}" destId="{AF329162-5202-47D1-A157-7445204FCC46}" srcOrd="2" destOrd="0" parTransId="{0F1CCDF7-0C2A-4612-80EA-E092C158772E}" sibTransId="{7704FEA9-BE66-429F-9362-C5A9507A2ADA}"/>
    <dgm:cxn modelId="{1D1D448A-BB62-401A-A159-DFE80B8CF7C6}" srcId="{7B03DC83-6C27-45F0-83E4-26F854D990FA}" destId="{615AD1FD-FBB3-476E-B7BC-A14D477C07B3}" srcOrd="1" destOrd="0" parTransId="{04B96D4D-3B56-46E2-B36E-43CA7CD51482}" sibTransId="{DDEA5D02-685F-4203-8F89-9CC1819F6471}"/>
    <dgm:cxn modelId="{2C4BBAC5-A271-4B93-9ED2-81FD2E75BFCC}" type="presOf" srcId="{AF329162-5202-47D1-A157-7445204FCC46}" destId="{171895C8-15E1-4A1E-B2AF-E9737DE1A1A4}" srcOrd="0" destOrd="0" presId="urn:microsoft.com/office/officeart/2008/layout/LinedList"/>
    <dgm:cxn modelId="{B13D1EA9-E005-47F7-837C-D3A15AC05A9E}" type="presOf" srcId="{615AD1FD-FBB3-476E-B7BC-A14D477C07B3}" destId="{9F7E3453-3010-4FED-BD5F-8B91977F8DAF}" srcOrd="0" destOrd="0" presId="urn:microsoft.com/office/officeart/2008/layout/LinedList"/>
    <dgm:cxn modelId="{EE7B5E48-61B4-477A-8613-449C05BA042D}" type="presOf" srcId="{DC8F2727-2939-4954-A3F9-72BF6606E248}" destId="{4C7A848D-6BAE-463D-BD90-51440EE09574}" srcOrd="0" destOrd="0" presId="urn:microsoft.com/office/officeart/2008/layout/LinedList"/>
    <dgm:cxn modelId="{118AF2C8-9958-4FA6-A7AE-C7B0DAA4EB43}" srcId="{7B03DC83-6C27-45F0-83E4-26F854D990FA}" destId="{E9CCFAAB-294A-46FF-8D9F-9F3E832D164F}" srcOrd="0" destOrd="0" parTransId="{AE4013C7-7A70-47B2-A30C-4A1F6B5FDA59}" sibTransId="{235EE67E-9621-40FC-BE1F-C2E8241A23E6}"/>
    <dgm:cxn modelId="{34991FED-6628-46EF-AA03-8190A0D84126}" srcId="{7B03DC83-6C27-45F0-83E4-26F854D990FA}" destId="{DC8F2727-2939-4954-A3F9-72BF6606E248}" srcOrd="3" destOrd="0" parTransId="{5E9BD7CC-F672-4121-AE96-144391576D6F}" sibTransId="{16676926-951E-4FAF-9E07-E22CE0928DDB}"/>
    <dgm:cxn modelId="{9B159E45-E5B1-445A-AC66-ECCED5A4600F}" type="presParOf" srcId="{EE7D32D2-8D49-4F39-8126-89384C341F41}" destId="{C363481D-5106-4277-84AA-7550D904D09A}" srcOrd="0" destOrd="0" presId="urn:microsoft.com/office/officeart/2008/layout/LinedList"/>
    <dgm:cxn modelId="{48422BF2-0B6C-4A68-B21A-EDD98D9F8966}" type="presParOf" srcId="{EE7D32D2-8D49-4F39-8126-89384C341F41}" destId="{2328F16E-4D3F-4156-8C87-37545F69B928}" srcOrd="1" destOrd="0" presId="urn:microsoft.com/office/officeart/2008/layout/LinedList"/>
    <dgm:cxn modelId="{B97A4F16-0090-4A39-84EB-B20BC2EB1513}" type="presParOf" srcId="{2328F16E-4D3F-4156-8C87-37545F69B928}" destId="{5B8CE382-D127-49C8-80AB-AF1E96CF12ED}" srcOrd="0" destOrd="0" presId="urn:microsoft.com/office/officeart/2008/layout/LinedList"/>
    <dgm:cxn modelId="{BF5635D7-6207-413E-BD30-BA776217291A}" type="presParOf" srcId="{2328F16E-4D3F-4156-8C87-37545F69B928}" destId="{3764283C-1D59-4F6D-B8FE-C649AE488B78}" srcOrd="1" destOrd="0" presId="urn:microsoft.com/office/officeart/2008/layout/LinedList"/>
    <dgm:cxn modelId="{F1148FC2-4A9D-4406-A140-DC5A3743B6F4}" type="presParOf" srcId="{EE7D32D2-8D49-4F39-8126-89384C341F41}" destId="{ABFD32B9-37F2-46DA-B2D1-068BEB027364}" srcOrd="2" destOrd="0" presId="urn:microsoft.com/office/officeart/2008/layout/LinedList"/>
    <dgm:cxn modelId="{2A113FAD-E22F-48A2-B846-CC7694B4AD4A}" type="presParOf" srcId="{EE7D32D2-8D49-4F39-8126-89384C341F41}" destId="{BC1A47AA-4A4D-403F-8B01-66D40B429B40}" srcOrd="3" destOrd="0" presId="urn:microsoft.com/office/officeart/2008/layout/LinedList"/>
    <dgm:cxn modelId="{C6863AD6-1912-4A68-AE5B-39021F970012}" type="presParOf" srcId="{BC1A47AA-4A4D-403F-8B01-66D40B429B40}" destId="{9F7E3453-3010-4FED-BD5F-8B91977F8DAF}" srcOrd="0" destOrd="0" presId="urn:microsoft.com/office/officeart/2008/layout/LinedList"/>
    <dgm:cxn modelId="{9565FCE1-9624-4F33-B0E7-FF946B8F4FD7}" type="presParOf" srcId="{BC1A47AA-4A4D-403F-8B01-66D40B429B40}" destId="{C7FB99D8-36C6-4A49-A4D9-CCFB2E42B275}" srcOrd="1" destOrd="0" presId="urn:microsoft.com/office/officeart/2008/layout/LinedList"/>
    <dgm:cxn modelId="{9B29F390-89CD-4069-8CF4-483ED8F7C479}" type="presParOf" srcId="{EE7D32D2-8D49-4F39-8126-89384C341F41}" destId="{48AF752D-6205-49E2-9680-C0B2D1CC3EAF}" srcOrd="4" destOrd="0" presId="urn:microsoft.com/office/officeart/2008/layout/LinedList"/>
    <dgm:cxn modelId="{407D6B38-6AE8-464C-A118-368CE1964278}" type="presParOf" srcId="{EE7D32D2-8D49-4F39-8126-89384C341F41}" destId="{2F60CBFD-091C-446D-AEE3-1BAB0203915D}" srcOrd="5" destOrd="0" presId="urn:microsoft.com/office/officeart/2008/layout/LinedList"/>
    <dgm:cxn modelId="{0D0C926E-1267-4976-A09B-DF420CFDFD54}" type="presParOf" srcId="{2F60CBFD-091C-446D-AEE3-1BAB0203915D}" destId="{171895C8-15E1-4A1E-B2AF-E9737DE1A1A4}" srcOrd="0" destOrd="0" presId="urn:microsoft.com/office/officeart/2008/layout/LinedList"/>
    <dgm:cxn modelId="{DB4A1FFE-FDFD-496D-AB14-9CC6B7EBE536}" type="presParOf" srcId="{2F60CBFD-091C-446D-AEE3-1BAB0203915D}" destId="{41FBD0FB-8743-487F-A5F6-785556A8BA16}" srcOrd="1" destOrd="0" presId="urn:microsoft.com/office/officeart/2008/layout/LinedList"/>
    <dgm:cxn modelId="{96D75BF3-8281-4E64-B156-608A9B3E0AAA}" type="presParOf" srcId="{EE7D32D2-8D49-4F39-8126-89384C341F41}" destId="{1C1DA827-8C1D-4CA5-804F-40BBEBC66E20}" srcOrd="6" destOrd="0" presId="urn:microsoft.com/office/officeart/2008/layout/LinedList"/>
    <dgm:cxn modelId="{CB691CC1-4FBA-495C-B436-01E58E9076E7}" type="presParOf" srcId="{EE7D32D2-8D49-4F39-8126-89384C341F41}" destId="{ABA90AC0-F44F-416D-8DA1-8643654BA280}" srcOrd="7" destOrd="0" presId="urn:microsoft.com/office/officeart/2008/layout/LinedList"/>
    <dgm:cxn modelId="{4B6CD403-C911-4B42-833F-F3315F3F20BC}" type="presParOf" srcId="{ABA90AC0-F44F-416D-8DA1-8643654BA280}" destId="{4C7A848D-6BAE-463D-BD90-51440EE09574}" srcOrd="0" destOrd="0" presId="urn:microsoft.com/office/officeart/2008/layout/LinedList"/>
    <dgm:cxn modelId="{0E0224EB-BE58-4F38-86EB-7255118BF311}" type="presParOf" srcId="{ABA90AC0-F44F-416D-8DA1-8643654BA280}" destId="{6B9D9F2A-938E-4CFD-BDE5-CAAFBAB2317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63481D-5106-4277-84AA-7550D904D09A}">
      <dsp:nvSpPr>
        <dsp:cNvPr id="0" name=""/>
        <dsp:cNvSpPr/>
      </dsp:nvSpPr>
      <dsp:spPr>
        <a:xfrm>
          <a:off x="0" y="0"/>
          <a:ext cx="1013142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8CE382-D127-49C8-80AB-AF1E96CF12ED}">
      <dsp:nvSpPr>
        <dsp:cNvPr id="0" name=""/>
        <dsp:cNvSpPr/>
      </dsp:nvSpPr>
      <dsp:spPr>
        <a:xfrm>
          <a:off x="0" y="0"/>
          <a:ext cx="10131425" cy="846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lvl="0" algn="l" defTabSz="1733550">
            <a:lnSpc>
              <a:spcPct val="90000"/>
            </a:lnSpc>
            <a:spcBef>
              <a:spcPct val="0"/>
            </a:spcBef>
            <a:spcAft>
              <a:spcPct val="35000"/>
            </a:spcAft>
          </a:pPr>
          <a:r>
            <a:rPr lang="es-ES" sz="3900" kern="1200" dirty="0" smtClean="0"/>
            <a:t>Introducción</a:t>
          </a:r>
          <a:endParaRPr lang="en-US" sz="3900" kern="1200" dirty="0"/>
        </a:p>
      </dsp:txBody>
      <dsp:txXfrm>
        <a:off x="0" y="0"/>
        <a:ext cx="10131425" cy="846199"/>
      </dsp:txXfrm>
    </dsp:sp>
    <dsp:sp modelId="{ABFD32B9-37F2-46DA-B2D1-068BEB027364}">
      <dsp:nvSpPr>
        <dsp:cNvPr id="0" name=""/>
        <dsp:cNvSpPr/>
      </dsp:nvSpPr>
      <dsp:spPr>
        <a:xfrm>
          <a:off x="0" y="846199"/>
          <a:ext cx="10131425" cy="0"/>
        </a:xfrm>
        <a:prstGeom prst="line">
          <a:avLst/>
        </a:prstGeom>
        <a:solidFill>
          <a:schemeClr val="accent5">
            <a:hueOff val="-2451115"/>
            <a:satOff val="-3409"/>
            <a:lumOff val="-1307"/>
            <a:alphaOff val="0"/>
          </a:schemeClr>
        </a:solidFill>
        <a:ln w="12700" cap="flat" cmpd="sng" algn="ctr">
          <a:solidFill>
            <a:schemeClr val="accent5">
              <a:hueOff val="-2451115"/>
              <a:satOff val="-3409"/>
              <a:lumOff val="-13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7E3453-3010-4FED-BD5F-8B91977F8DAF}">
      <dsp:nvSpPr>
        <dsp:cNvPr id="0" name=""/>
        <dsp:cNvSpPr/>
      </dsp:nvSpPr>
      <dsp:spPr>
        <a:xfrm>
          <a:off x="0" y="846199"/>
          <a:ext cx="10131425" cy="846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lvl="0" algn="l" defTabSz="1733550">
            <a:lnSpc>
              <a:spcPct val="90000"/>
            </a:lnSpc>
            <a:spcBef>
              <a:spcPct val="0"/>
            </a:spcBef>
            <a:spcAft>
              <a:spcPct val="35000"/>
            </a:spcAft>
          </a:pPr>
          <a:r>
            <a:rPr lang="en-US" sz="3900" kern="1200" dirty="0" smtClean="0"/>
            <a:t>Estado del arte</a:t>
          </a:r>
          <a:endParaRPr lang="en-US" sz="3900" kern="1200" dirty="0"/>
        </a:p>
      </dsp:txBody>
      <dsp:txXfrm>
        <a:off x="0" y="846199"/>
        <a:ext cx="10131425" cy="846199"/>
      </dsp:txXfrm>
    </dsp:sp>
    <dsp:sp modelId="{48AF752D-6205-49E2-9680-C0B2D1CC3EAF}">
      <dsp:nvSpPr>
        <dsp:cNvPr id="0" name=""/>
        <dsp:cNvSpPr/>
      </dsp:nvSpPr>
      <dsp:spPr>
        <a:xfrm>
          <a:off x="0" y="1692399"/>
          <a:ext cx="10131425" cy="0"/>
        </a:xfrm>
        <a:prstGeom prst="line">
          <a:avLst/>
        </a:prstGeom>
        <a:solidFill>
          <a:schemeClr val="accent5">
            <a:hueOff val="-4902230"/>
            <a:satOff val="-6819"/>
            <a:lumOff val="-2615"/>
            <a:alphaOff val="0"/>
          </a:schemeClr>
        </a:solidFill>
        <a:ln w="12700" cap="flat" cmpd="sng" algn="ctr">
          <a:solidFill>
            <a:schemeClr val="accent5">
              <a:hueOff val="-4902230"/>
              <a:satOff val="-6819"/>
              <a:lumOff val="-261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1895C8-15E1-4A1E-B2AF-E9737DE1A1A4}">
      <dsp:nvSpPr>
        <dsp:cNvPr id="0" name=""/>
        <dsp:cNvSpPr/>
      </dsp:nvSpPr>
      <dsp:spPr>
        <a:xfrm>
          <a:off x="0" y="1692399"/>
          <a:ext cx="10131425" cy="846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lvl="0" algn="l" defTabSz="1733550">
            <a:lnSpc>
              <a:spcPct val="90000"/>
            </a:lnSpc>
            <a:spcBef>
              <a:spcPct val="0"/>
            </a:spcBef>
            <a:spcAft>
              <a:spcPct val="35000"/>
            </a:spcAft>
          </a:pPr>
          <a:r>
            <a:rPr lang="es-ES" sz="3900" kern="1200" dirty="0" smtClean="0"/>
            <a:t>Desarrollo I y II</a:t>
          </a:r>
          <a:endParaRPr lang="en-US" sz="3900" kern="1200" dirty="0"/>
        </a:p>
      </dsp:txBody>
      <dsp:txXfrm>
        <a:off x="0" y="1692399"/>
        <a:ext cx="10131425" cy="846199"/>
      </dsp:txXfrm>
    </dsp:sp>
    <dsp:sp modelId="{1C1DA827-8C1D-4CA5-804F-40BBEBC66E20}">
      <dsp:nvSpPr>
        <dsp:cNvPr id="0" name=""/>
        <dsp:cNvSpPr/>
      </dsp:nvSpPr>
      <dsp:spPr>
        <a:xfrm>
          <a:off x="0" y="2538599"/>
          <a:ext cx="10131425" cy="0"/>
        </a:xfrm>
        <a:prstGeom prst="line">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7A848D-6BAE-463D-BD90-51440EE09574}">
      <dsp:nvSpPr>
        <dsp:cNvPr id="0" name=""/>
        <dsp:cNvSpPr/>
      </dsp:nvSpPr>
      <dsp:spPr>
        <a:xfrm>
          <a:off x="0" y="2538599"/>
          <a:ext cx="10131425" cy="846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lvl="0" algn="l" defTabSz="1733550">
            <a:lnSpc>
              <a:spcPct val="90000"/>
            </a:lnSpc>
            <a:spcBef>
              <a:spcPct val="0"/>
            </a:spcBef>
            <a:spcAft>
              <a:spcPct val="35000"/>
            </a:spcAft>
          </a:pPr>
          <a:r>
            <a:rPr lang="es-ES" sz="3900" kern="1200" dirty="0" smtClean="0"/>
            <a:t>Conclusión y trabajo futuro</a:t>
          </a:r>
          <a:endParaRPr lang="en-US" sz="3900" kern="1200" dirty="0"/>
        </a:p>
      </dsp:txBody>
      <dsp:txXfrm>
        <a:off x="0" y="2538599"/>
        <a:ext cx="10131425" cy="84619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6D104-DAA8-4C5D-89DD-84525BE6C814}" type="datetimeFigureOut">
              <a:rPr lang="es-ES" smtClean="0"/>
              <a:t>29/03/2023</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E21E48-051F-476D-B6E0-10DA3D6A1907}" type="slidenum">
              <a:rPr lang="es-ES" smtClean="0"/>
              <a:t>‹#›</a:t>
            </a:fld>
            <a:endParaRPr lang="es-ES"/>
          </a:p>
        </p:txBody>
      </p:sp>
    </p:spTree>
    <p:extLst>
      <p:ext uri="{BB962C8B-B14F-4D97-AF65-F5344CB8AC3E}">
        <p14:creationId xmlns:p14="http://schemas.microsoft.com/office/powerpoint/2010/main" val="3672325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(Presentación</a:t>
            </a:r>
            <a:r>
              <a:rPr lang="es-ES" baseline="0" dirty="0" smtClean="0"/>
              <a:t> sobre mí y del problema que estoy resolviendo en mi TFM)</a:t>
            </a:r>
          </a:p>
          <a:p>
            <a:endParaRPr lang="es-ES" baseline="0" dirty="0" smtClean="0"/>
          </a:p>
          <a:p>
            <a:r>
              <a:rPr lang="es-ES" baseline="0" dirty="0" smtClean="0"/>
              <a:t>Muy </a:t>
            </a:r>
            <a:r>
              <a:rPr lang="es-ES" baseline="0" dirty="0" err="1" smtClean="0"/>
              <a:t>buen@s</a:t>
            </a:r>
            <a:r>
              <a:rPr lang="es-ES" baseline="0" dirty="0" smtClean="0"/>
              <a:t> días/tardes a todos, mi nombre es Enrique </a:t>
            </a:r>
            <a:r>
              <a:rPr lang="es-ES" baseline="0" dirty="0" err="1" smtClean="0"/>
              <a:t>Shinohara</a:t>
            </a:r>
            <a:r>
              <a:rPr lang="es-ES" baseline="0" dirty="0" smtClean="0"/>
              <a:t>, y hoy os vengo a dar una charla sobre el progreso de mi trabajo de fin de máster el cual he llevado a cabo con la ayuda de mi tutor José María Cañas y de mi </a:t>
            </a:r>
            <a:r>
              <a:rPr lang="es-ES" baseline="0" dirty="0" err="1" smtClean="0"/>
              <a:t>co</a:t>
            </a:r>
            <a:r>
              <a:rPr lang="es-ES" baseline="0" dirty="0" smtClean="0"/>
              <a:t>-tutor Sergio Paniego. El título se explica bastante bien solo pero para “mascar” bien lo que </a:t>
            </a:r>
            <a:r>
              <a:rPr lang="es-ES" baseline="0" dirty="0" err="1" smtClean="0"/>
              <a:t>significia</a:t>
            </a:r>
            <a:r>
              <a:rPr lang="es-ES" baseline="0" dirty="0" smtClean="0"/>
              <a:t>: vamos a resolver un problema donde intentaremos hacer que un vehículo siga un carril usando una técnica de aprendizaje automático denominada, aprendizaje por imitación. Donde nosotros primero debemos recoger una serie de datos los cuales vamos a alimentar a nuestro modelo y el cual tratará de IMITAR ese mismo comportamiento. Finalmente usando visión subjetiva, esto es, que nuestro vehículo solo tendrá a su disposición una sola cámara RGB al frente.</a:t>
            </a:r>
            <a:endParaRPr lang="es-ES" dirty="0"/>
          </a:p>
        </p:txBody>
      </p:sp>
      <p:sp>
        <p:nvSpPr>
          <p:cNvPr id="4" name="Slide Number Placeholder 3"/>
          <p:cNvSpPr>
            <a:spLocks noGrp="1"/>
          </p:cNvSpPr>
          <p:nvPr>
            <p:ph type="sldNum" sz="quarter" idx="10"/>
          </p:nvPr>
        </p:nvSpPr>
        <p:spPr/>
        <p:txBody>
          <a:bodyPr/>
          <a:lstStyle/>
          <a:p>
            <a:fld id="{33E21E48-051F-476D-B6E0-10DA3D6A1907}" type="slidenum">
              <a:rPr lang="es-ES" smtClean="0"/>
              <a:t>1</a:t>
            </a:fld>
            <a:endParaRPr lang="es-ES"/>
          </a:p>
        </p:txBody>
      </p:sp>
    </p:spTree>
    <p:extLst>
      <p:ext uri="{BB962C8B-B14F-4D97-AF65-F5344CB8AC3E}">
        <p14:creationId xmlns:p14="http://schemas.microsoft.com/office/powerpoint/2010/main" val="1647003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(Lo que llevamos hecho</a:t>
            </a:r>
            <a:r>
              <a:rPr lang="es-ES" baseline="0" dirty="0" smtClean="0"/>
              <a:t> hasta ahora destacando los puntos principales. </a:t>
            </a:r>
            <a:r>
              <a:rPr lang="es-ES" baseline="0" dirty="0" err="1" smtClean="0"/>
              <a:t>Tendriamos</a:t>
            </a:r>
            <a:r>
              <a:rPr lang="es-ES" baseline="0" dirty="0" smtClean="0"/>
              <a:t> que hablar de lo que quedaría por hacer y posibles vías para futuro</a:t>
            </a:r>
            <a:r>
              <a:rPr lang="es-ES" dirty="0" smtClean="0"/>
              <a:t>)</a:t>
            </a:r>
            <a:endParaRPr lang="es-ES" dirty="0"/>
          </a:p>
        </p:txBody>
      </p:sp>
      <p:sp>
        <p:nvSpPr>
          <p:cNvPr id="4" name="Slide Number Placeholder 3"/>
          <p:cNvSpPr>
            <a:spLocks noGrp="1"/>
          </p:cNvSpPr>
          <p:nvPr>
            <p:ph type="sldNum" sz="quarter" idx="10"/>
          </p:nvPr>
        </p:nvSpPr>
        <p:spPr/>
        <p:txBody>
          <a:bodyPr/>
          <a:lstStyle/>
          <a:p>
            <a:fld id="{33E21E48-051F-476D-B6E0-10DA3D6A1907}" type="slidenum">
              <a:rPr lang="es-ES" smtClean="0"/>
              <a:t>10</a:t>
            </a:fld>
            <a:endParaRPr lang="es-ES"/>
          </a:p>
        </p:txBody>
      </p:sp>
    </p:spTree>
    <p:extLst>
      <p:ext uri="{BB962C8B-B14F-4D97-AF65-F5344CB8AC3E}">
        <p14:creationId xmlns:p14="http://schemas.microsoft.com/office/powerpoint/2010/main" val="4021165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33E21E48-051F-476D-B6E0-10DA3D6A1907}" type="slidenum">
              <a:rPr lang="es-ES" smtClean="0"/>
              <a:t>11</a:t>
            </a:fld>
            <a:endParaRPr lang="es-ES"/>
          </a:p>
        </p:txBody>
      </p:sp>
    </p:spTree>
    <p:extLst>
      <p:ext uri="{BB962C8B-B14F-4D97-AF65-F5344CB8AC3E}">
        <p14:creationId xmlns:p14="http://schemas.microsoft.com/office/powerpoint/2010/main" val="3648065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(Comento</a:t>
            </a:r>
            <a:r>
              <a:rPr lang="es-ES" baseline="0" dirty="0" smtClean="0"/>
              <a:t> cada apartado del índice, añadiendo una breve introducción a cada uno de ellos)</a:t>
            </a:r>
          </a:p>
          <a:p>
            <a:endParaRPr lang="es-ES" baseline="0" dirty="0" smtClean="0"/>
          </a:p>
          <a:p>
            <a:r>
              <a:rPr lang="es-ES" baseline="0" dirty="0" smtClean="0"/>
              <a:t>El índice de mi charla sigue esta línea. Básicamente consta de una introducción donde os comento un poco más en detalle el trabajo que estamos intentando resolver, que medios usamos para resolverlos y poco más. </a:t>
            </a:r>
          </a:p>
          <a:p>
            <a:r>
              <a:rPr lang="es-ES" baseline="0" dirty="0" smtClean="0"/>
              <a:t>Luego os hablaré un ratillo del estado del arte, así podemos ver como es la punta de la lanza en este tipo de proyectos, y elaborar en ellos junto a nuestro enfoque. </a:t>
            </a:r>
          </a:p>
          <a:p>
            <a:r>
              <a:rPr lang="es-ES" baseline="0" dirty="0" smtClean="0"/>
              <a:t>En la mitad de la charla ya entramos en lo más profundo de nuestro trabajo, esto es el progreso con el que hemos ido poco a poco dando forma a lo que tenemos ahora. Comentaremos las técnicas usadas, sobre la importancia del </a:t>
            </a:r>
            <a:r>
              <a:rPr lang="es-ES" baseline="0" dirty="0" err="1" smtClean="0"/>
              <a:t>dataset</a:t>
            </a:r>
            <a:r>
              <a:rPr lang="es-ES" baseline="0" dirty="0" smtClean="0"/>
              <a:t> que usamos, la red usada y su entrenamiento.</a:t>
            </a:r>
          </a:p>
          <a:p>
            <a:r>
              <a:rPr lang="es-ES" baseline="0" dirty="0" smtClean="0"/>
              <a:t>Ya para terminar, veremos una muestra del estado actual de nuestro modelo, y comentaré algunas líneas sobre lo que hay que seguir puliendo o incluso nuevas implementaciones para el trabajo.</a:t>
            </a:r>
            <a:endParaRPr lang="es-ES" dirty="0"/>
          </a:p>
        </p:txBody>
      </p:sp>
      <p:sp>
        <p:nvSpPr>
          <p:cNvPr id="4" name="Slide Number Placeholder 3"/>
          <p:cNvSpPr>
            <a:spLocks noGrp="1"/>
          </p:cNvSpPr>
          <p:nvPr>
            <p:ph type="sldNum" sz="quarter" idx="10"/>
          </p:nvPr>
        </p:nvSpPr>
        <p:spPr/>
        <p:txBody>
          <a:bodyPr/>
          <a:lstStyle/>
          <a:p>
            <a:fld id="{33E21E48-051F-476D-B6E0-10DA3D6A1907}" type="slidenum">
              <a:rPr lang="es-ES" smtClean="0"/>
              <a:t>2</a:t>
            </a:fld>
            <a:endParaRPr lang="es-ES"/>
          </a:p>
        </p:txBody>
      </p:sp>
    </p:spTree>
    <p:extLst>
      <p:ext uri="{BB962C8B-B14F-4D97-AF65-F5344CB8AC3E}">
        <p14:creationId xmlns:p14="http://schemas.microsoft.com/office/powerpoint/2010/main" val="1441124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(Problema</a:t>
            </a:r>
            <a:r>
              <a:rPr lang="es-ES" baseline="0" dirty="0" smtClean="0"/>
              <a:t> que vamos a resolver. Comentar el entorno donde estamos trabajando y ver posibles soluciones por encima, además de la final que sería el aprendizaje por imitación)</a:t>
            </a:r>
          </a:p>
          <a:p>
            <a:endParaRPr lang="es-ES" baseline="0" dirty="0" smtClean="0"/>
          </a:p>
          <a:p>
            <a:r>
              <a:rPr lang="es-ES" baseline="0" dirty="0" smtClean="0"/>
              <a:t>Vale, lo primero de todo sería explicar el problema que vamos a resolver. Queremos implementar un vehículo autónomo, que usando una cámara pueda, moverse por una ciudad sin romper muchas leyes de tráfico, pero esta tarea es una tarea que para empezar se nos queda muy grande, por lo que si simplificamos, vamos a intentar tener un vehículo que pueda seguir un carril sin salirse de este. Ya iremos añadiendo nuevas funcionalidades como que hacer si tenemos un vehículo delante, o si dejamos al vehículo en distintos mapas. Pero si queremos que esto empiece, tenemos que simplificar el problema.</a:t>
            </a:r>
          </a:p>
          <a:p>
            <a:endParaRPr lang="es-ES" baseline="0" dirty="0" smtClean="0"/>
          </a:p>
          <a:p>
            <a:r>
              <a:rPr lang="es-ES" baseline="0" dirty="0" smtClean="0"/>
              <a:t>Antes de seguir avanzando tenemos que comentar un poco más en detalle la técnica que vamos a usar. Y esto me lleva a -&gt;</a:t>
            </a:r>
          </a:p>
        </p:txBody>
      </p:sp>
      <p:sp>
        <p:nvSpPr>
          <p:cNvPr id="4" name="Slide Number Placeholder 3"/>
          <p:cNvSpPr>
            <a:spLocks noGrp="1"/>
          </p:cNvSpPr>
          <p:nvPr>
            <p:ph type="sldNum" sz="quarter" idx="10"/>
          </p:nvPr>
        </p:nvSpPr>
        <p:spPr/>
        <p:txBody>
          <a:bodyPr/>
          <a:lstStyle/>
          <a:p>
            <a:fld id="{33E21E48-051F-476D-B6E0-10DA3D6A1907}" type="slidenum">
              <a:rPr lang="es-ES" smtClean="0"/>
              <a:t>3</a:t>
            </a:fld>
            <a:endParaRPr lang="es-ES"/>
          </a:p>
        </p:txBody>
      </p:sp>
    </p:spTree>
    <p:extLst>
      <p:ext uri="{BB962C8B-B14F-4D97-AF65-F5344CB8AC3E}">
        <p14:creationId xmlns:p14="http://schemas.microsoft.com/office/powerpoint/2010/main" val="622996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aseline="0" dirty="0" smtClean="0"/>
              <a:t>Aprendizaje por Imitación o </a:t>
            </a:r>
            <a:r>
              <a:rPr lang="es-ES" baseline="0" dirty="0" err="1" smtClean="0"/>
              <a:t>Imitation</a:t>
            </a:r>
            <a:r>
              <a:rPr lang="es-ES" baseline="0" dirty="0" smtClean="0"/>
              <a:t> </a:t>
            </a:r>
            <a:r>
              <a:rPr lang="es-ES" baseline="0" dirty="0" err="1" smtClean="0"/>
              <a:t>Learning</a:t>
            </a:r>
            <a:r>
              <a:rPr lang="es-ES" baseline="0" dirty="0" smtClean="0"/>
              <a:t>. Seguro que muchos lo conocéis pero por si acaso, el aprendizaje por imitación es básicamente un tipo de aprendizaje automático donde la idea es intentar enseñar a un agente, a comportarse de una forma predefinida. Este también tiene un proceso donde deberemos configurar muy bien todas las partes para que nuestro agente sea capaz no solo de imitar el comportamiento que queremos, si no que sea capaz de generalizarlo a diferentes situaciones, que se pueda adaptar vamos.</a:t>
            </a:r>
          </a:p>
          <a:p>
            <a:endParaRPr lang="es-ES" baseline="0" dirty="0" smtClean="0"/>
          </a:p>
          <a:p>
            <a:r>
              <a:rPr lang="es-ES" baseline="0" dirty="0" smtClean="0"/>
              <a:t>Si queremos hacer esto con nuestro problema necesitamos lo siguiente:</a:t>
            </a:r>
          </a:p>
        </p:txBody>
      </p:sp>
      <p:sp>
        <p:nvSpPr>
          <p:cNvPr id="4" name="Slide Number Placeholder 3"/>
          <p:cNvSpPr>
            <a:spLocks noGrp="1"/>
          </p:cNvSpPr>
          <p:nvPr>
            <p:ph type="sldNum" sz="quarter" idx="10"/>
          </p:nvPr>
        </p:nvSpPr>
        <p:spPr/>
        <p:txBody>
          <a:bodyPr/>
          <a:lstStyle/>
          <a:p>
            <a:fld id="{33E21E48-051F-476D-B6E0-10DA3D6A1907}" type="slidenum">
              <a:rPr lang="es-ES" smtClean="0"/>
              <a:t>4</a:t>
            </a:fld>
            <a:endParaRPr lang="es-ES"/>
          </a:p>
        </p:txBody>
      </p:sp>
    </p:spTree>
    <p:extLst>
      <p:ext uri="{BB962C8B-B14F-4D97-AF65-F5344CB8AC3E}">
        <p14:creationId xmlns:p14="http://schemas.microsoft.com/office/powerpoint/2010/main" val="477213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Un buen </a:t>
            </a:r>
            <a:r>
              <a:rPr lang="es-ES" dirty="0" err="1" smtClean="0"/>
              <a:t>dataset</a:t>
            </a:r>
            <a:r>
              <a:rPr lang="es-ES" dirty="0" smtClean="0"/>
              <a:t>: ya lo</a:t>
            </a:r>
            <a:r>
              <a:rPr lang="es-ES" baseline="0" dirty="0" smtClean="0"/>
              <a:t> veremos con más detalle pero necesitamos procesar muy bien este </a:t>
            </a:r>
            <a:r>
              <a:rPr lang="es-ES" baseline="0" dirty="0" err="1" smtClean="0"/>
              <a:t>dataset</a:t>
            </a:r>
            <a:r>
              <a:rPr lang="es-ES" baseline="0" dirty="0" smtClean="0"/>
              <a:t> si queremos que no se comporte de forma extraña nuestro agente</a:t>
            </a:r>
          </a:p>
          <a:p>
            <a:r>
              <a:rPr lang="es-ES" baseline="0" dirty="0" smtClean="0"/>
              <a:t>Una red o modelo que será al cual enseñaremos a moverse por la ciudad. Como sabemos que la principal forma para el robot de leer y observar el mundo es a través de una imagen, vamos a hacer uso de redes </a:t>
            </a:r>
            <a:r>
              <a:rPr lang="es-ES" baseline="0" dirty="0" err="1" smtClean="0"/>
              <a:t>convolucionales</a:t>
            </a:r>
            <a:r>
              <a:rPr lang="es-ES" baseline="0" dirty="0" smtClean="0"/>
              <a:t> las cuales funcionan muy bien para detectar patrones en las imágenes.</a:t>
            </a:r>
          </a:p>
          <a:p>
            <a:r>
              <a:rPr lang="es-ES" baseline="0" dirty="0" smtClean="0"/>
              <a:t>Por último, no podía faltarnos lo más importante, un entorno donde introducir al vehículo y donde pueda moverse. No se si muchos de aquí ya lo conoceréis pero para mi TFM estamos usando un simulador llamado CARLA -&gt;</a:t>
            </a:r>
            <a:endParaRPr lang="es-ES" dirty="0"/>
          </a:p>
        </p:txBody>
      </p:sp>
      <p:sp>
        <p:nvSpPr>
          <p:cNvPr id="4" name="Slide Number Placeholder 3"/>
          <p:cNvSpPr>
            <a:spLocks noGrp="1"/>
          </p:cNvSpPr>
          <p:nvPr>
            <p:ph type="sldNum" sz="quarter" idx="10"/>
          </p:nvPr>
        </p:nvSpPr>
        <p:spPr/>
        <p:txBody>
          <a:bodyPr/>
          <a:lstStyle/>
          <a:p>
            <a:fld id="{33E21E48-051F-476D-B6E0-10DA3D6A1907}" type="slidenum">
              <a:rPr lang="es-ES" smtClean="0"/>
              <a:t>5</a:t>
            </a:fld>
            <a:endParaRPr lang="es-ES"/>
          </a:p>
        </p:txBody>
      </p:sp>
    </p:spTree>
    <p:extLst>
      <p:ext uri="{BB962C8B-B14F-4D97-AF65-F5344CB8AC3E}">
        <p14:creationId xmlns:p14="http://schemas.microsoft.com/office/powerpoint/2010/main" val="2750576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A</a:t>
            </a:r>
            <a:r>
              <a:rPr lang="es-ES" baseline="0" dirty="0" smtClean="0"/>
              <a:t> grandes rasgos, </a:t>
            </a:r>
            <a:r>
              <a:rPr lang="es-ES" baseline="0" dirty="0" err="1" smtClean="0"/>
              <a:t>carla</a:t>
            </a:r>
            <a:r>
              <a:rPr lang="es-ES" baseline="0" dirty="0" smtClean="0"/>
              <a:t> es un simulador de código abierto para la investigación en problemas con vehículos autónomos. Es un software que se encuentra en constante desarrollo y mantenimiento lo cual nos viene bien. Es un simulador al cual mucha gente está saltando debido a las muchas facilidades que están dando en trabajar con el.</a:t>
            </a:r>
            <a:endParaRPr lang="es-ES" dirty="0"/>
          </a:p>
        </p:txBody>
      </p:sp>
      <p:sp>
        <p:nvSpPr>
          <p:cNvPr id="4" name="Slide Number Placeholder 3"/>
          <p:cNvSpPr>
            <a:spLocks noGrp="1"/>
          </p:cNvSpPr>
          <p:nvPr>
            <p:ph type="sldNum" sz="quarter" idx="10"/>
          </p:nvPr>
        </p:nvSpPr>
        <p:spPr/>
        <p:txBody>
          <a:bodyPr/>
          <a:lstStyle/>
          <a:p>
            <a:fld id="{33E21E48-051F-476D-B6E0-10DA3D6A1907}" type="slidenum">
              <a:rPr lang="es-ES" smtClean="0"/>
              <a:t>6</a:t>
            </a:fld>
            <a:endParaRPr lang="es-ES"/>
          </a:p>
        </p:txBody>
      </p:sp>
    </p:spTree>
    <p:extLst>
      <p:ext uri="{BB962C8B-B14F-4D97-AF65-F5344CB8AC3E}">
        <p14:creationId xmlns:p14="http://schemas.microsoft.com/office/powerpoint/2010/main" val="2161616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(Comentaré</a:t>
            </a:r>
            <a:r>
              <a:rPr lang="es-ES" baseline="0" dirty="0" smtClean="0"/>
              <a:t> sobre lo que hacen otros grupos en el ámbito de robótica, hablar de los vehículos autónomos y de las posibles soluciones que se dan para este tipo de problemas. Comentar los conceptos clave sobre los que se trabaja en mi TFM y hablar un poco del entorno, CARLA, ROS, etc….</a:t>
            </a:r>
            <a:r>
              <a:rPr lang="es-ES" dirty="0" smtClean="0"/>
              <a:t>)</a:t>
            </a:r>
            <a:endParaRPr lang="es-ES" dirty="0"/>
          </a:p>
        </p:txBody>
      </p:sp>
      <p:sp>
        <p:nvSpPr>
          <p:cNvPr id="4" name="Slide Number Placeholder 3"/>
          <p:cNvSpPr>
            <a:spLocks noGrp="1"/>
          </p:cNvSpPr>
          <p:nvPr>
            <p:ph type="sldNum" sz="quarter" idx="10"/>
          </p:nvPr>
        </p:nvSpPr>
        <p:spPr/>
        <p:txBody>
          <a:bodyPr/>
          <a:lstStyle/>
          <a:p>
            <a:fld id="{33E21E48-051F-476D-B6E0-10DA3D6A1907}" type="slidenum">
              <a:rPr lang="es-ES" smtClean="0"/>
              <a:t>7</a:t>
            </a:fld>
            <a:endParaRPr lang="es-ES"/>
          </a:p>
        </p:txBody>
      </p:sp>
    </p:spTree>
    <p:extLst>
      <p:ext uri="{BB962C8B-B14F-4D97-AF65-F5344CB8AC3E}">
        <p14:creationId xmlns:p14="http://schemas.microsoft.com/office/powerpoint/2010/main" val="3404049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(Primero comentaré los primeros pasos del TFM,</a:t>
            </a:r>
            <a:r>
              <a:rPr lang="es-ES" baseline="0" dirty="0" smtClean="0"/>
              <a:t> hablando desde el primer cerebro que hice para recopilar datos, el transito al </a:t>
            </a:r>
            <a:r>
              <a:rPr lang="es-ES" baseline="0" dirty="0" err="1" smtClean="0"/>
              <a:t>autopilot</a:t>
            </a:r>
            <a:r>
              <a:rPr lang="es-ES" baseline="0" dirty="0" smtClean="0"/>
              <a:t> propio de </a:t>
            </a:r>
            <a:r>
              <a:rPr lang="es-ES" baseline="0" dirty="0" err="1" smtClean="0"/>
              <a:t>carla</a:t>
            </a:r>
            <a:r>
              <a:rPr lang="es-ES" baseline="0" dirty="0" smtClean="0"/>
              <a:t> y el ruido que se le añade a la hora de guardar los datos. </a:t>
            </a:r>
            <a:r>
              <a:rPr lang="es-ES" baseline="0" dirty="0" err="1" smtClean="0"/>
              <a:t>Tendre</a:t>
            </a:r>
            <a:r>
              <a:rPr lang="es-ES" baseline="0" dirty="0" smtClean="0"/>
              <a:t> que hablar del </a:t>
            </a:r>
            <a:r>
              <a:rPr lang="es-ES" baseline="0" dirty="0" err="1" smtClean="0"/>
              <a:t>postprocesado</a:t>
            </a:r>
            <a:r>
              <a:rPr lang="es-ES" baseline="0" dirty="0" smtClean="0"/>
              <a:t> que se le hace al </a:t>
            </a:r>
            <a:r>
              <a:rPr lang="es-ES" baseline="0" dirty="0" err="1" smtClean="0"/>
              <a:t>dataset</a:t>
            </a:r>
            <a:r>
              <a:rPr lang="es-ES" baseline="0" dirty="0" smtClean="0"/>
              <a:t>, las ventajas de esto y una serie de histogramas. Una vez comentado esto, pasamos al entrenamiento donde primero </a:t>
            </a:r>
            <a:r>
              <a:rPr lang="es-ES" baseline="0" dirty="0" err="1" smtClean="0"/>
              <a:t>tendre</a:t>
            </a:r>
            <a:r>
              <a:rPr lang="es-ES" baseline="0" dirty="0" smtClean="0"/>
              <a:t> que comentar el modelo usado y el proceso seguido para “mejorarlo” a nuestro problema, y más tarde enseñar gráficos y </a:t>
            </a:r>
            <a:r>
              <a:rPr lang="es-ES" baseline="0" dirty="0" err="1" smtClean="0"/>
              <a:t>gifs</a:t>
            </a:r>
            <a:r>
              <a:rPr lang="es-ES" baseline="0" dirty="0" smtClean="0"/>
              <a:t> del desarrollo del error y de la comparación de las predicciones con los </a:t>
            </a:r>
            <a:r>
              <a:rPr lang="es-ES" baseline="0" dirty="0" err="1" smtClean="0"/>
              <a:t>tests</a:t>
            </a:r>
            <a:r>
              <a:rPr lang="es-ES" baseline="0" dirty="0" smtClean="0"/>
              <a:t>… Algún que otro video sobre el trabajo al principio. Enseñar el video subido a </a:t>
            </a:r>
            <a:r>
              <a:rPr lang="es-ES" baseline="0" dirty="0" err="1" smtClean="0"/>
              <a:t>jderobot</a:t>
            </a:r>
            <a:r>
              <a:rPr lang="es-ES" baseline="0" dirty="0" smtClean="0"/>
              <a:t> antes de añadir los nuevos vehículos)</a:t>
            </a:r>
            <a:endParaRPr lang="es-ES" dirty="0" smtClean="0"/>
          </a:p>
          <a:p>
            <a:endParaRPr lang="es-ES" dirty="0" smtClean="0"/>
          </a:p>
          <a:p>
            <a:r>
              <a:rPr lang="es-ES" dirty="0" smtClean="0"/>
              <a:t>Para</a:t>
            </a:r>
            <a:r>
              <a:rPr lang="es-ES" baseline="0" dirty="0" smtClean="0"/>
              <a:t> empezar a trabajar en lo que sería nuestro modelo, necesitábamos un </a:t>
            </a:r>
            <a:r>
              <a:rPr lang="es-ES" baseline="0" dirty="0" err="1" smtClean="0"/>
              <a:t>dataset</a:t>
            </a:r>
            <a:r>
              <a:rPr lang="es-ES" baseline="0" dirty="0" smtClean="0"/>
              <a:t> bueno, y para ello, nuestra idea requería de un usuario que conduzca nuestro vehículo siguiendo las normas de tráfico sin salirse del carril. Como dijimos al principio, si simplificamos nuestra tarea, nos encontramos con que la condición más importante es que no se salga del carril. Para ello, una implementación que saqué gracias a unas prácticas que tuve que hacer en el máster de visión artificial, fue un controlador PID que mantenga al vehículo dentro del carril.</a:t>
            </a:r>
          </a:p>
          <a:p>
            <a:r>
              <a:rPr lang="es-ES" baseline="0" dirty="0" smtClean="0"/>
              <a:t>Una vez teníamos el controlador en marcha solo quedaba empezar a grabar los datos que necesitábamos: la imagen, la aceleración y el ángulo de giro. La imagen será nuestro input para el modelo mientras que la aceleración y el giro serán nuestras salidas que introduciremos a nuestro vehículo para que se mueva por el mapa.</a:t>
            </a:r>
            <a:endParaRPr lang="es-ES" dirty="0"/>
          </a:p>
        </p:txBody>
      </p:sp>
      <p:sp>
        <p:nvSpPr>
          <p:cNvPr id="4" name="Slide Number Placeholder 3"/>
          <p:cNvSpPr>
            <a:spLocks noGrp="1"/>
          </p:cNvSpPr>
          <p:nvPr>
            <p:ph type="sldNum" sz="quarter" idx="10"/>
          </p:nvPr>
        </p:nvSpPr>
        <p:spPr/>
        <p:txBody>
          <a:bodyPr/>
          <a:lstStyle/>
          <a:p>
            <a:fld id="{33E21E48-051F-476D-B6E0-10DA3D6A1907}" type="slidenum">
              <a:rPr lang="es-ES" smtClean="0"/>
              <a:t>8</a:t>
            </a:fld>
            <a:endParaRPr lang="es-ES"/>
          </a:p>
        </p:txBody>
      </p:sp>
    </p:spTree>
    <p:extLst>
      <p:ext uri="{BB962C8B-B14F-4D97-AF65-F5344CB8AC3E}">
        <p14:creationId xmlns:p14="http://schemas.microsoft.com/office/powerpoint/2010/main" val="1584521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(Comentar</a:t>
            </a:r>
            <a:r>
              <a:rPr lang="es-ES" baseline="0" dirty="0" smtClean="0"/>
              <a:t> el proyecto de </a:t>
            </a:r>
            <a:r>
              <a:rPr lang="es-ES" baseline="0" dirty="0" err="1" smtClean="0"/>
              <a:t>BehaviourMetrics</a:t>
            </a:r>
            <a:r>
              <a:rPr lang="es-ES" baseline="0" dirty="0" smtClean="0"/>
              <a:t> y como lo introducimos en nuestro TFM así como los avances en el añadido del nuevo vehículo así como las frenadas que se hace frente a este)</a:t>
            </a:r>
          </a:p>
        </p:txBody>
      </p:sp>
      <p:sp>
        <p:nvSpPr>
          <p:cNvPr id="4" name="Slide Number Placeholder 3"/>
          <p:cNvSpPr>
            <a:spLocks noGrp="1"/>
          </p:cNvSpPr>
          <p:nvPr>
            <p:ph type="sldNum" sz="quarter" idx="10"/>
          </p:nvPr>
        </p:nvSpPr>
        <p:spPr/>
        <p:txBody>
          <a:bodyPr/>
          <a:lstStyle/>
          <a:p>
            <a:fld id="{33E21E48-051F-476D-B6E0-10DA3D6A1907}" type="slidenum">
              <a:rPr lang="es-ES" smtClean="0"/>
              <a:t>9</a:t>
            </a:fld>
            <a:endParaRPr lang="es-ES"/>
          </a:p>
        </p:txBody>
      </p:sp>
    </p:spTree>
    <p:extLst>
      <p:ext uri="{BB962C8B-B14F-4D97-AF65-F5344CB8AC3E}">
        <p14:creationId xmlns:p14="http://schemas.microsoft.com/office/powerpoint/2010/main" val="1610326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E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ES"/>
          </a:p>
        </p:txBody>
      </p:sp>
      <p:sp>
        <p:nvSpPr>
          <p:cNvPr id="4" name="Date Placeholder 3"/>
          <p:cNvSpPr>
            <a:spLocks noGrp="1"/>
          </p:cNvSpPr>
          <p:nvPr>
            <p:ph type="dt" sz="half" idx="10"/>
          </p:nvPr>
        </p:nvSpPr>
        <p:spPr/>
        <p:txBody>
          <a:bodyPr/>
          <a:lstStyle/>
          <a:p>
            <a:fld id="{792AA193-2352-42C2-A097-3DB6A08EE4CE}" type="datetimeFigureOut">
              <a:rPr lang="es-ES" smtClean="0"/>
              <a:t>29/03/2023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3249E4E-FBD4-4F10-850E-CA9772FA8DF1}" type="slidenum">
              <a:rPr lang="es-ES" smtClean="0"/>
              <a:t>‹#›</a:t>
            </a:fld>
            <a:endParaRPr lang="es-ES"/>
          </a:p>
        </p:txBody>
      </p:sp>
    </p:spTree>
    <p:extLst>
      <p:ext uri="{BB962C8B-B14F-4D97-AF65-F5344CB8AC3E}">
        <p14:creationId xmlns:p14="http://schemas.microsoft.com/office/powerpoint/2010/main" val="1231833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792AA193-2352-42C2-A097-3DB6A08EE4CE}" type="datetimeFigureOut">
              <a:rPr lang="es-ES" smtClean="0"/>
              <a:t>29/03/2023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3249E4E-FBD4-4F10-850E-CA9772FA8DF1}" type="slidenum">
              <a:rPr lang="es-ES" smtClean="0"/>
              <a:t>‹#›</a:t>
            </a:fld>
            <a:endParaRPr lang="es-ES"/>
          </a:p>
        </p:txBody>
      </p:sp>
    </p:spTree>
    <p:extLst>
      <p:ext uri="{BB962C8B-B14F-4D97-AF65-F5344CB8AC3E}">
        <p14:creationId xmlns:p14="http://schemas.microsoft.com/office/powerpoint/2010/main" val="1887514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E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792AA193-2352-42C2-A097-3DB6A08EE4CE}" type="datetimeFigureOut">
              <a:rPr lang="es-ES" smtClean="0"/>
              <a:t>29/03/2023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3249E4E-FBD4-4F10-850E-CA9772FA8DF1}" type="slidenum">
              <a:rPr lang="es-ES" smtClean="0"/>
              <a:t>‹#›</a:t>
            </a:fld>
            <a:endParaRPr lang="es-ES"/>
          </a:p>
        </p:txBody>
      </p:sp>
    </p:spTree>
    <p:extLst>
      <p:ext uri="{BB962C8B-B14F-4D97-AF65-F5344CB8AC3E}">
        <p14:creationId xmlns:p14="http://schemas.microsoft.com/office/powerpoint/2010/main" val="3836499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792AA193-2352-42C2-A097-3DB6A08EE4CE}" type="datetimeFigureOut">
              <a:rPr lang="es-ES" smtClean="0"/>
              <a:t>29/03/2023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3249E4E-FBD4-4F10-850E-CA9772FA8DF1}" type="slidenum">
              <a:rPr lang="es-ES" smtClean="0"/>
              <a:t>‹#›</a:t>
            </a:fld>
            <a:endParaRPr lang="es-ES"/>
          </a:p>
        </p:txBody>
      </p:sp>
    </p:spTree>
    <p:extLst>
      <p:ext uri="{BB962C8B-B14F-4D97-AF65-F5344CB8AC3E}">
        <p14:creationId xmlns:p14="http://schemas.microsoft.com/office/powerpoint/2010/main" val="3114336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E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2AA193-2352-42C2-A097-3DB6A08EE4CE}" type="datetimeFigureOut">
              <a:rPr lang="es-ES" smtClean="0"/>
              <a:t>29/03/2023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3249E4E-FBD4-4F10-850E-CA9772FA8DF1}" type="slidenum">
              <a:rPr lang="es-ES" smtClean="0"/>
              <a:t>‹#›</a:t>
            </a:fld>
            <a:endParaRPr lang="es-ES"/>
          </a:p>
        </p:txBody>
      </p:sp>
    </p:spTree>
    <p:extLst>
      <p:ext uri="{BB962C8B-B14F-4D97-AF65-F5344CB8AC3E}">
        <p14:creationId xmlns:p14="http://schemas.microsoft.com/office/powerpoint/2010/main" val="3873295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Date Placeholder 4"/>
          <p:cNvSpPr>
            <a:spLocks noGrp="1"/>
          </p:cNvSpPr>
          <p:nvPr>
            <p:ph type="dt" sz="half" idx="10"/>
          </p:nvPr>
        </p:nvSpPr>
        <p:spPr/>
        <p:txBody>
          <a:bodyPr/>
          <a:lstStyle/>
          <a:p>
            <a:fld id="{792AA193-2352-42C2-A097-3DB6A08EE4CE}" type="datetimeFigureOut">
              <a:rPr lang="es-ES" smtClean="0"/>
              <a:t>29/03/2023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3249E4E-FBD4-4F10-850E-CA9772FA8DF1}" type="slidenum">
              <a:rPr lang="es-ES" smtClean="0"/>
              <a:t>‹#›</a:t>
            </a:fld>
            <a:endParaRPr lang="es-ES"/>
          </a:p>
        </p:txBody>
      </p:sp>
    </p:spTree>
    <p:extLst>
      <p:ext uri="{BB962C8B-B14F-4D97-AF65-F5344CB8AC3E}">
        <p14:creationId xmlns:p14="http://schemas.microsoft.com/office/powerpoint/2010/main" val="873037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E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7" name="Date Placeholder 6"/>
          <p:cNvSpPr>
            <a:spLocks noGrp="1"/>
          </p:cNvSpPr>
          <p:nvPr>
            <p:ph type="dt" sz="half" idx="10"/>
          </p:nvPr>
        </p:nvSpPr>
        <p:spPr/>
        <p:txBody>
          <a:bodyPr/>
          <a:lstStyle/>
          <a:p>
            <a:fld id="{792AA193-2352-42C2-A097-3DB6A08EE4CE}" type="datetimeFigureOut">
              <a:rPr lang="es-ES" smtClean="0"/>
              <a:t>29/03/2023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3249E4E-FBD4-4F10-850E-CA9772FA8DF1}" type="slidenum">
              <a:rPr lang="es-ES" smtClean="0"/>
              <a:t>‹#›</a:t>
            </a:fld>
            <a:endParaRPr lang="es-ES"/>
          </a:p>
        </p:txBody>
      </p:sp>
    </p:spTree>
    <p:extLst>
      <p:ext uri="{BB962C8B-B14F-4D97-AF65-F5344CB8AC3E}">
        <p14:creationId xmlns:p14="http://schemas.microsoft.com/office/powerpoint/2010/main" val="4229836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Date Placeholder 2"/>
          <p:cNvSpPr>
            <a:spLocks noGrp="1"/>
          </p:cNvSpPr>
          <p:nvPr>
            <p:ph type="dt" sz="half" idx="10"/>
          </p:nvPr>
        </p:nvSpPr>
        <p:spPr/>
        <p:txBody>
          <a:bodyPr/>
          <a:lstStyle/>
          <a:p>
            <a:fld id="{792AA193-2352-42C2-A097-3DB6A08EE4CE}" type="datetimeFigureOut">
              <a:rPr lang="es-ES" smtClean="0"/>
              <a:t>29/03/2023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3249E4E-FBD4-4F10-850E-CA9772FA8DF1}" type="slidenum">
              <a:rPr lang="es-ES" smtClean="0"/>
              <a:t>‹#›</a:t>
            </a:fld>
            <a:endParaRPr lang="es-ES"/>
          </a:p>
        </p:txBody>
      </p:sp>
    </p:spTree>
    <p:extLst>
      <p:ext uri="{BB962C8B-B14F-4D97-AF65-F5344CB8AC3E}">
        <p14:creationId xmlns:p14="http://schemas.microsoft.com/office/powerpoint/2010/main" val="3774147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2AA193-2352-42C2-A097-3DB6A08EE4CE}" type="datetimeFigureOut">
              <a:rPr lang="es-ES" smtClean="0"/>
              <a:t>29/03/2023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3249E4E-FBD4-4F10-850E-CA9772FA8DF1}" type="slidenum">
              <a:rPr lang="es-ES" smtClean="0"/>
              <a:t>‹#›</a:t>
            </a:fld>
            <a:endParaRPr lang="es-ES"/>
          </a:p>
        </p:txBody>
      </p:sp>
    </p:spTree>
    <p:extLst>
      <p:ext uri="{BB962C8B-B14F-4D97-AF65-F5344CB8AC3E}">
        <p14:creationId xmlns:p14="http://schemas.microsoft.com/office/powerpoint/2010/main" val="2257636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E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2AA193-2352-42C2-A097-3DB6A08EE4CE}" type="datetimeFigureOut">
              <a:rPr lang="es-ES" smtClean="0"/>
              <a:t>29/03/2023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3249E4E-FBD4-4F10-850E-CA9772FA8DF1}" type="slidenum">
              <a:rPr lang="es-ES" smtClean="0"/>
              <a:t>‹#›</a:t>
            </a:fld>
            <a:endParaRPr lang="es-ES"/>
          </a:p>
        </p:txBody>
      </p:sp>
    </p:spTree>
    <p:extLst>
      <p:ext uri="{BB962C8B-B14F-4D97-AF65-F5344CB8AC3E}">
        <p14:creationId xmlns:p14="http://schemas.microsoft.com/office/powerpoint/2010/main" val="3852887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E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2AA193-2352-42C2-A097-3DB6A08EE4CE}" type="datetimeFigureOut">
              <a:rPr lang="es-ES" smtClean="0"/>
              <a:t>29/03/2023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3249E4E-FBD4-4F10-850E-CA9772FA8DF1}" type="slidenum">
              <a:rPr lang="es-ES" smtClean="0"/>
              <a:t>‹#›</a:t>
            </a:fld>
            <a:endParaRPr lang="es-ES"/>
          </a:p>
        </p:txBody>
      </p:sp>
    </p:spTree>
    <p:extLst>
      <p:ext uri="{BB962C8B-B14F-4D97-AF65-F5344CB8AC3E}">
        <p14:creationId xmlns:p14="http://schemas.microsoft.com/office/powerpoint/2010/main" val="3653097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E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2AA193-2352-42C2-A097-3DB6A08EE4CE}" type="datetimeFigureOut">
              <a:rPr lang="es-ES" smtClean="0"/>
              <a:t>29/03/2023</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249E4E-FBD4-4F10-850E-CA9772FA8DF1}" type="slidenum">
              <a:rPr lang="es-ES" smtClean="0"/>
              <a:t>‹#›</a:t>
            </a:fld>
            <a:endParaRPr lang="es-ES"/>
          </a:p>
        </p:txBody>
      </p:sp>
    </p:spTree>
    <p:extLst>
      <p:ext uri="{BB962C8B-B14F-4D97-AF65-F5344CB8AC3E}">
        <p14:creationId xmlns:p14="http://schemas.microsoft.com/office/powerpoint/2010/main" val="75872735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4588"/>
            <a:ext cx="9144000" cy="2387600"/>
          </a:xfrm>
        </p:spPr>
        <p:txBody>
          <a:bodyPr>
            <a:normAutofit/>
          </a:bodyPr>
          <a:lstStyle/>
          <a:p>
            <a:r>
              <a:rPr lang="es-ES" sz="4400" dirty="0" smtClean="0"/>
              <a:t>Resolviendo el problema sigue-carril con aprendizaje por imitación usando visión subjetiva</a:t>
            </a:r>
            <a:endParaRPr lang="es-ES" sz="4400" dirty="0"/>
          </a:p>
        </p:txBody>
      </p:sp>
      <p:sp>
        <p:nvSpPr>
          <p:cNvPr id="3" name="Subtitle 2"/>
          <p:cNvSpPr>
            <a:spLocks noGrp="1"/>
          </p:cNvSpPr>
          <p:nvPr>
            <p:ph type="subTitle" idx="1"/>
          </p:nvPr>
        </p:nvSpPr>
        <p:spPr>
          <a:xfrm>
            <a:off x="1524000" y="3971317"/>
            <a:ext cx="9144000" cy="1655762"/>
          </a:xfrm>
        </p:spPr>
        <p:txBody>
          <a:bodyPr/>
          <a:lstStyle/>
          <a:p>
            <a:r>
              <a:rPr lang="es-ES" dirty="0" smtClean="0"/>
              <a:t>Enrique </a:t>
            </a:r>
            <a:r>
              <a:rPr lang="es-ES" dirty="0" err="1" smtClean="0"/>
              <a:t>Shinohara</a:t>
            </a:r>
            <a:r>
              <a:rPr lang="es-ES" dirty="0" smtClean="0"/>
              <a:t>, José María Cañas,</a:t>
            </a:r>
          </a:p>
          <a:p>
            <a:r>
              <a:rPr lang="es-ES" dirty="0" smtClean="0"/>
              <a:t>Sergio Paniego</a:t>
            </a:r>
            <a:endParaRPr lang="es-E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6657" y="5212437"/>
            <a:ext cx="1198685" cy="1198685"/>
          </a:xfrm>
          <a:prstGeom prst="rect">
            <a:avLst/>
          </a:prstGeom>
        </p:spPr>
      </p:pic>
    </p:spTree>
    <p:extLst>
      <p:ext uri="{BB962C8B-B14F-4D97-AF65-F5344CB8AC3E}">
        <p14:creationId xmlns:p14="http://schemas.microsoft.com/office/powerpoint/2010/main" val="7125609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Conclusión y trabajo futuro</a:t>
            </a:r>
            <a:endParaRPr lang="es-ES" dirty="0"/>
          </a:p>
        </p:txBody>
      </p:sp>
      <p:sp>
        <p:nvSpPr>
          <p:cNvPr id="3" name="Content Placeholder 2"/>
          <p:cNvSpPr>
            <a:spLocks noGrp="1"/>
          </p:cNvSpPr>
          <p:nvPr>
            <p:ph idx="1"/>
          </p:nvPr>
        </p:nvSpPr>
        <p:spPr/>
        <p:txBody>
          <a:bodyPr/>
          <a:lstStyle/>
          <a:p>
            <a:endParaRPr lang="es-ES"/>
          </a:p>
        </p:txBody>
      </p:sp>
    </p:spTree>
    <p:extLst>
      <p:ext uri="{BB962C8B-B14F-4D97-AF65-F5344CB8AC3E}">
        <p14:creationId xmlns:p14="http://schemas.microsoft.com/office/powerpoint/2010/main" val="3262523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6384" y="2844277"/>
            <a:ext cx="3419232" cy="1325563"/>
          </a:xfrm>
        </p:spPr>
        <p:txBody>
          <a:bodyPr/>
          <a:lstStyle/>
          <a:p>
            <a:r>
              <a:rPr lang="es-ES" dirty="0" smtClean="0"/>
              <a:t>¿PREGUNTAS?</a:t>
            </a:r>
            <a:endParaRPr lang="es-ES" dirty="0"/>
          </a:p>
        </p:txBody>
      </p:sp>
    </p:spTree>
    <p:extLst>
      <p:ext uri="{BB962C8B-B14F-4D97-AF65-F5344CB8AC3E}">
        <p14:creationId xmlns:p14="http://schemas.microsoft.com/office/powerpoint/2010/main" val="17886163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Marcador de contenido 2">
            <a:extLst>
              <a:ext uri="{FF2B5EF4-FFF2-40B4-BE49-F238E27FC236}">
                <a16:creationId xmlns:a16="http://schemas.microsoft.com/office/drawing/2014/main" id="{EF6A5175-2661-4A1A-86BC-969933F70967}"/>
              </a:ext>
            </a:extLst>
          </p:cNvPr>
          <p:cNvGraphicFramePr>
            <a:graphicFrameLocks/>
          </p:cNvGraphicFramePr>
          <p:nvPr>
            <p:extLst>
              <p:ext uri="{D42A27DB-BD31-4B8C-83A1-F6EECF244321}">
                <p14:modId xmlns:p14="http://schemas.microsoft.com/office/powerpoint/2010/main" val="2514684663"/>
              </p:ext>
            </p:extLst>
          </p:nvPr>
        </p:nvGraphicFramePr>
        <p:xfrm>
          <a:off x="879231" y="1755769"/>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9846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Introducción</a:t>
            </a:r>
            <a:endParaRPr lang="es-ES" dirty="0"/>
          </a:p>
        </p:txBody>
      </p:sp>
      <p:sp>
        <p:nvSpPr>
          <p:cNvPr id="3" name="Content Placeholder 2"/>
          <p:cNvSpPr>
            <a:spLocks noGrp="1"/>
          </p:cNvSpPr>
          <p:nvPr>
            <p:ph idx="1"/>
          </p:nvPr>
        </p:nvSpPr>
        <p:spPr/>
        <p:txBody>
          <a:bodyPr/>
          <a:lstStyle/>
          <a:p>
            <a:endParaRPr lang="es-ES"/>
          </a:p>
        </p:txBody>
      </p:sp>
    </p:spTree>
    <p:extLst>
      <p:ext uri="{BB962C8B-B14F-4D97-AF65-F5344CB8AC3E}">
        <p14:creationId xmlns:p14="http://schemas.microsoft.com/office/powerpoint/2010/main" val="2896729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9168" y="2766218"/>
            <a:ext cx="4313663" cy="1325563"/>
          </a:xfrm>
        </p:spPr>
        <p:txBody>
          <a:bodyPr/>
          <a:lstStyle/>
          <a:p>
            <a:r>
              <a:rPr lang="es-ES" dirty="0" err="1" smtClean="0"/>
              <a:t>Imitation</a:t>
            </a:r>
            <a:r>
              <a:rPr lang="es-ES" dirty="0" smtClean="0"/>
              <a:t> </a:t>
            </a:r>
            <a:r>
              <a:rPr lang="es-ES" dirty="0" err="1" smtClean="0"/>
              <a:t>Learning</a:t>
            </a:r>
            <a:endParaRPr lang="es-ES" dirty="0"/>
          </a:p>
        </p:txBody>
      </p:sp>
    </p:spTree>
    <p:extLst>
      <p:ext uri="{BB962C8B-B14F-4D97-AF65-F5344CB8AC3E}">
        <p14:creationId xmlns:p14="http://schemas.microsoft.com/office/powerpoint/2010/main" val="1255603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6466"/>
            <a:ext cx="10515600" cy="1765068"/>
          </a:xfrm>
        </p:spPr>
        <p:txBody>
          <a:bodyPr/>
          <a:lstStyle/>
          <a:p>
            <a:r>
              <a:rPr lang="es-ES" dirty="0" err="1" smtClean="0"/>
              <a:t>Dataset</a:t>
            </a:r>
            <a:endParaRPr lang="es-ES" dirty="0" smtClean="0"/>
          </a:p>
          <a:p>
            <a:r>
              <a:rPr lang="es-ES" dirty="0" smtClean="0"/>
              <a:t>Red </a:t>
            </a:r>
            <a:r>
              <a:rPr lang="es-ES" dirty="0" err="1" smtClean="0"/>
              <a:t>convolucional</a:t>
            </a:r>
            <a:endParaRPr lang="es-ES" dirty="0" smtClean="0"/>
          </a:p>
          <a:p>
            <a:r>
              <a:rPr lang="es-ES" dirty="0" smtClean="0"/>
              <a:t>Simulador</a:t>
            </a:r>
            <a:endParaRPr lang="es-ES" dirty="0"/>
          </a:p>
        </p:txBody>
      </p:sp>
    </p:spTree>
    <p:extLst>
      <p:ext uri="{BB962C8B-B14F-4D97-AF65-F5344CB8AC3E}">
        <p14:creationId xmlns:p14="http://schemas.microsoft.com/office/powerpoint/2010/main" val="3370944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5983" y="2766218"/>
            <a:ext cx="1760034" cy="1325563"/>
          </a:xfrm>
        </p:spPr>
        <p:txBody>
          <a:bodyPr/>
          <a:lstStyle/>
          <a:p>
            <a:r>
              <a:rPr lang="es-ES" dirty="0" smtClean="0"/>
              <a:t>CARLA</a:t>
            </a:r>
            <a:endParaRPr lang="es-ES" dirty="0"/>
          </a:p>
        </p:txBody>
      </p:sp>
    </p:spTree>
    <p:extLst>
      <p:ext uri="{BB962C8B-B14F-4D97-AF65-F5344CB8AC3E}">
        <p14:creationId xmlns:p14="http://schemas.microsoft.com/office/powerpoint/2010/main" val="30190854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Estado del arte</a:t>
            </a:r>
            <a:endParaRPr lang="es-ES" dirty="0"/>
          </a:p>
        </p:txBody>
      </p:sp>
      <p:sp>
        <p:nvSpPr>
          <p:cNvPr id="3" name="Content Placeholder 2"/>
          <p:cNvSpPr>
            <a:spLocks noGrp="1"/>
          </p:cNvSpPr>
          <p:nvPr>
            <p:ph idx="1"/>
          </p:nvPr>
        </p:nvSpPr>
        <p:spPr/>
        <p:txBody>
          <a:bodyPr/>
          <a:lstStyle/>
          <a:p>
            <a:endParaRPr lang="es-ES"/>
          </a:p>
        </p:txBody>
      </p:sp>
    </p:spTree>
    <p:extLst>
      <p:ext uri="{BB962C8B-B14F-4D97-AF65-F5344CB8AC3E}">
        <p14:creationId xmlns:p14="http://schemas.microsoft.com/office/powerpoint/2010/main" val="29421990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Desarrollo I</a:t>
            </a:r>
            <a:endParaRPr lang="es-ES" dirty="0"/>
          </a:p>
        </p:txBody>
      </p:sp>
      <p:sp>
        <p:nvSpPr>
          <p:cNvPr id="3" name="Content Placeholder 2"/>
          <p:cNvSpPr>
            <a:spLocks noGrp="1"/>
          </p:cNvSpPr>
          <p:nvPr>
            <p:ph idx="1"/>
          </p:nvPr>
        </p:nvSpPr>
        <p:spPr/>
        <p:txBody>
          <a:bodyPr/>
          <a:lstStyle/>
          <a:p>
            <a:endParaRPr lang="es-ES"/>
          </a:p>
        </p:txBody>
      </p:sp>
    </p:spTree>
    <p:extLst>
      <p:ext uri="{BB962C8B-B14F-4D97-AF65-F5344CB8AC3E}">
        <p14:creationId xmlns:p14="http://schemas.microsoft.com/office/powerpoint/2010/main" val="3628934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Desarrollo II</a:t>
            </a:r>
            <a:endParaRPr lang="es-ES" dirty="0"/>
          </a:p>
        </p:txBody>
      </p:sp>
      <p:sp>
        <p:nvSpPr>
          <p:cNvPr id="3" name="Content Placeholder 2"/>
          <p:cNvSpPr>
            <a:spLocks noGrp="1"/>
          </p:cNvSpPr>
          <p:nvPr>
            <p:ph idx="1"/>
          </p:nvPr>
        </p:nvSpPr>
        <p:spPr/>
        <p:txBody>
          <a:bodyPr/>
          <a:lstStyle/>
          <a:p>
            <a:endParaRPr lang="es-ES"/>
          </a:p>
        </p:txBody>
      </p:sp>
    </p:spTree>
    <p:extLst>
      <p:ext uri="{BB962C8B-B14F-4D97-AF65-F5344CB8AC3E}">
        <p14:creationId xmlns:p14="http://schemas.microsoft.com/office/powerpoint/2010/main" val="1952609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686</TotalTime>
  <Words>1270</Words>
  <Application>Microsoft Office PowerPoint</Application>
  <PresentationFormat>Widescreen</PresentationFormat>
  <Paragraphs>57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Resolviendo el problema sigue-carril con aprendizaje por imitación usando visión subjetiva</vt:lpstr>
      <vt:lpstr>PowerPoint Presentation</vt:lpstr>
      <vt:lpstr>Introducción</vt:lpstr>
      <vt:lpstr>Imitation Learning</vt:lpstr>
      <vt:lpstr>PowerPoint Presentation</vt:lpstr>
      <vt:lpstr>CARLA</vt:lpstr>
      <vt:lpstr>Estado del arte</vt:lpstr>
      <vt:lpstr>Desarrollo I</vt:lpstr>
      <vt:lpstr>Desarrollo II</vt:lpstr>
      <vt:lpstr>Conclusión y trabajo futuro</vt:lpstr>
      <vt:lpstr>¿PREGUNTAS?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Enrique</dc:creator>
  <cp:lastModifiedBy>Enrique</cp:lastModifiedBy>
  <cp:revision>14</cp:revision>
  <dcterms:created xsi:type="dcterms:W3CDTF">2023-03-29T11:51:19Z</dcterms:created>
  <dcterms:modified xsi:type="dcterms:W3CDTF">2023-03-29T23:18:10Z</dcterms:modified>
</cp:coreProperties>
</file>