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8" r:id="rId3"/>
    <p:sldId id="256" r:id="rId4"/>
    <p:sldId id="259" r:id="rId5"/>
    <p:sldId id="278" r:id="rId6"/>
    <p:sldId id="279" r:id="rId7"/>
    <p:sldId id="280" r:id="rId8"/>
    <p:sldId id="281" r:id="rId9"/>
    <p:sldId id="266" r:id="rId10"/>
    <p:sldId id="274" r:id="rId11"/>
    <p:sldId id="275" r:id="rId12"/>
    <p:sldId id="268" r:id="rId13"/>
    <p:sldId id="273" r:id="rId14"/>
    <p:sldId id="271" r:id="rId15"/>
    <p:sldId id="276" r:id="rId16"/>
    <p:sldId id="277"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8CBD7-78BF-4B93-AD3E-27E34B92CF03}" v="2" dt="2024-07-29T21:59:23.690"/>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85149" autoAdjust="0"/>
  </p:normalViewPr>
  <p:slideViewPr>
    <p:cSldViewPr snapToGrid="0">
      <p:cViewPr varScale="1">
        <p:scale>
          <a:sx n="112" d="100"/>
          <a:sy n="112" d="100"/>
        </p:scale>
        <p:origin x="114"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4FE8CBD7-78BF-4B93-AD3E-27E34B92CF03}"/>
    <pc:docChg chg="undo custSel modSld">
      <pc:chgData name="Christopher Turner" userId="108b2705a18cd39f" providerId="LiveId" clId="{4FE8CBD7-78BF-4B93-AD3E-27E34B92CF03}" dt="2024-07-29T22:08:59.279" v="111" actId="1076"/>
      <pc:docMkLst>
        <pc:docMk/>
      </pc:docMkLst>
      <pc:sldChg chg="addSp delSp modSp mod">
        <pc:chgData name="Christopher Turner" userId="108b2705a18cd39f" providerId="LiveId" clId="{4FE8CBD7-78BF-4B93-AD3E-27E34B92CF03}" dt="2024-07-29T22:08:39.236" v="75" actId="1037"/>
        <pc:sldMkLst>
          <pc:docMk/>
          <pc:sldMk cId="81684999" sldId="276"/>
        </pc:sldMkLst>
        <pc:spChg chg="mod">
          <ac:chgData name="Christopher Turner" userId="108b2705a18cd39f" providerId="LiveId" clId="{4FE8CBD7-78BF-4B93-AD3E-27E34B92CF03}" dt="2024-07-29T21:59:41.860" v="31" actId="1076"/>
          <ac:spMkLst>
            <pc:docMk/>
            <pc:sldMk cId="81684999" sldId="276"/>
            <ac:spMk id="3" creationId="{F95E2A37-E369-BD1A-E50B-B049F9C4C2CC}"/>
          </ac:spMkLst>
        </pc:spChg>
        <pc:spChg chg="mod">
          <ac:chgData name="Christopher Turner" userId="108b2705a18cd39f" providerId="LiveId" clId="{4FE8CBD7-78BF-4B93-AD3E-27E34B92CF03}" dt="2024-07-29T22:08:39.236" v="75" actId="1037"/>
          <ac:spMkLst>
            <pc:docMk/>
            <pc:sldMk cId="81684999" sldId="276"/>
            <ac:spMk id="6" creationId="{4104B51A-6C83-3663-1160-E079108B01E5}"/>
          </ac:spMkLst>
        </pc:spChg>
        <pc:spChg chg="mod">
          <ac:chgData name="Christopher Turner" userId="108b2705a18cd39f" providerId="LiveId" clId="{4FE8CBD7-78BF-4B93-AD3E-27E34B92CF03}" dt="2024-07-29T21:56:23.950" v="0" actId="20577"/>
          <ac:spMkLst>
            <pc:docMk/>
            <pc:sldMk cId="81684999" sldId="276"/>
            <ac:spMk id="10" creationId="{DBEC776E-E2BB-CC44-1EA1-744B77246396}"/>
          </ac:spMkLst>
        </pc:spChg>
        <pc:spChg chg="mod">
          <ac:chgData name="Christopher Turner" userId="108b2705a18cd39f" providerId="LiveId" clId="{4FE8CBD7-78BF-4B93-AD3E-27E34B92CF03}" dt="2024-07-29T22:00:01.797" v="39" actId="14100"/>
          <ac:spMkLst>
            <pc:docMk/>
            <pc:sldMk cId="81684999" sldId="276"/>
            <ac:spMk id="18" creationId="{34C3CB71-02F5-6B27-265E-AF122730097B}"/>
          </ac:spMkLst>
        </pc:spChg>
        <pc:grpChg chg="add del">
          <ac:chgData name="Christopher Turner" userId="108b2705a18cd39f" providerId="LiveId" clId="{4FE8CBD7-78BF-4B93-AD3E-27E34B92CF03}" dt="2024-07-29T21:59:29.671" v="26" actId="478"/>
          <ac:grpSpMkLst>
            <pc:docMk/>
            <pc:sldMk cId="81684999" sldId="276"/>
            <ac:grpSpMk id="8" creationId="{DDEBE423-5BB0-1151-5816-6C62721B10A5}"/>
          </ac:grpSpMkLst>
        </pc:grpChg>
        <pc:picChg chg="add del mod">
          <ac:chgData name="Christopher Turner" userId="108b2705a18cd39f" providerId="LiveId" clId="{4FE8CBD7-78BF-4B93-AD3E-27E34B92CF03}" dt="2024-07-29T21:58:33.813" v="20" actId="478"/>
          <ac:picMkLst>
            <pc:docMk/>
            <pc:sldMk cId="81684999" sldId="276"/>
            <ac:picMk id="4" creationId="{545162EB-87CC-5B77-91DC-5C2AE176BF52}"/>
          </ac:picMkLst>
        </pc:picChg>
        <pc:picChg chg="add mod">
          <ac:chgData name="Christopher Turner" userId="108b2705a18cd39f" providerId="LiveId" clId="{4FE8CBD7-78BF-4B93-AD3E-27E34B92CF03}" dt="2024-07-29T22:00:05.212" v="44" actId="1035"/>
          <ac:picMkLst>
            <pc:docMk/>
            <pc:sldMk cId="81684999" sldId="276"/>
            <ac:picMk id="7" creationId="{8AD21E31-BAAC-48BF-5E38-922BAE70807D}"/>
          </ac:picMkLst>
        </pc:picChg>
      </pc:sldChg>
      <pc:sldChg chg="modSp mod">
        <pc:chgData name="Christopher Turner" userId="108b2705a18cd39f" providerId="LiveId" clId="{4FE8CBD7-78BF-4B93-AD3E-27E34B92CF03}" dt="2024-07-29T22:08:59.279" v="111" actId="1076"/>
        <pc:sldMkLst>
          <pc:docMk/>
          <pc:sldMk cId="3213317525" sldId="277"/>
        </pc:sldMkLst>
        <pc:spChg chg="mod">
          <ac:chgData name="Christopher Turner" userId="108b2705a18cd39f" providerId="LiveId" clId="{4FE8CBD7-78BF-4B93-AD3E-27E34B92CF03}" dt="2024-07-29T22:08:59.279" v="111" actId="1076"/>
          <ac:spMkLst>
            <pc:docMk/>
            <pc:sldMk cId="3213317525" sldId="277"/>
            <ac:spMk id="6" creationId="{4104B51A-6C83-3663-1160-E079108B01E5}"/>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73216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91848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 name="Content Placeholder 3">
            <a:extLst>
              <a:ext uri="{FF2B5EF4-FFF2-40B4-BE49-F238E27FC236}">
                <a16:creationId xmlns:a16="http://schemas.microsoft.com/office/drawing/2014/main" id="{A37DE56B-8BF7-09F2-2A82-16757B9BFA77}"/>
              </a:ext>
            </a:extLst>
          </p:cNvPr>
          <p:cNvSpPr/>
          <p:nvPr/>
        </p:nvSpPr>
        <p:spPr>
          <a:xfrm>
            <a:off x="9904576" y="4184788"/>
            <a:ext cx="1702538" cy="1344855"/>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Chuck Bui</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Christopher Turner</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Jack Jeffries</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Sarah Brittle</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622370"/>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896497" y="-74142"/>
            <a:ext cx="4629665" cy="52164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and revenue</a:t>
            </a:r>
          </a:p>
        </p:txBody>
      </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2"/>
          <a:stretch>
            <a:fillRect/>
          </a:stretch>
        </p:blipFill>
        <p:spPr>
          <a:xfrm>
            <a:off x="6096000" y="1146633"/>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884082" y="5520910"/>
            <a:ext cx="6307918"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pic>
        <p:nvPicPr>
          <p:cNvPr id="7" name="Picture 6" descr="A colorful pie chart with text&#10;&#10;Description automatically generated">
            <a:extLst>
              <a:ext uri="{FF2B5EF4-FFF2-40B4-BE49-F238E27FC236}">
                <a16:creationId xmlns:a16="http://schemas.microsoft.com/office/drawing/2014/main" id="{8AD21E31-BAAC-48BF-5E38-922BAE70807D}"/>
              </a:ext>
            </a:extLst>
          </p:cNvPr>
          <p:cNvPicPr>
            <a:picLocks noChangeAspect="1"/>
          </p:cNvPicPr>
          <p:nvPr/>
        </p:nvPicPr>
        <p:blipFill>
          <a:blip r:embed="rId3"/>
          <a:stretch>
            <a:fillRect/>
          </a:stretch>
        </p:blipFill>
        <p:spPr>
          <a:xfrm>
            <a:off x="173881" y="1378775"/>
            <a:ext cx="5710201" cy="5234801"/>
          </a:xfrm>
          <a:prstGeom prst="rect">
            <a:avLst/>
          </a:prstGeom>
        </p:spPr>
      </p:pic>
    </p:spTree>
    <p:extLst>
      <p:ext uri="{BB962C8B-B14F-4D97-AF65-F5344CB8AC3E}">
        <p14:creationId xmlns:p14="http://schemas.microsoft.com/office/powerpoint/2010/main" val="8168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581025" y="1180804"/>
            <a:ext cx="4175801" cy="3935945"/>
          </a:xfrm>
        </p:spPr>
        <p:txBody>
          <a:bodyPr/>
          <a:lstStyle/>
          <a:p>
            <a:r>
              <a:rPr lang="en-US" dirty="0">
                <a:solidFill>
                  <a:schemeClr val="tx1"/>
                </a:solidFill>
              </a:rPr>
              <a:t>Shown previously,  Adventure has a low saturation.</a:t>
            </a:r>
          </a:p>
          <a:p>
            <a:r>
              <a:rPr lang="en-US" dirty="0">
                <a:solidFill>
                  <a:schemeClr val="tx1"/>
                </a:solidFill>
              </a:rPr>
              <a:t>But you can clearly see that it’s ROI is well above most other genres.</a:t>
            </a:r>
          </a:p>
          <a:p>
            <a:r>
              <a:rPr lang="en-US" dirty="0">
                <a:solidFill>
                  <a:schemeClr val="tx1"/>
                </a:solidFill>
              </a:rPr>
              <a:t>This make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557598" y="-74141"/>
            <a:ext cx="5372218" cy="521644"/>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Return on investment</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677196"/>
            <a:chOff x="0" y="0"/>
            <a:chExt cx="3603625" cy="3158490"/>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405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Adventure 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genres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 medium budget to 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is to find a genre with the highest return on investment, find the optimal budget range with the best rate on return and determine how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Import and clean the 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a:t>
            </a:r>
          </a:p>
          <a:p>
            <a:r>
              <a:rPr lang="en-US" dirty="0"/>
              <a:t>Based on our criteria, we filtered that down to 2,316 movies for our data.</a:t>
            </a:r>
          </a:p>
          <a:p>
            <a:r>
              <a:rPr lang="en-US" dirty="0"/>
              <a:t>Created an API call for OMDB to cross reference with the cleaned data set by utilizing the IMDB ID, a universal standard for movie data. </a:t>
            </a:r>
          </a:p>
          <a:p>
            <a:r>
              <a:rPr lang="en-US" dirty="0"/>
              <a:t>Merge and parse that data and prep for further exploration</a:t>
            </a:r>
          </a:p>
          <a:p>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9EC0EB0-2562-B90D-859C-0F0D3E97A79B}"/>
              </a:ext>
            </a:extLst>
          </p:cNvPr>
          <p:cNvPicPr>
            <a:picLocks noChangeAspect="1"/>
          </p:cNvPicPr>
          <p:nvPr/>
        </p:nvPicPr>
        <p:blipFill rotWithShape="1">
          <a:blip r:embed="rId3"/>
          <a:srcRect b="51400"/>
          <a:stretch/>
        </p:blipFill>
        <p:spPr>
          <a:xfrm>
            <a:off x="554478" y="632298"/>
            <a:ext cx="4457274" cy="28885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0ED6704-DF93-739B-644F-1B6B98021D2D}"/>
              </a:ext>
            </a:extLst>
          </p:cNvPr>
          <p:cNvPicPr>
            <a:picLocks noChangeAspect="1"/>
          </p:cNvPicPr>
          <p:nvPr/>
        </p:nvPicPr>
        <p:blipFill>
          <a:blip r:embed="rId4"/>
          <a:stretch>
            <a:fillRect/>
          </a:stretch>
        </p:blipFill>
        <p:spPr>
          <a:xfrm>
            <a:off x="5173316" y="632298"/>
            <a:ext cx="6464206" cy="5943599"/>
          </a:xfrm>
          <a:prstGeom prst="rect">
            <a:avLst/>
          </a:prstGeom>
        </p:spPr>
      </p:pic>
      <p:sp>
        <p:nvSpPr>
          <p:cNvPr id="2" name="Title 1">
            <a:extLst>
              <a:ext uri="{FF2B5EF4-FFF2-40B4-BE49-F238E27FC236}">
                <a16:creationId xmlns:a16="http://schemas.microsoft.com/office/drawing/2014/main" id="{3C8303EB-C578-EE03-D34F-81FC173C89A2}"/>
              </a:ext>
            </a:extLst>
          </p:cNvPr>
          <p:cNvSpPr txBox="1">
            <a:spLocks/>
          </p:cNvSpPr>
          <p:nvPr/>
        </p:nvSpPr>
        <p:spPr>
          <a:xfrm>
            <a:off x="3050497" y="8238"/>
            <a:ext cx="6936260" cy="45225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solidFill>
                  <a:schemeClr val="tx1"/>
                </a:solidFill>
              </a:rPr>
              <a:t>Importing the data and begin cleaning </a:t>
            </a:r>
          </a:p>
        </p:txBody>
      </p:sp>
    </p:spTree>
    <p:extLst>
      <p:ext uri="{BB962C8B-B14F-4D97-AF65-F5344CB8AC3E}">
        <p14:creationId xmlns:p14="http://schemas.microsoft.com/office/powerpoint/2010/main" val="363596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42C4A65-E385-8E93-AC5F-44D9C5D3131B}"/>
              </a:ext>
            </a:extLst>
          </p:cNvPr>
          <p:cNvPicPr>
            <a:picLocks noChangeAspect="1"/>
          </p:cNvPicPr>
          <p:nvPr/>
        </p:nvPicPr>
        <p:blipFill rotWithShape="1">
          <a:blip r:embed="rId3"/>
          <a:srcRect r="23618" b="62944"/>
          <a:stretch/>
        </p:blipFill>
        <p:spPr>
          <a:xfrm>
            <a:off x="412985" y="649738"/>
            <a:ext cx="5509252" cy="2153283"/>
          </a:xfrm>
          <a:prstGeom prst="rect">
            <a:avLst/>
          </a:prstGeom>
        </p:spPr>
      </p:pic>
      <p:sp>
        <p:nvSpPr>
          <p:cNvPr id="2" name="Title 1">
            <a:extLst>
              <a:ext uri="{FF2B5EF4-FFF2-40B4-BE49-F238E27FC236}">
                <a16:creationId xmlns:a16="http://schemas.microsoft.com/office/drawing/2014/main" id="{A6C92EB0-31E9-080A-A9D1-9289F70572C6}"/>
              </a:ext>
            </a:extLst>
          </p:cNvPr>
          <p:cNvSpPr txBox="1">
            <a:spLocks/>
          </p:cNvSpPr>
          <p:nvPr/>
        </p:nvSpPr>
        <p:spPr>
          <a:xfrm>
            <a:off x="1796156"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Cleaning budget and year  | Creating the filter for criteria</a:t>
            </a:r>
          </a:p>
        </p:txBody>
      </p:sp>
      <p:pic>
        <p:nvPicPr>
          <p:cNvPr id="5" name="Picture 4" descr="A screenshot of a computer&#10;&#10;Description automatically generated">
            <a:extLst>
              <a:ext uri="{FF2B5EF4-FFF2-40B4-BE49-F238E27FC236}">
                <a16:creationId xmlns:a16="http://schemas.microsoft.com/office/drawing/2014/main" id="{856DF24B-4921-8DCB-8CB1-89D3CE94B9D0}"/>
              </a:ext>
            </a:extLst>
          </p:cNvPr>
          <p:cNvPicPr>
            <a:picLocks noChangeAspect="1"/>
          </p:cNvPicPr>
          <p:nvPr/>
        </p:nvPicPr>
        <p:blipFill>
          <a:blip r:embed="rId4"/>
          <a:stretch>
            <a:fillRect/>
          </a:stretch>
        </p:blipFill>
        <p:spPr>
          <a:xfrm>
            <a:off x="3000582" y="2803021"/>
            <a:ext cx="8778433" cy="3741860"/>
          </a:xfrm>
          <a:prstGeom prst="rect">
            <a:avLst/>
          </a:prstGeom>
        </p:spPr>
      </p:pic>
    </p:spTree>
    <p:extLst>
      <p:ext uri="{BB962C8B-B14F-4D97-AF65-F5344CB8AC3E}">
        <p14:creationId xmlns:p14="http://schemas.microsoft.com/office/powerpoint/2010/main" val="31687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1A18E41-5B46-9735-CF42-F23541C11E0F}"/>
              </a:ext>
            </a:extLst>
          </p:cNvPr>
          <p:cNvPicPr>
            <a:picLocks noChangeAspect="1"/>
          </p:cNvPicPr>
          <p:nvPr/>
        </p:nvPicPr>
        <p:blipFill rotWithShape="1">
          <a:blip r:embed="rId2"/>
          <a:srcRect b="52292"/>
          <a:stretch/>
        </p:blipFill>
        <p:spPr>
          <a:xfrm>
            <a:off x="361846" y="645354"/>
            <a:ext cx="5605084" cy="271279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3BA8227-E2FC-A192-A3A8-2B308AC6A249}"/>
              </a:ext>
            </a:extLst>
          </p:cNvPr>
          <p:cNvPicPr>
            <a:picLocks noChangeAspect="1"/>
          </p:cNvPicPr>
          <p:nvPr/>
        </p:nvPicPr>
        <p:blipFill rotWithShape="1">
          <a:blip r:embed="rId3"/>
          <a:srcRect b="41316"/>
          <a:stretch/>
        </p:blipFill>
        <p:spPr>
          <a:xfrm>
            <a:off x="4640366" y="2935975"/>
            <a:ext cx="7395862" cy="3857932"/>
          </a:xfrm>
          <a:prstGeom prst="rect">
            <a:avLst/>
          </a:prstGeom>
        </p:spPr>
      </p:pic>
      <p:sp>
        <p:nvSpPr>
          <p:cNvPr id="4" name="Title 1">
            <a:extLst>
              <a:ext uri="{FF2B5EF4-FFF2-40B4-BE49-F238E27FC236}">
                <a16:creationId xmlns:a16="http://schemas.microsoft.com/office/drawing/2014/main" id="{C1EFA3E7-C2DB-2145-7B9E-580297BE334F}"/>
              </a:ext>
            </a:extLst>
          </p:cNvPr>
          <p:cNvSpPr txBox="1">
            <a:spLocks/>
          </p:cNvSpPr>
          <p:nvPr/>
        </p:nvSpPr>
        <p:spPr>
          <a:xfrm>
            <a:off x="1787610"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API by </a:t>
            </a:r>
            <a:r>
              <a:rPr lang="en-US" dirty="0" err="1">
                <a:solidFill>
                  <a:schemeClr val="tx1"/>
                </a:solidFill>
              </a:rPr>
              <a:t>imdb</a:t>
            </a:r>
            <a:r>
              <a:rPr lang="en-US" dirty="0">
                <a:solidFill>
                  <a:schemeClr val="tx1"/>
                </a:solidFill>
              </a:rPr>
              <a:t> id from filtered data set | merging and renaming</a:t>
            </a:r>
          </a:p>
        </p:txBody>
      </p:sp>
    </p:spTree>
    <p:extLst>
      <p:ext uri="{BB962C8B-B14F-4D97-AF65-F5344CB8AC3E}">
        <p14:creationId xmlns:p14="http://schemas.microsoft.com/office/powerpoint/2010/main" val="11982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9758194-3580-3B2E-D84C-6D3FB3400FCF}"/>
              </a:ext>
            </a:extLst>
          </p:cNvPr>
          <p:cNvPicPr>
            <a:picLocks noChangeAspect="1"/>
          </p:cNvPicPr>
          <p:nvPr/>
        </p:nvPicPr>
        <p:blipFill>
          <a:blip r:embed="rId2"/>
          <a:stretch>
            <a:fillRect/>
          </a:stretch>
        </p:blipFill>
        <p:spPr>
          <a:xfrm>
            <a:off x="940555" y="630862"/>
            <a:ext cx="6373408" cy="5342977"/>
          </a:xfrm>
          <a:prstGeom prst="rect">
            <a:avLst/>
          </a:prstGeom>
        </p:spPr>
      </p:pic>
      <p:sp>
        <p:nvSpPr>
          <p:cNvPr id="4" name="Title 1">
            <a:extLst>
              <a:ext uri="{FF2B5EF4-FFF2-40B4-BE49-F238E27FC236}">
                <a16:creationId xmlns:a16="http://schemas.microsoft.com/office/drawing/2014/main" id="{A37EC323-74CC-DF19-0521-A1F7E28FCE14}"/>
              </a:ext>
            </a:extLst>
          </p:cNvPr>
          <p:cNvSpPr txBox="1">
            <a:spLocks/>
          </p:cNvSpPr>
          <p:nvPr/>
        </p:nvSpPr>
        <p:spPr>
          <a:xfrm>
            <a:off x="1787610" y="0"/>
            <a:ext cx="9094573" cy="452251"/>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Dropping a few duped movies  and creating our dataset</a:t>
            </a:r>
          </a:p>
        </p:txBody>
      </p:sp>
      <p:pic>
        <p:nvPicPr>
          <p:cNvPr id="7" name="Picture 6">
            <a:extLst>
              <a:ext uri="{FF2B5EF4-FFF2-40B4-BE49-F238E27FC236}">
                <a16:creationId xmlns:a16="http://schemas.microsoft.com/office/drawing/2014/main" id="{0D947511-918B-F9EB-47A6-191750C7B0DD}"/>
              </a:ext>
            </a:extLst>
          </p:cNvPr>
          <p:cNvPicPr>
            <a:picLocks noChangeAspect="1"/>
          </p:cNvPicPr>
          <p:nvPr/>
        </p:nvPicPr>
        <p:blipFill>
          <a:blip r:embed="rId3"/>
          <a:stretch>
            <a:fillRect/>
          </a:stretch>
        </p:blipFill>
        <p:spPr>
          <a:xfrm>
            <a:off x="4631487" y="6152450"/>
            <a:ext cx="6039693" cy="466790"/>
          </a:xfrm>
          <a:prstGeom prst="rect">
            <a:avLst/>
          </a:prstGeom>
        </p:spPr>
      </p:pic>
    </p:spTree>
    <p:extLst>
      <p:ext uri="{BB962C8B-B14F-4D97-AF65-F5344CB8AC3E}">
        <p14:creationId xmlns:p14="http://schemas.microsoft.com/office/powerpoint/2010/main" val="189072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518</TotalTime>
  <Words>1316</Words>
  <Application>Microsoft Office PowerPoint</Application>
  <PresentationFormat>Widescreen</PresentationFormat>
  <Paragraphs>75</Paragraphs>
  <Slides>16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Acquiring the data</vt:lpstr>
      <vt:lpstr>PowerPoint Presentation</vt:lpstr>
      <vt:lpstr>PowerPoint Presentation</vt:lpstr>
      <vt:lpstr>PowerPoint Presentation</vt:lpstr>
      <vt:lpstr>PowerPoint Presentation</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19</cp:revision>
  <dcterms:created xsi:type="dcterms:W3CDTF">2024-07-25T19:11:34Z</dcterms:created>
  <dcterms:modified xsi:type="dcterms:W3CDTF">2024-07-29T23:05:42Z</dcterms:modified>
</cp:coreProperties>
</file>