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598" autoAdjust="0"/>
  </p:normalViewPr>
  <p:slideViewPr>
    <p:cSldViewPr snapToGrid="0">
      <p:cViewPr>
        <p:scale>
          <a:sx n="66" d="100"/>
          <a:sy n="66" d="100"/>
        </p:scale>
        <p:origin x="1358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E53B-F0BF-47BD-9E04-206639BE8884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D3E8-DFB5-464C-A383-2BA28F700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14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E53B-F0BF-47BD-9E04-206639BE8884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D3E8-DFB5-464C-A383-2BA28F700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24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E53B-F0BF-47BD-9E04-206639BE8884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D3E8-DFB5-464C-A383-2BA28F700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30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E53B-F0BF-47BD-9E04-206639BE8884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D3E8-DFB5-464C-A383-2BA28F700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10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E53B-F0BF-47BD-9E04-206639BE8884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D3E8-DFB5-464C-A383-2BA28F700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5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E53B-F0BF-47BD-9E04-206639BE8884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D3E8-DFB5-464C-A383-2BA28F700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64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E53B-F0BF-47BD-9E04-206639BE8884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D3E8-DFB5-464C-A383-2BA28F700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89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E53B-F0BF-47BD-9E04-206639BE8884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D3E8-DFB5-464C-A383-2BA28F700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13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E53B-F0BF-47BD-9E04-206639BE8884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D3E8-DFB5-464C-A383-2BA28F700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7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E53B-F0BF-47BD-9E04-206639BE8884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D3E8-DFB5-464C-A383-2BA28F700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4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E53B-F0BF-47BD-9E04-206639BE8884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D3E8-DFB5-464C-A383-2BA28F700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84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9E53B-F0BF-47BD-9E04-206639BE8884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ED3E8-DFB5-464C-A383-2BA28F700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85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529F5402-8467-484C-838A-D5E0515757B9}"/>
              </a:ext>
            </a:extLst>
          </p:cNvPr>
          <p:cNvSpPr/>
          <p:nvPr/>
        </p:nvSpPr>
        <p:spPr>
          <a:xfrm>
            <a:off x="2644872" y="1298442"/>
            <a:ext cx="1044000" cy="63119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5192F2F8-E88A-4406-9609-6BF599A64B43}"/>
              </a:ext>
            </a:extLst>
          </p:cNvPr>
          <p:cNvSpPr/>
          <p:nvPr/>
        </p:nvSpPr>
        <p:spPr>
          <a:xfrm>
            <a:off x="142707" y="1152000"/>
            <a:ext cx="720000" cy="63119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BE075-21EF-4302-B424-669D132157D5}"/>
              </a:ext>
            </a:extLst>
          </p:cNvPr>
          <p:cNvSpPr txBox="1"/>
          <p:nvPr/>
        </p:nvSpPr>
        <p:spPr>
          <a:xfrm>
            <a:off x="142709" y="216000"/>
            <a:ext cx="22577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Имя персонажа: _________</a:t>
            </a:r>
            <a:endParaRPr lang="ru-RU" sz="12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6FEA93-147F-4323-8FB3-C4AF830B21A1}"/>
              </a:ext>
            </a:extLst>
          </p:cNvPr>
          <p:cNvSpPr txBox="1"/>
          <p:nvPr/>
        </p:nvSpPr>
        <p:spPr>
          <a:xfrm>
            <a:off x="2302163" y="216000"/>
            <a:ext cx="23449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Имя игрока: __________</a:t>
            </a:r>
            <a:endParaRPr lang="ru-RU" sz="12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598B10-2DBD-4500-9047-4B3AB51FCA90}"/>
              </a:ext>
            </a:extLst>
          </p:cNvPr>
          <p:cNvSpPr txBox="1"/>
          <p:nvPr/>
        </p:nvSpPr>
        <p:spPr>
          <a:xfrm>
            <a:off x="4212000" y="216000"/>
            <a:ext cx="2828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Архетип: __________</a:t>
            </a:r>
            <a:endParaRPr lang="ru-RU" sz="12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444E9D-9B54-4086-B5DA-683BCB6DA334}"/>
              </a:ext>
            </a:extLst>
          </p:cNvPr>
          <p:cNvSpPr txBox="1"/>
          <p:nvPr/>
        </p:nvSpPr>
        <p:spPr>
          <a:xfrm>
            <a:off x="142709" y="1152000"/>
            <a:ext cx="720000" cy="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HL</a:t>
            </a:r>
            <a:endParaRPr lang="ru-RU" sz="12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C52C5A-3D67-49AD-ADFC-6A282D4A1002}"/>
              </a:ext>
            </a:extLst>
          </p:cNvPr>
          <p:cNvSpPr txBox="1"/>
          <p:nvPr/>
        </p:nvSpPr>
        <p:spPr>
          <a:xfrm>
            <a:off x="864000" y="1080000"/>
            <a:ext cx="1404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00" b="1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Здоровье</a:t>
            </a:r>
            <a:br>
              <a:rPr lang="ru-RU" sz="1000" b="1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</a:br>
            <a:r>
              <a:rPr lang="ru-RU" sz="1000" b="1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- </a:t>
            </a:r>
            <a:r>
              <a:rPr lang="ru-RU" sz="10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Максимальное</a:t>
            </a:r>
            <a:br>
              <a:rPr lang="ru-RU" sz="10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</a:br>
            <a:r>
              <a:rPr lang="ru-RU" sz="10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здоровье</a:t>
            </a:r>
            <a:br>
              <a:rPr lang="en-US" sz="10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</a:br>
            <a:r>
              <a:rPr lang="ru-RU" sz="10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- Медицинское вмешательство</a:t>
            </a:r>
            <a:endParaRPr lang="ru-RU" sz="1000" b="1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3620F9-F731-4BE2-8739-3086C091A342}"/>
              </a:ext>
            </a:extLst>
          </p:cNvPr>
          <p:cNvSpPr txBox="1"/>
          <p:nvPr/>
        </p:nvSpPr>
        <p:spPr>
          <a:xfrm>
            <a:off x="36260" y="828000"/>
            <a:ext cx="16702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Характеристики</a:t>
            </a:r>
            <a:endParaRPr lang="ru-RU" sz="1200" b="1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BCD1F5-52A4-4936-9398-195FA4DE99BA}"/>
              </a:ext>
            </a:extLst>
          </p:cNvPr>
          <p:cNvSpPr txBox="1"/>
          <p:nvPr/>
        </p:nvSpPr>
        <p:spPr>
          <a:xfrm>
            <a:off x="142709" y="492999"/>
            <a:ext cx="10030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Опыт: ____</a:t>
            </a:r>
            <a:endParaRPr lang="ru-RU" sz="12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E1BD7A-3463-4095-B4CE-AD6DC3903195}"/>
              </a:ext>
            </a:extLst>
          </p:cNvPr>
          <p:cNvSpPr txBox="1"/>
          <p:nvPr/>
        </p:nvSpPr>
        <p:spPr>
          <a:xfrm>
            <a:off x="1135054" y="497827"/>
            <a:ext cx="16133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Средства: ____</a:t>
            </a:r>
            <a:endParaRPr lang="ru-RU" sz="12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E65B111E-A7DA-4A80-87A7-B6BBBEAD8606}"/>
              </a:ext>
            </a:extLst>
          </p:cNvPr>
          <p:cNvSpPr/>
          <p:nvPr/>
        </p:nvSpPr>
        <p:spPr>
          <a:xfrm>
            <a:off x="2376000" y="1080000"/>
            <a:ext cx="4320000" cy="1116000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3606EE-485B-496E-A06F-644E5AF0B158}"/>
              </a:ext>
            </a:extLst>
          </p:cNvPr>
          <p:cNvSpPr txBox="1"/>
          <p:nvPr/>
        </p:nvSpPr>
        <p:spPr>
          <a:xfrm>
            <a:off x="2376000" y="828000"/>
            <a:ext cx="15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Состояние бойца</a:t>
            </a:r>
            <a:endParaRPr lang="ru-RU" sz="1200" b="1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686B51-1A6F-4CF7-99C8-2F8E895699CC}"/>
              </a:ext>
            </a:extLst>
          </p:cNvPr>
          <p:cNvSpPr txBox="1"/>
          <p:nvPr/>
        </p:nvSpPr>
        <p:spPr>
          <a:xfrm>
            <a:off x="2412000" y="2808000"/>
            <a:ext cx="9581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Название</a:t>
            </a:r>
            <a:endParaRPr lang="ru-RU" sz="12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EE95FF-03FB-4618-A42A-4631E7D7C73F}"/>
              </a:ext>
            </a:extLst>
          </p:cNvPr>
          <p:cNvSpPr txBox="1"/>
          <p:nvPr/>
        </p:nvSpPr>
        <p:spPr>
          <a:xfrm>
            <a:off x="3173911" y="2600039"/>
            <a:ext cx="1249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Дальность</a:t>
            </a:r>
            <a:endParaRPr lang="ru-RU" sz="12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227963-210E-4689-BE4B-843E0DBEF99B}"/>
              </a:ext>
            </a:extLst>
          </p:cNvPr>
          <p:cNvSpPr txBox="1"/>
          <p:nvPr/>
        </p:nvSpPr>
        <p:spPr>
          <a:xfrm>
            <a:off x="3348506" y="2807999"/>
            <a:ext cx="1803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S</a:t>
            </a:r>
            <a:endParaRPr lang="ru-RU" sz="12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8F2876-47BC-4CE6-88A9-C564DF5B5F0F}"/>
              </a:ext>
            </a:extLst>
          </p:cNvPr>
          <p:cNvSpPr txBox="1"/>
          <p:nvPr/>
        </p:nvSpPr>
        <p:spPr>
          <a:xfrm>
            <a:off x="4032000" y="2806219"/>
            <a:ext cx="1569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M</a:t>
            </a:r>
            <a:endParaRPr lang="ru-RU" sz="12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57C4DA-A7AC-433A-8B89-7585222DF034}"/>
              </a:ext>
            </a:extLst>
          </p:cNvPr>
          <p:cNvSpPr txBox="1"/>
          <p:nvPr/>
        </p:nvSpPr>
        <p:spPr>
          <a:xfrm>
            <a:off x="3672000" y="2808000"/>
            <a:ext cx="1551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R</a:t>
            </a:r>
            <a:endParaRPr lang="ru-RU" sz="12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47894A-05E5-42E0-9554-4DFBE09DB1F8}"/>
              </a:ext>
            </a:extLst>
          </p:cNvPr>
          <p:cNvSpPr txBox="1"/>
          <p:nvPr/>
        </p:nvSpPr>
        <p:spPr>
          <a:xfrm>
            <a:off x="4353942" y="2808000"/>
            <a:ext cx="5922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Урон</a:t>
            </a:r>
            <a:endParaRPr lang="ru-RU" sz="12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4502C1-86AB-476F-A4A8-F0240758C171}"/>
              </a:ext>
            </a:extLst>
          </p:cNvPr>
          <p:cNvSpPr txBox="1"/>
          <p:nvPr/>
        </p:nvSpPr>
        <p:spPr>
          <a:xfrm>
            <a:off x="5183462" y="2808000"/>
            <a:ext cx="9365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Свойства</a:t>
            </a:r>
            <a:endParaRPr lang="ru-RU" sz="12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E1AC833E-062C-4B6F-AF08-505E03ECD181}"/>
              </a:ext>
            </a:extLst>
          </p:cNvPr>
          <p:cNvCxnSpPr>
            <a:cxnSpLocks/>
          </p:cNvCxnSpPr>
          <p:nvPr/>
        </p:nvCxnSpPr>
        <p:spPr>
          <a:xfrm flipV="1">
            <a:off x="3242527" y="2843999"/>
            <a:ext cx="286" cy="14400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1E73883-D681-41DB-9250-01D075A5E37D}"/>
              </a:ext>
            </a:extLst>
          </p:cNvPr>
          <p:cNvSpPr txBox="1"/>
          <p:nvPr/>
        </p:nvSpPr>
        <p:spPr>
          <a:xfrm>
            <a:off x="4828015" y="2808000"/>
            <a:ext cx="5198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Б-п</a:t>
            </a:r>
            <a:endParaRPr lang="ru-RU" sz="12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ECF2E5C-B86E-4147-B49D-C5AC6BA61A47}"/>
              </a:ext>
            </a:extLst>
          </p:cNvPr>
          <p:cNvSpPr txBox="1"/>
          <p:nvPr/>
        </p:nvSpPr>
        <p:spPr>
          <a:xfrm>
            <a:off x="2376000" y="2297395"/>
            <a:ext cx="28170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Оружие дальнего боя</a:t>
            </a:r>
            <a:endParaRPr lang="ru-RU" sz="1200" b="1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92" name="Прямая соединительная линия 91">
            <a:extLst>
              <a:ext uri="{FF2B5EF4-FFF2-40B4-BE49-F238E27FC236}">
                <a16:creationId xmlns:a16="http://schemas.microsoft.com/office/drawing/2014/main" id="{72105DCF-6318-4B15-8AA6-1FF235C7851F}"/>
              </a:ext>
            </a:extLst>
          </p:cNvPr>
          <p:cNvCxnSpPr>
            <a:cxnSpLocks/>
          </p:cNvCxnSpPr>
          <p:nvPr/>
        </p:nvCxnSpPr>
        <p:spPr>
          <a:xfrm flipH="1" flipV="1">
            <a:off x="2412000" y="3060000"/>
            <a:ext cx="4140000" cy="1144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Овал 1">
            <a:extLst>
              <a:ext uri="{FF2B5EF4-FFF2-40B4-BE49-F238E27FC236}">
                <a16:creationId xmlns:a16="http://schemas.microsoft.com/office/drawing/2014/main" id="{EC5AE432-78AA-4629-9E8A-CA4B86E737FC}"/>
              </a:ext>
            </a:extLst>
          </p:cNvPr>
          <p:cNvSpPr/>
          <p:nvPr/>
        </p:nvSpPr>
        <p:spPr>
          <a:xfrm>
            <a:off x="286707" y="1639193"/>
            <a:ext cx="432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562505B6-8FFC-4F32-8327-DBDD67A07659}"/>
              </a:ext>
            </a:extLst>
          </p:cNvPr>
          <p:cNvSpPr/>
          <p:nvPr/>
        </p:nvSpPr>
        <p:spPr>
          <a:xfrm>
            <a:off x="2376000" y="2558276"/>
            <a:ext cx="4317783" cy="2247634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0349C2A7-6632-42FD-83D3-59C6DA98A2B6}"/>
              </a:ext>
            </a:extLst>
          </p:cNvPr>
          <p:cNvSpPr/>
          <p:nvPr/>
        </p:nvSpPr>
        <p:spPr>
          <a:xfrm>
            <a:off x="142707" y="1982386"/>
            <a:ext cx="720000" cy="63119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20FE892-25BD-40EF-92DA-7721243959C8}"/>
              </a:ext>
            </a:extLst>
          </p:cNvPr>
          <p:cNvSpPr txBox="1"/>
          <p:nvPr/>
        </p:nvSpPr>
        <p:spPr>
          <a:xfrm>
            <a:off x="142709" y="1982386"/>
            <a:ext cx="720000" cy="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WS</a:t>
            </a:r>
            <a:endParaRPr lang="ru-RU" sz="12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492160FB-E7EC-4948-8759-D10191B6006B}"/>
              </a:ext>
            </a:extLst>
          </p:cNvPr>
          <p:cNvSpPr/>
          <p:nvPr/>
        </p:nvSpPr>
        <p:spPr>
          <a:xfrm>
            <a:off x="286707" y="2469579"/>
            <a:ext cx="432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4BF63E5B-FEC4-4BB8-A93D-C0A2EBEF28E9}"/>
              </a:ext>
            </a:extLst>
          </p:cNvPr>
          <p:cNvSpPr/>
          <p:nvPr/>
        </p:nvSpPr>
        <p:spPr>
          <a:xfrm>
            <a:off x="142707" y="2807674"/>
            <a:ext cx="720000" cy="63119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F9D0149-BDA4-4C3C-B13B-2F4E33B6BAF9}"/>
              </a:ext>
            </a:extLst>
          </p:cNvPr>
          <p:cNvSpPr txBox="1"/>
          <p:nvPr/>
        </p:nvSpPr>
        <p:spPr>
          <a:xfrm>
            <a:off x="142709" y="2807674"/>
            <a:ext cx="720000" cy="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BS</a:t>
            </a:r>
            <a:endParaRPr lang="ru-RU" sz="12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8896C7B7-5C0C-4818-BEA7-96796E804F88}"/>
              </a:ext>
            </a:extLst>
          </p:cNvPr>
          <p:cNvSpPr/>
          <p:nvPr/>
        </p:nvSpPr>
        <p:spPr>
          <a:xfrm>
            <a:off x="286707" y="3294867"/>
            <a:ext cx="432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DC5DCF47-172B-4E14-9AFD-4A71271F6D76}"/>
              </a:ext>
            </a:extLst>
          </p:cNvPr>
          <p:cNvSpPr/>
          <p:nvPr/>
        </p:nvSpPr>
        <p:spPr>
          <a:xfrm>
            <a:off x="148482" y="3642672"/>
            <a:ext cx="720000" cy="63119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C497C9-3C4B-46CA-B323-A5DC0634CFB8}"/>
              </a:ext>
            </a:extLst>
          </p:cNvPr>
          <p:cNvSpPr txBox="1"/>
          <p:nvPr/>
        </p:nvSpPr>
        <p:spPr>
          <a:xfrm>
            <a:off x="148484" y="3642672"/>
            <a:ext cx="720000" cy="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DX</a:t>
            </a:r>
            <a:endParaRPr lang="ru-RU" sz="12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DA60199A-50C2-46EC-B2CC-BA147CBA66F3}"/>
              </a:ext>
            </a:extLst>
          </p:cNvPr>
          <p:cNvSpPr/>
          <p:nvPr/>
        </p:nvSpPr>
        <p:spPr>
          <a:xfrm>
            <a:off x="292482" y="4129865"/>
            <a:ext cx="432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857DFC32-A893-40B9-89CE-E15F022B1A20}"/>
              </a:ext>
            </a:extLst>
          </p:cNvPr>
          <p:cNvSpPr/>
          <p:nvPr/>
        </p:nvSpPr>
        <p:spPr>
          <a:xfrm>
            <a:off x="165854" y="4477670"/>
            <a:ext cx="720000" cy="63119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78CCE9-27BC-4C72-A783-7B71F57DD1AE}"/>
              </a:ext>
            </a:extLst>
          </p:cNvPr>
          <p:cNvSpPr txBox="1"/>
          <p:nvPr/>
        </p:nvSpPr>
        <p:spPr>
          <a:xfrm>
            <a:off x="165856" y="4477670"/>
            <a:ext cx="720000" cy="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TN</a:t>
            </a:r>
            <a:endParaRPr lang="ru-RU" sz="12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8D6632CC-4EA2-4CA9-80BC-7B2B9919ED5F}"/>
              </a:ext>
            </a:extLst>
          </p:cNvPr>
          <p:cNvSpPr/>
          <p:nvPr/>
        </p:nvSpPr>
        <p:spPr>
          <a:xfrm>
            <a:off x="309854" y="4964863"/>
            <a:ext cx="432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FAE6D790-D6A0-4771-8D10-59C7FA227C27}"/>
              </a:ext>
            </a:extLst>
          </p:cNvPr>
          <p:cNvSpPr/>
          <p:nvPr/>
        </p:nvSpPr>
        <p:spPr>
          <a:xfrm>
            <a:off x="151367" y="5302958"/>
            <a:ext cx="720000" cy="63119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4184C0-D67E-4D36-9C62-FD2213C0F218}"/>
              </a:ext>
            </a:extLst>
          </p:cNvPr>
          <p:cNvSpPr txBox="1"/>
          <p:nvPr/>
        </p:nvSpPr>
        <p:spPr>
          <a:xfrm>
            <a:off x="151369" y="5302958"/>
            <a:ext cx="720000" cy="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WL</a:t>
            </a:r>
            <a:endParaRPr lang="ru-RU" sz="12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C440438A-510C-4600-9369-CDA5AC6161AC}"/>
              </a:ext>
            </a:extLst>
          </p:cNvPr>
          <p:cNvSpPr/>
          <p:nvPr/>
        </p:nvSpPr>
        <p:spPr>
          <a:xfrm>
            <a:off x="295367" y="5790151"/>
            <a:ext cx="432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EAF7753-904D-4B1B-A3A7-9E09A1D9EDD2}"/>
              </a:ext>
            </a:extLst>
          </p:cNvPr>
          <p:cNvSpPr txBox="1"/>
          <p:nvPr/>
        </p:nvSpPr>
        <p:spPr>
          <a:xfrm>
            <a:off x="2639760" y="1285550"/>
            <a:ext cx="10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Здоровье </a:t>
            </a:r>
            <a:endParaRPr lang="ru-RU" sz="12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7381B245-2DC1-4F19-8B6E-AFAC58847950}"/>
              </a:ext>
            </a:extLst>
          </p:cNvPr>
          <p:cNvSpPr/>
          <p:nvPr/>
        </p:nvSpPr>
        <p:spPr>
          <a:xfrm>
            <a:off x="173059" y="6147666"/>
            <a:ext cx="720000" cy="63119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78127D3-52C6-46FB-81B8-CED633C8D92B}"/>
              </a:ext>
            </a:extLst>
          </p:cNvPr>
          <p:cNvSpPr txBox="1"/>
          <p:nvPr/>
        </p:nvSpPr>
        <p:spPr>
          <a:xfrm>
            <a:off x="173061" y="6147666"/>
            <a:ext cx="720000" cy="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IT</a:t>
            </a:r>
            <a:endParaRPr lang="ru-RU" sz="12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9369F6B0-D32B-41EA-8A8A-832810DFC002}"/>
              </a:ext>
            </a:extLst>
          </p:cNvPr>
          <p:cNvSpPr/>
          <p:nvPr/>
        </p:nvSpPr>
        <p:spPr>
          <a:xfrm>
            <a:off x="317059" y="6634859"/>
            <a:ext cx="432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64F190EB-7D75-4452-8CD0-A26E40100D0D}"/>
              </a:ext>
            </a:extLst>
          </p:cNvPr>
          <p:cNvSpPr/>
          <p:nvPr/>
        </p:nvSpPr>
        <p:spPr>
          <a:xfrm>
            <a:off x="173057" y="7050644"/>
            <a:ext cx="720000" cy="63119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8DC25E6-1E5E-487A-9BDB-6CCDF1CAF789}"/>
              </a:ext>
            </a:extLst>
          </p:cNvPr>
          <p:cNvSpPr txBox="1"/>
          <p:nvPr/>
        </p:nvSpPr>
        <p:spPr>
          <a:xfrm>
            <a:off x="173059" y="7050644"/>
            <a:ext cx="720000" cy="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PR</a:t>
            </a:r>
            <a:endParaRPr lang="ru-RU" sz="12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id="{D8AE3B23-CFB8-4227-980C-A3F014AE6850}"/>
              </a:ext>
            </a:extLst>
          </p:cNvPr>
          <p:cNvSpPr/>
          <p:nvPr/>
        </p:nvSpPr>
        <p:spPr>
          <a:xfrm>
            <a:off x="317057" y="7537837"/>
            <a:ext cx="432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7B18A476-C4B8-494A-9502-EB8AA9851FF2}"/>
              </a:ext>
            </a:extLst>
          </p:cNvPr>
          <p:cNvSpPr/>
          <p:nvPr/>
        </p:nvSpPr>
        <p:spPr>
          <a:xfrm>
            <a:off x="176228" y="7906637"/>
            <a:ext cx="720000" cy="63119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06BCB7D-C0DD-4AEF-A802-6627F1FD96C6}"/>
              </a:ext>
            </a:extLst>
          </p:cNvPr>
          <p:cNvSpPr txBox="1"/>
          <p:nvPr/>
        </p:nvSpPr>
        <p:spPr>
          <a:xfrm>
            <a:off x="176230" y="7906637"/>
            <a:ext cx="720000" cy="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LD</a:t>
            </a:r>
            <a:endParaRPr lang="ru-RU" sz="12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E0624A12-46D7-407F-A4B0-AAC3AAC621B6}"/>
              </a:ext>
            </a:extLst>
          </p:cNvPr>
          <p:cNvSpPr/>
          <p:nvPr/>
        </p:nvSpPr>
        <p:spPr>
          <a:xfrm>
            <a:off x="320228" y="8393830"/>
            <a:ext cx="432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 105">
            <a:extLst>
              <a:ext uri="{FF2B5EF4-FFF2-40B4-BE49-F238E27FC236}">
                <a16:creationId xmlns:a16="http://schemas.microsoft.com/office/drawing/2014/main" id="{C081702A-492F-4653-B66D-F1A3A4C90E56}"/>
              </a:ext>
            </a:extLst>
          </p:cNvPr>
          <p:cNvSpPr/>
          <p:nvPr/>
        </p:nvSpPr>
        <p:spPr>
          <a:xfrm>
            <a:off x="3855476" y="1298442"/>
            <a:ext cx="1044000" cy="63119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CC583CE-741D-4B8B-A389-0F82144D8543}"/>
              </a:ext>
            </a:extLst>
          </p:cNvPr>
          <p:cNvSpPr txBox="1"/>
          <p:nvPr/>
        </p:nvSpPr>
        <p:spPr>
          <a:xfrm>
            <a:off x="3855477" y="1278596"/>
            <a:ext cx="10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Броня </a:t>
            </a:r>
            <a:endParaRPr lang="ru-RU" sz="12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7017F116-0D48-4253-9140-2D650E1AB8C1}"/>
              </a:ext>
            </a:extLst>
          </p:cNvPr>
          <p:cNvSpPr/>
          <p:nvPr/>
        </p:nvSpPr>
        <p:spPr>
          <a:xfrm>
            <a:off x="6012000" y="1405130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8F39664-09E8-4C13-B743-8325FBD87D34}"/>
              </a:ext>
            </a:extLst>
          </p:cNvPr>
          <p:cNvSpPr txBox="1"/>
          <p:nvPr/>
        </p:nvSpPr>
        <p:spPr>
          <a:xfrm>
            <a:off x="2544524" y="492419"/>
            <a:ext cx="26146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Восстановление: _________</a:t>
            </a:r>
            <a:endParaRPr lang="ru-RU" sz="12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F700F04-0A9D-4CE4-9F4A-A4CF926F6C65}"/>
              </a:ext>
            </a:extLst>
          </p:cNvPr>
          <p:cNvSpPr txBox="1"/>
          <p:nvPr/>
        </p:nvSpPr>
        <p:spPr>
          <a:xfrm>
            <a:off x="5076000" y="1152000"/>
            <a:ext cx="10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Ранения:</a:t>
            </a:r>
            <a:endParaRPr lang="ru-RU" sz="12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BC837F5-8194-4D8F-96E3-C85BC89790D8}"/>
              </a:ext>
            </a:extLst>
          </p:cNvPr>
          <p:cNvSpPr txBox="1"/>
          <p:nvPr/>
        </p:nvSpPr>
        <p:spPr>
          <a:xfrm>
            <a:off x="5040000" y="1368000"/>
            <a:ext cx="10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Лёгкое</a:t>
            </a:r>
            <a:endParaRPr lang="ru-RU" sz="12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44D1310-9DC0-4890-A639-973BF2F07EFD}"/>
              </a:ext>
            </a:extLst>
          </p:cNvPr>
          <p:cNvSpPr txBox="1"/>
          <p:nvPr/>
        </p:nvSpPr>
        <p:spPr>
          <a:xfrm>
            <a:off x="5040000" y="1620000"/>
            <a:ext cx="10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Среднее</a:t>
            </a:r>
            <a:endParaRPr lang="ru-RU" sz="12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115" name="Прямоугольник 114">
            <a:extLst>
              <a:ext uri="{FF2B5EF4-FFF2-40B4-BE49-F238E27FC236}">
                <a16:creationId xmlns:a16="http://schemas.microsoft.com/office/drawing/2014/main" id="{F2C63ECC-EEC1-4559-8127-29E7627717D6}"/>
              </a:ext>
            </a:extLst>
          </p:cNvPr>
          <p:cNvSpPr/>
          <p:nvPr/>
        </p:nvSpPr>
        <p:spPr>
          <a:xfrm>
            <a:off x="6012000" y="1657758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55A6A8C-543E-4FFE-97EC-4B9F84F38402}"/>
              </a:ext>
            </a:extLst>
          </p:cNvPr>
          <p:cNvSpPr txBox="1"/>
          <p:nvPr/>
        </p:nvSpPr>
        <p:spPr>
          <a:xfrm>
            <a:off x="4925568" y="1888884"/>
            <a:ext cx="11584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Критическое</a:t>
            </a:r>
            <a:endParaRPr lang="ru-RU" sz="12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117" name="Прямоугольник 116">
            <a:extLst>
              <a:ext uri="{FF2B5EF4-FFF2-40B4-BE49-F238E27FC236}">
                <a16:creationId xmlns:a16="http://schemas.microsoft.com/office/drawing/2014/main" id="{BFC84D5E-36AD-4DAE-83FC-A96756BBDE04}"/>
              </a:ext>
            </a:extLst>
          </p:cNvPr>
          <p:cNvSpPr/>
          <p:nvPr/>
        </p:nvSpPr>
        <p:spPr>
          <a:xfrm>
            <a:off x="6012000" y="1912705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AC7440B-2F43-499F-898E-99E9509C1620}"/>
              </a:ext>
            </a:extLst>
          </p:cNvPr>
          <p:cNvSpPr txBox="1"/>
          <p:nvPr/>
        </p:nvSpPr>
        <p:spPr>
          <a:xfrm>
            <a:off x="864000" y="2052000"/>
            <a:ext cx="1404000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00" b="1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Ближний</a:t>
            </a:r>
            <a:br>
              <a:rPr lang="ru-RU" sz="1000" b="1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</a:br>
            <a:r>
              <a:rPr lang="ru-RU" sz="1000" b="1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бой</a:t>
            </a:r>
            <a:endParaRPr lang="ru-RU" sz="1000" b="1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75C999F-4AFD-471E-BCFE-578870B9D956}"/>
              </a:ext>
            </a:extLst>
          </p:cNvPr>
          <p:cNvSpPr txBox="1"/>
          <p:nvPr/>
        </p:nvSpPr>
        <p:spPr>
          <a:xfrm>
            <a:off x="864000" y="2892437"/>
            <a:ext cx="1404000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00" b="1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Дальний</a:t>
            </a:r>
            <a:br>
              <a:rPr lang="ru-RU" sz="1000" b="1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</a:br>
            <a:r>
              <a:rPr lang="ru-RU" sz="1000" b="1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бой</a:t>
            </a:r>
            <a:endParaRPr lang="ru-RU" sz="1000" b="1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46A2248-FE10-4025-8265-8A7E683B850F}"/>
              </a:ext>
            </a:extLst>
          </p:cNvPr>
          <p:cNvSpPr txBox="1"/>
          <p:nvPr/>
        </p:nvSpPr>
        <p:spPr>
          <a:xfrm>
            <a:off x="864000" y="3645914"/>
            <a:ext cx="1404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00" b="1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Ловкость</a:t>
            </a:r>
            <a:br>
              <a:rPr lang="ru-RU" sz="10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</a:br>
            <a:r>
              <a:rPr lang="ru-RU" sz="10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- Расстояние движения</a:t>
            </a:r>
            <a:endParaRPr lang="ru-RU" sz="1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FFED56C-D482-437A-B494-43DE71C5020F}"/>
              </a:ext>
            </a:extLst>
          </p:cNvPr>
          <p:cNvSpPr txBox="1"/>
          <p:nvPr/>
        </p:nvSpPr>
        <p:spPr>
          <a:xfrm>
            <a:off x="862706" y="4394007"/>
            <a:ext cx="1404000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00" b="1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Стойкость</a:t>
            </a:r>
            <a:br>
              <a:rPr lang="ru-RU" sz="10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</a:br>
            <a:r>
              <a:rPr lang="ru-RU" sz="10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- Грузоподъёмность   - Сопротивление статусам и ранам</a:t>
            </a:r>
            <a:endParaRPr lang="ru-RU" sz="1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124" name="Прямая соединительная линия 123">
            <a:extLst>
              <a:ext uri="{FF2B5EF4-FFF2-40B4-BE49-F238E27FC236}">
                <a16:creationId xmlns:a16="http://schemas.microsoft.com/office/drawing/2014/main" id="{20788978-1EF7-4AA9-B9C7-6C4FFEC43E9F}"/>
              </a:ext>
            </a:extLst>
          </p:cNvPr>
          <p:cNvCxnSpPr>
            <a:cxnSpLocks/>
          </p:cNvCxnSpPr>
          <p:nvPr/>
        </p:nvCxnSpPr>
        <p:spPr>
          <a:xfrm flipV="1">
            <a:off x="3631134" y="2843999"/>
            <a:ext cx="286" cy="14400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>
            <a:extLst>
              <a:ext uri="{FF2B5EF4-FFF2-40B4-BE49-F238E27FC236}">
                <a16:creationId xmlns:a16="http://schemas.microsoft.com/office/drawing/2014/main" id="{B86C9010-F4BA-45A4-AA3A-E57E7300640C}"/>
              </a:ext>
            </a:extLst>
          </p:cNvPr>
          <p:cNvCxnSpPr>
            <a:cxnSpLocks/>
          </p:cNvCxnSpPr>
          <p:nvPr/>
        </p:nvCxnSpPr>
        <p:spPr>
          <a:xfrm flipV="1">
            <a:off x="3934208" y="2843999"/>
            <a:ext cx="286" cy="14400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единительная линия 125">
            <a:extLst>
              <a:ext uri="{FF2B5EF4-FFF2-40B4-BE49-F238E27FC236}">
                <a16:creationId xmlns:a16="http://schemas.microsoft.com/office/drawing/2014/main" id="{0E3C0C8B-D138-45DA-AE3C-8DC72AAA006B}"/>
              </a:ext>
            </a:extLst>
          </p:cNvPr>
          <p:cNvCxnSpPr>
            <a:cxnSpLocks/>
          </p:cNvCxnSpPr>
          <p:nvPr/>
        </p:nvCxnSpPr>
        <p:spPr>
          <a:xfrm flipV="1">
            <a:off x="4333333" y="2843999"/>
            <a:ext cx="286" cy="14400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>
            <a:extLst>
              <a:ext uri="{FF2B5EF4-FFF2-40B4-BE49-F238E27FC236}">
                <a16:creationId xmlns:a16="http://schemas.microsoft.com/office/drawing/2014/main" id="{B78BB453-586B-4078-86C6-86B963B24C79}"/>
              </a:ext>
            </a:extLst>
          </p:cNvPr>
          <p:cNvCxnSpPr>
            <a:cxnSpLocks/>
          </p:cNvCxnSpPr>
          <p:nvPr/>
        </p:nvCxnSpPr>
        <p:spPr>
          <a:xfrm flipV="1">
            <a:off x="4821678" y="2844000"/>
            <a:ext cx="286" cy="62501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>
            <a:extLst>
              <a:ext uri="{FF2B5EF4-FFF2-40B4-BE49-F238E27FC236}">
                <a16:creationId xmlns:a16="http://schemas.microsoft.com/office/drawing/2014/main" id="{2CE4600D-3D6A-44CB-96D7-E6378141A1F8}"/>
              </a:ext>
            </a:extLst>
          </p:cNvPr>
          <p:cNvCxnSpPr>
            <a:cxnSpLocks/>
          </p:cNvCxnSpPr>
          <p:nvPr/>
        </p:nvCxnSpPr>
        <p:spPr>
          <a:xfrm flipV="1">
            <a:off x="5186812" y="2843999"/>
            <a:ext cx="286" cy="14400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единительная линия 128">
            <a:extLst>
              <a:ext uri="{FF2B5EF4-FFF2-40B4-BE49-F238E27FC236}">
                <a16:creationId xmlns:a16="http://schemas.microsoft.com/office/drawing/2014/main" id="{C3E25791-7AE8-4FB0-B701-0E696190A445}"/>
              </a:ext>
            </a:extLst>
          </p:cNvPr>
          <p:cNvCxnSpPr>
            <a:cxnSpLocks/>
          </p:cNvCxnSpPr>
          <p:nvPr/>
        </p:nvCxnSpPr>
        <p:spPr>
          <a:xfrm flipV="1">
            <a:off x="4821678" y="2844000"/>
            <a:ext cx="286" cy="14400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4E1C345-2331-4F21-9B93-17DA5DAEA670}"/>
              </a:ext>
            </a:extLst>
          </p:cNvPr>
          <p:cNvSpPr txBox="1"/>
          <p:nvPr/>
        </p:nvSpPr>
        <p:spPr>
          <a:xfrm>
            <a:off x="864000" y="5256000"/>
            <a:ext cx="1440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00" b="1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Воля</a:t>
            </a:r>
            <a:br>
              <a:rPr lang="ru-RU" sz="10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</a:br>
            <a:r>
              <a:rPr lang="ru-RU" sz="10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- Сопротивление статусам</a:t>
            </a:r>
            <a:br>
              <a:rPr lang="ru-RU" sz="10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</a:br>
            <a:r>
              <a:rPr lang="ru-RU" sz="10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- Сотворение пси-сил</a:t>
            </a:r>
            <a:endParaRPr lang="ru-RU" sz="1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188BAE8-766F-4D9D-A506-5ADEC717FAEC}"/>
              </a:ext>
            </a:extLst>
          </p:cNvPr>
          <p:cNvSpPr txBox="1"/>
          <p:nvPr/>
        </p:nvSpPr>
        <p:spPr>
          <a:xfrm>
            <a:off x="862706" y="6146086"/>
            <a:ext cx="140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00" b="1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Интеллект</a:t>
            </a:r>
            <a:br>
              <a:rPr lang="ru-RU" sz="10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</a:br>
            <a:r>
              <a:rPr lang="ru-RU" sz="10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- Количество изученных пси-сил</a:t>
            </a:r>
            <a:br>
              <a:rPr lang="ru-RU" sz="10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</a:br>
            <a:r>
              <a:rPr lang="ru-RU" sz="10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- Починка брони</a:t>
            </a:r>
            <a:endParaRPr lang="ru-RU" sz="1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AD814F2-3983-450D-B369-CFDF020DA468}"/>
              </a:ext>
            </a:extLst>
          </p:cNvPr>
          <p:cNvSpPr txBox="1"/>
          <p:nvPr/>
        </p:nvSpPr>
        <p:spPr>
          <a:xfrm>
            <a:off x="885854" y="7056000"/>
            <a:ext cx="1404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00" b="1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Внимательность</a:t>
            </a:r>
            <a:br>
              <a:rPr lang="ru-RU" sz="10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</a:br>
            <a:r>
              <a:rPr lang="ru-RU" sz="10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- Обнаружение противников</a:t>
            </a:r>
            <a:endParaRPr lang="ru-RU" sz="1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75EC55C-F19D-43C8-9F6B-3BCD49041581}"/>
              </a:ext>
            </a:extLst>
          </p:cNvPr>
          <p:cNvSpPr txBox="1"/>
          <p:nvPr/>
        </p:nvSpPr>
        <p:spPr>
          <a:xfrm>
            <a:off x="828000" y="7920000"/>
            <a:ext cx="1404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00" b="1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Лидерство</a:t>
            </a:r>
            <a:br>
              <a:rPr lang="ru-RU" sz="10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</a:br>
            <a:r>
              <a:rPr lang="ru-RU" sz="10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- Прислужники</a:t>
            </a:r>
            <a:br>
              <a:rPr lang="ru-RU" sz="10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</a:br>
            <a:r>
              <a:rPr lang="ru-RU" sz="10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- Приказы</a:t>
            </a:r>
            <a:endParaRPr lang="ru-RU" sz="1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134" name="Прямоугольник 133">
            <a:extLst>
              <a:ext uri="{FF2B5EF4-FFF2-40B4-BE49-F238E27FC236}">
                <a16:creationId xmlns:a16="http://schemas.microsoft.com/office/drawing/2014/main" id="{80F37AE6-38F8-4EFC-A570-C9130DA8F397}"/>
              </a:ext>
            </a:extLst>
          </p:cNvPr>
          <p:cNvSpPr/>
          <p:nvPr/>
        </p:nvSpPr>
        <p:spPr>
          <a:xfrm>
            <a:off x="72000" y="1080000"/>
            <a:ext cx="2194195" cy="7758422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7BBB46E-5BF0-4FC4-A259-AAC6C697CAA9}"/>
              </a:ext>
            </a:extLst>
          </p:cNvPr>
          <p:cNvSpPr txBox="1"/>
          <p:nvPr/>
        </p:nvSpPr>
        <p:spPr>
          <a:xfrm>
            <a:off x="2376000" y="4847946"/>
            <a:ext cx="28170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Оружие ближнего боя</a:t>
            </a:r>
            <a:endParaRPr lang="ru-RU" sz="1200" b="1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0CCA348-DD60-4D17-BB02-235089740F08}"/>
              </a:ext>
            </a:extLst>
          </p:cNvPr>
          <p:cNvSpPr txBox="1"/>
          <p:nvPr/>
        </p:nvSpPr>
        <p:spPr>
          <a:xfrm>
            <a:off x="2360650" y="5127822"/>
            <a:ext cx="9581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Название</a:t>
            </a:r>
            <a:endParaRPr lang="ru-RU" sz="12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4E7FDE7-9C2B-47B7-8279-48E72AEFD740}"/>
              </a:ext>
            </a:extLst>
          </p:cNvPr>
          <p:cNvSpPr txBox="1"/>
          <p:nvPr/>
        </p:nvSpPr>
        <p:spPr>
          <a:xfrm>
            <a:off x="3384000" y="5127822"/>
            <a:ext cx="90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Дальность</a:t>
            </a:r>
            <a:endParaRPr lang="ru-RU" sz="12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39D82B2-1911-4438-91B4-7BCE6C7560A9}"/>
              </a:ext>
            </a:extLst>
          </p:cNvPr>
          <p:cNvSpPr txBox="1"/>
          <p:nvPr/>
        </p:nvSpPr>
        <p:spPr>
          <a:xfrm>
            <a:off x="4254398" y="5125777"/>
            <a:ext cx="5922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Урон</a:t>
            </a:r>
            <a:endParaRPr lang="ru-RU" sz="12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3F1098-4824-4B29-A268-8D989924CC77}"/>
              </a:ext>
            </a:extLst>
          </p:cNvPr>
          <p:cNvSpPr txBox="1"/>
          <p:nvPr/>
        </p:nvSpPr>
        <p:spPr>
          <a:xfrm>
            <a:off x="4832643" y="5127403"/>
            <a:ext cx="9365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Свойства</a:t>
            </a:r>
            <a:endParaRPr lang="ru-RU" sz="12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140" name="Прямая соединительная линия 139">
            <a:extLst>
              <a:ext uri="{FF2B5EF4-FFF2-40B4-BE49-F238E27FC236}">
                <a16:creationId xmlns:a16="http://schemas.microsoft.com/office/drawing/2014/main" id="{8D3A622E-1B3F-49F4-BAED-0BBA7F8C8973}"/>
              </a:ext>
            </a:extLst>
          </p:cNvPr>
          <p:cNvCxnSpPr>
            <a:cxnSpLocks/>
          </p:cNvCxnSpPr>
          <p:nvPr/>
        </p:nvCxnSpPr>
        <p:spPr>
          <a:xfrm flipH="1" flipV="1">
            <a:off x="2412000" y="5404402"/>
            <a:ext cx="4140000" cy="1144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единительная линия 140">
            <a:extLst>
              <a:ext uri="{FF2B5EF4-FFF2-40B4-BE49-F238E27FC236}">
                <a16:creationId xmlns:a16="http://schemas.microsoft.com/office/drawing/2014/main" id="{32DA9C26-BE0E-402E-BA3A-43EC3843D4F8}"/>
              </a:ext>
            </a:extLst>
          </p:cNvPr>
          <p:cNvCxnSpPr>
            <a:cxnSpLocks/>
          </p:cNvCxnSpPr>
          <p:nvPr/>
        </p:nvCxnSpPr>
        <p:spPr>
          <a:xfrm flipV="1">
            <a:off x="3420000" y="5091403"/>
            <a:ext cx="286" cy="14400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единительная линия 141">
            <a:extLst>
              <a:ext uri="{FF2B5EF4-FFF2-40B4-BE49-F238E27FC236}">
                <a16:creationId xmlns:a16="http://schemas.microsoft.com/office/drawing/2014/main" id="{9A17477B-FF99-4103-AA12-E1C957349763}"/>
              </a:ext>
            </a:extLst>
          </p:cNvPr>
          <p:cNvCxnSpPr>
            <a:cxnSpLocks/>
          </p:cNvCxnSpPr>
          <p:nvPr/>
        </p:nvCxnSpPr>
        <p:spPr>
          <a:xfrm flipV="1">
            <a:off x="4239024" y="5091403"/>
            <a:ext cx="286" cy="14400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единительная линия 142">
            <a:extLst>
              <a:ext uri="{FF2B5EF4-FFF2-40B4-BE49-F238E27FC236}">
                <a16:creationId xmlns:a16="http://schemas.microsoft.com/office/drawing/2014/main" id="{B19C8A7E-47D2-4A84-9C5F-56B062AF4696}"/>
              </a:ext>
            </a:extLst>
          </p:cNvPr>
          <p:cNvCxnSpPr>
            <a:cxnSpLocks/>
          </p:cNvCxnSpPr>
          <p:nvPr/>
        </p:nvCxnSpPr>
        <p:spPr>
          <a:xfrm flipV="1">
            <a:off x="4832643" y="5091403"/>
            <a:ext cx="286" cy="14400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DB38F7B9-38B9-4D70-8AA7-09EF90AB82A2}"/>
              </a:ext>
            </a:extLst>
          </p:cNvPr>
          <p:cNvSpPr/>
          <p:nvPr/>
        </p:nvSpPr>
        <p:spPr>
          <a:xfrm>
            <a:off x="2376000" y="5091403"/>
            <a:ext cx="4302771" cy="1532964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45" name="Прямоугольник 144">
            <a:extLst>
              <a:ext uri="{FF2B5EF4-FFF2-40B4-BE49-F238E27FC236}">
                <a16:creationId xmlns:a16="http://schemas.microsoft.com/office/drawing/2014/main" id="{7CB0A74A-E6E9-4303-91E9-9228C4CBC582}"/>
              </a:ext>
            </a:extLst>
          </p:cNvPr>
          <p:cNvSpPr/>
          <p:nvPr/>
        </p:nvSpPr>
        <p:spPr>
          <a:xfrm>
            <a:off x="2376000" y="7012533"/>
            <a:ext cx="4302771" cy="1836000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FCF44E4-2FE2-4B3F-8A07-1BFC962C0B6F}"/>
              </a:ext>
            </a:extLst>
          </p:cNvPr>
          <p:cNvSpPr txBox="1"/>
          <p:nvPr/>
        </p:nvSpPr>
        <p:spPr>
          <a:xfrm>
            <a:off x="2376000" y="6732000"/>
            <a:ext cx="28170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Снаряжение</a:t>
            </a:r>
            <a:endParaRPr lang="ru-RU" sz="1200" b="1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380F9E5-61A2-4058-9003-CAC45E6B96DC}"/>
              </a:ext>
            </a:extLst>
          </p:cNvPr>
          <p:cNvSpPr txBox="1"/>
          <p:nvPr/>
        </p:nvSpPr>
        <p:spPr>
          <a:xfrm>
            <a:off x="3384000" y="6732000"/>
            <a:ext cx="28170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Макс. грузоподъёмность:</a:t>
            </a:r>
            <a:endParaRPr lang="ru-RU" sz="1200" b="1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148" name="Прямая соединительная линия 147">
            <a:extLst>
              <a:ext uri="{FF2B5EF4-FFF2-40B4-BE49-F238E27FC236}">
                <a16:creationId xmlns:a16="http://schemas.microsoft.com/office/drawing/2014/main" id="{68A91A69-390F-4391-B098-C511F852D184}"/>
              </a:ext>
            </a:extLst>
          </p:cNvPr>
          <p:cNvCxnSpPr>
            <a:cxnSpLocks/>
          </p:cNvCxnSpPr>
          <p:nvPr/>
        </p:nvCxnSpPr>
        <p:spPr>
          <a:xfrm flipH="1" flipV="1">
            <a:off x="2412000" y="7368558"/>
            <a:ext cx="4140000" cy="1144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единительная линия 148">
            <a:extLst>
              <a:ext uri="{FF2B5EF4-FFF2-40B4-BE49-F238E27FC236}">
                <a16:creationId xmlns:a16="http://schemas.microsoft.com/office/drawing/2014/main" id="{9CFC9977-04F4-45D6-868C-BD9867101A62}"/>
              </a:ext>
            </a:extLst>
          </p:cNvPr>
          <p:cNvCxnSpPr>
            <a:cxnSpLocks/>
          </p:cNvCxnSpPr>
          <p:nvPr/>
        </p:nvCxnSpPr>
        <p:spPr>
          <a:xfrm flipH="1" flipV="1">
            <a:off x="2412000" y="7740000"/>
            <a:ext cx="4140000" cy="1144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единительная линия 149">
            <a:extLst>
              <a:ext uri="{FF2B5EF4-FFF2-40B4-BE49-F238E27FC236}">
                <a16:creationId xmlns:a16="http://schemas.microsoft.com/office/drawing/2014/main" id="{934F199A-C820-44F1-B700-F5FA10AD4158}"/>
              </a:ext>
            </a:extLst>
          </p:cNvPr>
          <p:cNvCxnSpPr>
            <a:cxnSpLocks/>
          </p:cNvCxnSpPr>
          <p:nvPr/>
        </p:nvCxnSpPr>
        <p:spPr>
          <a:xfrm flipH="1" flipV="1">
            <a:off x="2412000" y="8100000"/>
            <a:ext cx="4140000" cy="1144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единительная линия 150">
            <a:extLst>
              <a:ext uri="{FF2B5EF4-FFF2-40B4-BE49-F238E27FC236}">
                <a16:creationId xmlns:a16="http://schemas.microsoft.com/office/drawing/2014/main" id="{1CCE9819-3029-403A-9692-BC1589C3C849}"/>
              </a:ext>
            </a:extLst>
          </p:cNvPr>
          <p:cNvCxnSpPr>
            <a:cxnSpLocks/>
          </p:cNvCxnSpPr>
          <p:nvPr/>
        </p:nvCxnSpPr>
        <p:spPr>
          <a:xfrm flipH="1" flipV="1">
            <a:off x="2412000" y="8460000"/>
            <a:ext cx="4140000" cy="1144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единительная линия 151">
            <a:extLst>
              <a:ext uri="{FF2B5EF4-FFF2-40B4-BE49-F238E27FC236}">
                <a16:creationId xmlns:a16="http://schemas.microsoft.com/office/drawing/2014/main" id="{0E1DF297-0851-4CE8-A931-E69927633524}"/>
              </a:ext>
            </a:extLst>
          </p:cNvPr>
          <p:cNvCxnSpPr>
            <a:cxnSpLocks/>
          </p:cNvCxnSpPr>
          <p:nvPr/>
        </p:nvCxnSpPr>
        <p:spPr>
          <a:xfrm flipV="1">
            <a:off x="4572000" y="7050644"/>
            <a:ext cx="286" cy="16920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7B477AFB-F5F8-4E5D-95D7-5155230E9409}"/>
              </a:ext>
            </a:extLst>
          </p:cNvPr>
          <p:cNvSpPr/>
          <p:nvPr/>
        </p:nvSpPr>
        <p:spPr>
          <a:xfrm>
            <a:off x="107167" y="9163751"/>
            <a:ext cx="3312833" cy="1444067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55" name="Прямоугольник 154">
            <a:extLst>
              <a:ext uri="{FF2B5EF4-FFF2-40B4-BE49-F238E27FC236}">
                <a16:creationId xmlns:a16="http://schemas.microsoft.com/office/drawing/2014/main" id="{075CB157-DB1A-49CA-9C2A-C7B9576D6B60}"/>
              </a:ext>
            </a:extLst>
          </p:cNvPr>
          <p:cNvSpPr/>
          <p:nvPr/>
        </p:nvSpPr>
        <p:spPr>
          <a:xfrm>
            <a:off x="2342094" y="7012533"/>
            <a:ext cx="4302771" cy="1836000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147486A-7520-40C8-82FD-C712DC0AC699}"/>
              </a:ext>
            </a:extLst>
          </p:cNvPr>
          <p:cNvSpPr txBox="1"/>
          <p:nvPr/>
        </p:nvSpPr>
        <p:spPr>
          <a:xfrm>
            <a:off x="73981" y="8856000"/>
            <a:ext cx="16324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 err="1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Аугметика</a:t>
            </a:r>
            <a:endParaRPr lang="ru-RU" sz="1200" b="1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id="{4F1235CB-ACC6-46C4-8398-D68C77DCF7DD}"/>
              </a:ext>
            </a:extLst>
          </p:cNvPr>
          <p:cNvSpPr/>
          <p:nvPr/>
        </p:nvSpPr>
        <p:spPr>
          <a:xfrm>
            <a:off x="3727419" y="9155147"/>
            <a:ext cx="3312833" cy="1444067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86DCAD7-00F0-4257-9CD1-E3ABFCAF0DAF}"/>
              </a:ext>
            </a:extLst>
          </p:cNvPr>
          <p:cNvSpPr txBox="1"/>
          <p:nvPr/>
        </p:nvSpPr>
        <p:spPr>
          <a:xfrm>
            <a:off x="3757493" y="8856000"/>
            <a:ext cx="16324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Перки \ </a:t>
            </a:r>
            <a:r>
              <a:rPr lang="ru-RU" sz="1200" b="1" dirty="0" err="1">
                <a:latin typeface="Frutiger LT CYR 45 Light" panose="02000403040000020004" pitchFamily="2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Психосилы</a:t>
            </a:r>
            <a:endParaRPr lang="ru-RU" sz="1200" b="1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159" name="Прямая соединительная линия 158">
            <a:extLst>
              <a:ext uri="{FF2B5EF4-FFF2-40B4-BE49-F238E27FC236}">
                <a16:creationId xmlns:a16="http://schemas.microsoft.com/office/drawing/2014/main" id="{8BD3764C-B518-4C63-960D-BA9A3AEC1A17}"/>
              </a:ext>
            </a:extLst>
          </p:cNvPr>
          <p:cNvCxnSpPr>
            <a:cxnSpLocks/>
          </p:cNvCxnSpPr>
          <p:nvPr/>
        </p:nvCxnSpPr>
        <p:spPr>
          <a:xfrm flipH="1" flipV="1">
            <a:off x="180000" y="9504000"/>
            <a:ext cx="3168000" cy="1144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единительная линия 162">
            <a:extLst>
              <a:ext uri="{FF2B5EF4-FFF2-40B4-BE49-F238E27FC236}">
                <a16:creationId xmlns:a16="http://schemas.microsoft.com/office/drawing/2014/main" id="{8413ABB8-94A7-4ADE-BBAA-33F6FF0A443F}"/>
              </a:ext>
            </a:extLst>
          </p:cNvPr>
          <p:cNvCxnSpPr>
            <a:cxnSpLocks/>
          </p:cNvCxnSpPr>
          <p:nvPr/>
        </p:nvCxnSpPr>
        <p:spPr>
          <a:xfrm flipV="1">
            <a:off x="864000" y="9158008"/>
            <a:ext cx="286" cy="14040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единительная линия 163">
            <a:extLst>
              <a:ext uri="{FF2B5EF4-FFF2-40B4-BE49-F238E27FC236}">
                <a16:creationId xmlns:a16="http://schemas.microsoft.com/office/drawing/2014/main" id="{2121C84A-EB36-41FB-A904-BD1C51D5819E}"/>
              </a:ext>
            </a:extLst>
          </p:cNvPr>
          <p:cNvCxnSpPr>
            <a:cxnSpLocks/>
          </p:cNvCxnSpPr>
          <p:nvPr/>
        </p:nvCxnSpPr>
        <p:spPr>
          <a:xfrm flipH="1" flipV="1">
            <a:off x="180000" y="9864000"/>
            <a:ext cx="3168000" cy="1144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64">
            <a:extLst>
              <a:ext uri="{FF2B5EF4-FFF2-40B4-BE49-F238E27FC236}">
                <a16:creationId xmlns:a16="http://schemas.microsoft.com/office/drawing/2014/main" id="{887EE370-9B74-4463-AA91-7AD438EF16CD}"/>
              </a:ext>
            </a:extLst>
          </p:cNvPr>
          <p:cNvCxnSpPr>
            <a:cxnSpLocks/>
          </p:cNvCxnSpPr>
          <p:nvPr/>
        </p:nvCxnSpPr>
        <p:spPr>
          <a:xfrm flipH="1" flipV="1">
            <a:off x="180000" y="10224000"/>
            <a:ext cx="3168000" cy="1144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единительная линия 165">
            <a:extLst>
              <a:ext uri="{FF2B5EF4-FFF2-40B4-BE49-F238E27FC236}">
                <a16:creationId xmlns:a16="http://schemas.microsoft.com/office/drawing/2014/main" id="{B118083D-CDF8-40DA-ABD0-47E3E48F1BB9}"/>
              </a:ext>
            </a:extLst>
          </p:cNvPr>
          <p:cNvCxnSpPr>
            <a:cxnSpLocks/>
          </p:cNvCxnSpPr>
          <p:nvPr/>
        </p:nvCxnSpPr>
        <p:spPr>
          <a:xfrm flipH="1" flipV="1">
            <a:off x="3794237" y="9563354"/>
            <a:ext cx="3168000" cy="1144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единительная линия 166">
            <a:extLst>
              <a:ext uri="{FF2B5EF4-FFF2-40B4-BE49-F238E27FC236}">
                <a16:creationId xmlns:a16="http://schemas.microsoft.com/office/drawing/2014/main" id="{3A2F6EDA-B944-43EB-9F30-127EC86AE41B}"/>
              </a:ext>
            </a:extLst>
          </p:cNvPr>
          <p:cNvCxnSpPr>
            <a:cxnSpLocks/>
          </p:cNvCxnSpPr>
          <p:nvPr/>
        </p:nvCxnSpPr>
        <p:spPr>
          <a:xfrm flipV="1">
            <a:off x="4464000" y="9217362"/>
            <a:ext cx="286" cy="14040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единительная линия 167">
            <a:extLst>
              <a:ext uri="{FF2B5EF4-FFF2-40B4-BE49-F238E27FC236}">
                <a16:creationId xmlns:a16="http://schemas.microsoft.com/office/drawing/2014/main" id="{2B0FB559-66C3-4F1F-ABBC-97607287BA61}"/>
              </a:ext>
            </a:extLst>
          </p:cNvPr>
          <p:cNvCxnSpPr>
            <a:cxnSpLocks/>
          </p:cNvCxnSpPr>
          <p:nvPr/>
        </p:nvCxnSpPr>
        <p:spPr>
          <a:xfrm flipH="1" flipV="1">
            <a:off x="3794237" y="9923354"/>
            <a:ext cx="3168000" cy="1144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единительная линия 168">
            <a:extLst>
              <a:ext uri="{FF2B5EF4-FFF2-40B4-BE49-F238E27FC236}">
                <a16:creationId xmlns:a16="http://schemas.microsoft.com/office/drawing/2014/main" id="{45B439D1-B31D-44FD-A720-D1C2AB2D6F9D}"/>
              </a:ext>
            </a:extLst>
          </p:cNvPr>
          <p:cNvCxnSpPr>
            <a:cxnSpLocks/>
          </p:cNvCxnSpPr>
          <p:nvPr/>
        </p:nvCxnSpPr>
        <p:spPr>
          <a:xfrm flipH="1" flipV="1">
            <a:off x="3794237" y="10283354"/>
            <a:ext cx="3168000" cy="1144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E93236-6B64-4A82-A2DF-77FD7FBE6725}"/>
              </a:ext>
            </a:extLst>
          </p:cNvPr>
          <p:cNvSpPr txBox="1"/>
          <p:nvPr/>
        </p:nvSpPr>
        <p:spPr>
          <a:xfrm>
            <a:off x="2376000" y="6984000"/>
            <a:ext cx="33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E6374E5-36FE-4434-A93A-26BCB8B8232F}"/>
              </a:ext>
            </a:extLst>
          </p:cNvPr>
          <p:cNvSpPr txBox="1"/>
          <p:nvPr/>
        </p:nvSpPr>
        <p:spPr>
          <a:xfrm>
            <a:off x="2376000" y="7380667"/>
            <a:ext cx="33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9DA868F-E3DA-4B74-95F3-AB8F7AD9CE93}"/>
              </a:ext>
            </a:extLst>
          </p:cNvPr>
          <p:cNvSpPr txBox="1"/>
          <p:nvPr/>
        </p:nvSpPr>
        <p:spPr>
          <a:xfrm>
            <a:off x="2376000" y="7741143"/>
            <a:ext cx="33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93B7C9A-D967-44C7-A6C8-DAD891CDBB48}"/>
              </a:ext>
            </a:extLst>
          </p:cNvPr>
          <p:cNvSpPr txBox="1"/>
          <p:nvPr/>
        </p:nvSpPr>
        <p:spPr>
          <a:xfrm>
            <a:off x="2376000" y="8100000"/>
            <a:ext cx="33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7A50910-D79F-446A-A940-9A6F4CF8F60C}"/>
              </a:ext>
            </a:extLst>
          </p:cNvPr>
          <p:cNvSpPr txBox="1"/>
          <p:nvPr/>
        </p:nvSpPr>
        <p:spPr>
          <a:xfrm>
            <a:off x="2376000" y="8482735"/>
            <a:ext cx="33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625B620-3C3F-44BB-B6AF-3C5EE3E3C95B}"/>
              </a:ext>
            </a:extLst>
          </p:cNvPr>
          <p:cNvSpPr txBox="1"/>
          <p:nvPr/>
        </p:nvSpPr>
        <p:spPr>
          <a:xfrm>
            <a:off x="4572000" y="7020000"/>
            <a:ext cx="33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3F418E9-D0D8-492A-BC66-AE67C92BD5B4}"/>
              </a:ext>
            </a:extLst>
          </p:cNvPr>
          <p:cNvSpPr txBox="1"/>
          <p:nvPr/>
        </p:nvSpPr>
        <p:spPr>
          <a:xfrm>
            <a:off x="4572000" y="7380000"/>
            <a:ext cx="33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7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07C4A83-1D63-4E51-9CB5-63640B74C9A1}"/>
              </a:ext>
            </a:extLst>
          </p:cNvPr>
          <p:cNvSpPr txBox="1"/>
          <p:nvPr/>
        </p:nvSpPr>
        <p:spPr>
          <a:xfrm>
            <a:off x="4572000" y="7752695"/>
            <a:ext cx="33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82CD3FB-3917-4392-83C9-A61CBB171CDF}"/>
              </a:ext>
            </a:extLst>
          </p:cNvPr>
          <p:cNvSpPr txBox="1"/>
          <p:nvPr/>
        </p:nvSpPr>
        <p:spPr>
          <a:xfrm>
            <a:off x="4572000" y="8113403"/>
            <a:ext cx="33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9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42ACAB6-63C5-4776-9653-FA9CB0FD1AC2}"/>
              </a:ext>
            </a:extLst>
          </p:cNvPr>
          <p:cNvSpPr txBox="1"/>
          <p:nvPr/>
        </p:nvSpPr>
        <p:spPr>
          <a:xfrm>
            <a:off x="4572000" y="8497164"/>
            <a:ext cx="50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1875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06866D6-1118-49CE-84BB-2EF04F2D8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063" y="3219748"/>
            <a:ext cx="7725737" cy="42523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7A2CE5-3B40-412D-985F-596E133E44AF}"/>
              </a:ext>
            </a:extLst>
          </p:cNvPr>
          <p:cNvSpPr txBox="1"/>
          <p:nvPr/>
        </p:nvSpPr>
        <p:spPr>
          <a:xfrm>
            <a:off x="170971" y="3477609"/>
            <a:ext cx="2698979" cy="264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17" dirty="0">
                <a:solidFill>
                  <a:srgbClr val="000000"/>
                </a:solidFill>
                <a:latin typeface="-apple-system"/>
              </a:rPr>
              <a:t>Имя персонажа  ____________________</a:t>
            </a:r>
            <a:endParaRPr lang="ru-RU" sz="1117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258A9C-642A-4478-86EC-59EC02EAF96F}"/>
              </a:ext>
            </a:extLst>
          </p:cNvPr>
          <p:cNvSpPr txBox="1"/>
          <p:nvPr/>
        </p:nvSpPr>
        <p:spPr>
          <a:xfrm>
            <a:off x="170970" y="4123528"/>
            <a:ext cx="1126775" cy="43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17" dirty="0">
                <a:solidFill>
                  <a:srgbClr val="000000"/>
                </a:solidFill>
                <a:latin typeface="-apple-system"/>
              </a:rPr>
              <a:t>Характеристики:</a:t>
            </a:r>
            <a:endParaRPr lang="ru-RU" sz="1117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A0BB9FD-4BF4-40A3-B772-C67D22874D01}"/>
              </a:ext>
            </a:extLst>
          </p:cNvPr>
          <p:cNvSpPr/>
          <p:nvPr/>
        </p:nvSpPr>
        <p:spPr>
          <a:xfrm>
            <a:off x="170969" y="3371722"/>
            <a:ext cx="7281611" cy="736484"/>
          </a:xfrm>
          <a:prstGeom prst="rect">
            <a:avLst/>
          </a:prstGeom>
          <a:noFill/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117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FAB5225-7BAE-4210-9A55-31DC0CD6C4AC}"/>
              </a:ext>
            </a:extLst>
          </p:cNvPr>
          <p:cNvSpPr/>
          <p:nvPr/>
        </p:nvSpPr>
        <p:spPr>
          <a:xfrm>
            <a:off x="170971" y="4108204"/>
            <a:ext cx="1082677" cy="3105999"/>
          </a:xfrm>
          <a:prstGeom prst="rect">
            <a:avLst/>
          </a:prstGeom>
          <a:noFill/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117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6C4A1D-03FD-4F2A-921A-F59664A896CE}"/>
              </a:ext>
            </a:extLst>
          </p:cNvPr>
          <p:cNvSpPr txBox="1"/>
          <p:nvPr/>
        </p:nvSpPr>
        <p:spPr>
          <a:xfrm>
            <a:off x="2794694" y="3462285"/>
            <a:ext cx="2698979" cy="264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17" dirty="0">
                <a:solidFill>
                  <a:srgbClr val="000000"/>
                </a:solidFill>
                <a:latin typeface="-apple-system"/>
              </a:rPr>
              <a:t>Имя игрока  ____________________</a:t>
            </a:r>
            <a:endParaRPr lang="ru-RU" sz="1117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C6C506-5832-4575-AC00-8E52B8405717}"/>
              </a:ext>
            </a:extLst>
          </p:cNvPr>
          <p:cNvSpPr txBox="1"/>
          <p:nvPr/>
        </p:nvSpPr>
        <p:spPr>
          <a:xfrm>
            <a:off x="170969" y="4697323"/>
            <a:ext cx="1126775" cy="43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17" dirty="0">
                <a:solidFill>
                  <a:srgbClr val="000000"/>
                </a:solidFill>
                <a:latin typeface="-apple-system"/>
              </a:rPr>
              <a:t>Характеристики:</a:t>
            </a:r>
            <a:endParaRPr lang="ru-RU" sz="1117" dirty="0"/>
          </a:p>
        </p:txBody>
      </p:sp>
    </p:spTree>
    <p:extLst>
      <p:ext uri="{BB962C8B-B14F-4D97-AF65-F5344CB8AC3E}">
        <p14:creationId xmlns:p14="http://schemas.microsoft.com/office/powerpoint/2010/main" val="8285192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148</Words>
  <Application>Microsoft Office PowerPoint</Application>
  <PresentationFormat>Произвольный</PresentationFormat>
  <Paragraphs>64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9" baseType="lpstr">
      <vt:lpstr>Yu Gothic Medium</vt:lpstr>
      <vt:lpstr>-apple-system</vt:lpstr>
      <vt:lpstr>Arial</vt:lpstr>
      <vt:lpstr>Calibri</vt:lpstr>
      <vt:lpstr>Calibri Light</vt:lpstr>
      <vt:lpstr>Frutiger LT CYR 45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Жилиман Робаут</dc:creator>
  <cp:lastModifiedBy>Жилиман Робаут</cp:lastModifiedBy>
  <cp:revision>27</cp:revision>
  <dcterms:created xsi:type="dcterms:W3CDTF">2024-06-11T19:21:03Z</dcterms:created>
  <dcterms:modified xsi:type="dcterms:W3CDTF">2024-06-12T09:17:24Z</dcterms:modified>
</cp:coreProperties>
</file>