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79" r:id="rId3"/>
    <p:sldId id="256" r:id="rId4"/>
    <p:sldId id="27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3" r:id="rId15"/>
    <p:sldId id="274" r:id="rId16"/>
    <p:sldId id="275" r:id="rId17"/>
    <p:sldId id="277" r:id="rId18"/>
    <p:sldId id="276" r:id="rId19"/>
    <p:sldId id="267" r:id="rId20"/>
    <p:sldId id="268" r:id="rId21"/>
    <p:sldId id="270" r:id="rId22"/>
    <p:sldId id="269" r:id="rId23"/>
    <p:sldId id="271" r:id="rId24"/>
    <p:sldId id="272" r:id="rId25"/>
  </p:sldIdLst>
  <p:sldSz cx="11658600" cy="6858000"/>
  <p:notesSz cx="6858000" cy="9144000"/>
  <p:embeddedFontLst>
    <p:embeddedFont>
      <p:font typeface="Cambria Math" pitchFamily="18" charset="0"/>
      <p:regular r:id="rId26"/>
    </p:embeddedFont>
    <p:embeddedFont>
      <p:font typeface="Arial Black" pitchFamily="34" charset="0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Berlin Sans FB Demi" pitchFamily="34" charset="0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14" y="-162"/>
      </p:cViewPr>
      <p:guideLst>
        <p:guide orient="horz" pos="2160"/>
        <p:guide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395" y="2130426"/>
            <a:ext cx="990981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8790" y="3886200"/>
            <a:ext cx="81610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E41F-C39B-4977-89A8-86E3DAC769B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8389-4C36-43BE-B9E4-2ED9305A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E41F-C39B-4977-89A8-86E3DAC769B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8389-4C36-43BE-B9E4-2ED9305A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1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52485" y="274639"/>
            <a:ext cx="262318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2930" y="274639"/>
            <a:ext cx="767524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E41F-C39B-4977-89A8-86E3DAC769B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8389-4C36-43BE-B9E4-2ED9305A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5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E41F-C39B-4977-89A8-86E3DAC769B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8389-4C36-43BE-B9E4-2ED9305A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949" y="4406901"/>
            <a:ext cx="990981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949" y="2906713"/>
            <a:ext cx="990981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E41F-C39B-4977-89A8-86E3DAC769B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8389-4C36-43BE-B9E4-2ED9305A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8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2930" y="1600201"/>
            <a:ext cx="51492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6455" y="1600201"/>
            <a:ext cx="51492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E41F-C39B-4977-89A8-86E3DAC769B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8389-4C36-43BE-B9E4-2ED9305A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4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930" y="1535113"/>
            <a:ext cx="51512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930" y="2174875"/>
            <a:ext cx="51512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2408" y="1535113"/>
            <a:ext cx="5153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2408" y="2174875"/>
            <a:ext cx="5153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E41F-C39B-4977-89A8-86E3DAC769B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8389-4C36-43BE-B9E4-2ED9305A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7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E41F-C39B-4977-89A8-86E3DAC769B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8389-4C36-43BE-B9E4-2ED9305A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1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E41F-C39B-4977-89A8-86E3DAC769B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8389-4C36-43BE-B9E4-2ED9305A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1" y="273050"/>
            <a:ext cx="383559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8189" y="273051"/>
            <a:ext cx="651748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931" y="1435101"/>
            <a:ext cx="383559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E41F-C39B-4977-89A8-86E3DAC769B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8389-4C36-43BE-B9E4-2ED9305A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2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167" y="4800600"/>
            <a:ext cx="69951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5167" y="612775"/>
            <a:ext cx="69951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5167" y="5367338"/>
            <a:ext cx="69951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E41F-C39B-4977-89A8-86E3DAC769B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8389-4C36-43BE-B9E4-2ED9305A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9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2930" y="274638"/>
            <a:ext cx="104927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930" y="1600201"/>
            <a:ext cx="104927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930" y="6356351"/>
            <a:ext cx="2720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E41F-C39B-4977-89A8-86E3DAC769B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3355" y="6356351"/>
            <a:ext cx="3691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5330" y="6356351"/>
            <a:ext cx="2720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8389-4C36-43BE-B9E4-2ED9305AC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5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" y="-20782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19300" y="1447800"/>
            <a:ext cx="7010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Berlin Sans FB Demi" pitchFamily="34" charset="0"/>
              </a:rPr>
              <a:t>Math Lesson 93</a:t>
            </a:r>
            <a:endParaRPr lang="en-US" sz="11500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36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5300" y="838200"/>
            <a:ext cx="10896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After the activities are done, let the groups post their created problems from the given situations and let them follow the task below.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Read the problem and ask the class to solve the problem.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Illustrate and solve the problem with its solution.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35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0218" y="457200"/>
            <a:ext cx="11049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How did you create problems?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Expected answer: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We familiarized ourselves with the mathematical concepts and their application to real-life situations.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We thought of the type of problems we want to create.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We read and studied some problems that we have solved and their solutions.  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 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675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5300" y="838200"/>
            <a:ext cx="10896600" cy="1469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28600" algn="l"/>
              </a:tabLst>
            </a:pPr>
            <a:r>
              <a:rPr lang="en-US" sz="2400" dirty="0" smtClean="0">
                <a:effectLst/>
                <a:latin typeface="Arial Black" pitchFamily="34" charset="0"/>
                <a:ea typeface="Calibri"/>
                <a:cs typeface="Times New Roman"/>
              </a:rPr>
              <a:t>Study the problem.</a:t>
            </a:r>
            <a:endParaRPr lang="en-US" sz="2400" dirty="0">
              <a:latin typeface="Arial Black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28600" algn="l"/>
              </a:tabLst>
            </a:pPr>
            <a:r>
              <a:rPr lang="en-US" sz="2400" dirty="0" smtClean="0">
                <a:effectLst/>
                <a:latin typeface="Arial Black" pitchFamily="34" charset="0"/>
                <a:ea typeface="Calibri"/>
                <a:cs typeface="Times New Roman"/>
              </a:rPr>
              <a:t>	Karen has a rectangular prism with the dimensions shown in the diagram below.</a:t>
            </a:r>
            <a:endParaRPr lang="en-US" sz="2400" dirty="0">
              <a:latin typeface="Arial Black" pitchFamily="34" charset="0"/>
              <a:ea typeface="Calibri"/>
              <a:cs typeface="Times New Roman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 rot="17660158">
            <a:off x="3822168" y="3021184"/>
            <a:ext cx="3505059" cy="2037448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76500" y="3200400"/>
            <a:ext cx="144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8 cm.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9291" y="4876800"/>
            <a:ext cx="144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3</a:t>
            </a:r>
            <a:r>
              <a:rPr lang="en-US" sz="2400" dirty="0" smtClean="0">
                <a:latin typeface="Arial Black" pitchFamily="34" charset="0"/>
              </a:rPr>
              <a:t> cm.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4298" y="5615485"/>
            <a:ext cx="144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5</a:t>
            </a:r>
            <a:r>
              <a:rPr lang="en-US" sz="2400" dirty="0" smtClean="0">
                <a:latin typeface="Arial Black" pitchFamily="34" charset="0"/>
              </a:rPr>
              <a:t> cm.</a:t>
            </a:r>
            <a:endParaRPr lang="en-US" sz="2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9382" y="948834"/>
            <a:ext cx="11125200" cy="4960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28600" algn="l"/>
              </a:tabLst>
            </a:pPr>
            <a:r>
              <a:rPr lang="en-US" sz="2800" dirty="0" smtClean="0">
                <a:effectLst/>
                <a:latin typeface="Arial Black" pitchFamily="34" charset="0"/>
                <a:ea typeface="Calibri"/>
                <a:cs typeface="Times New Roman"/>
              </a:rPr>
              <a:t>Can you create a problem about Karen’s rectangular prism?</a:t>
            </a:r>
            <a:endParaRPr lang="en-US" sz="2800" dirty="0">
              <a:latin typeface="Arial Black" pitchFamily="34" charset="0"/>
              <a:ea typeface="Calibri"/>
              <a:cs typeface="Times New Roman"/>
            </a:endParaRPr>
          </a:p>
          <a:p>
            <a:pPr algn="just">
              <a:spcAft>
                <a:spcPts val="1000"/>
              </a:spcAft>
              <a:tabLst>
                <a:tab pos="228600" algn="l"/>
              </a:tabLst>
            </a:pPr>
            <a:r>
              <a:rPr lang="en-US" sz="2800" dirty="0" smtClean="0">
                <a:effectLst/>
                <a:latin typeface="Arial Black" pitchFamily="34" charset="0"/>
                <a:ea typeface="Calibri"/>
                <a:cs typeface="Times New Roman"/>
              </a:rPr>
              <a:t>You can create a problem by using the steps below:</a:t>
            </a:r>
            <a:endParaRPr lang="en-US" sz="2800" dirty="0">
              <a:latin typeface="Arial Black" pitchFamily="34" charset="0"/>
              <a:ea typeface="Calibri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800" dirty="0" smtClean="0">
                <a:effectLst/>
                <a:latin typeface="Arial Black" pitchFamily="34" charset="0"/>
                <a:ea typeface="Calibri"/>
                <a:cs typeface="Times New Roman"/>
              </a:rPr>
              <a:t>Familiarize yourself with the concept. Think of an application to everyday life situations.</a:t>
            </a:r>
            <a:endParaRPr lang="en-US" sz="2800" dirty="0">
              <a:latin typeface="Arial Black" pitchFamily="34" charset="0"/>
              <a:ea typeface="Calibri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800" dirty="0" smtClean="0">
                <a:effectLst/>
                <a:latin typeface="Arial Black" pitchFamily="34" charset="0"/>
                <a:ea typeface="Calibri"/>
                <a:cs typeface="Times New Roman"/>
              </a:rPr>
              <a:t>Think of the type of problem you want to create and the formula to be used. Relate the problem to a real-life situation.</a:t>
            </a:r>
            <a:endParaRPr lang="en-US" sz="2800" dirty="0">
              <a:latin typeface="Arial Black" pitchFamily="34" charset="0"/>
              <a:ea typeface="Calibri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800" dirty="0" smtClean="0">
                <a:effectLst/>
                <a:latin typeface="Arial Black" pitchFamily="34" charset="0"/>
                <a:ea typeface="Calibri"/>
                <a:cs typeface="Times New Roman"/>
              </a:rPr>
              <a:t>Read some problems and study their situations.</a:t>
            </a:r>
            <a:endParaRPr lang="en-US" sz="2800" dirty="0">
              <a:latin typeface="Arial Black" pitchFamily="34" charset="0"/>
              <a:ea typeface="Calibri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800" dirty="0" smtClean="0">
                <a:effectLst/>
                <a:latin typeface="Arial Black" pitchFamily="34" charset="0"/>
                <a:ea typeface="Calibri"/>
                <a:cs typeface="Times New Roman"/>
              </a:rPr>
              <a:t>Make your own styles/strategies to justify your solutions.  </a:t>
            </a:r>
            <a:endParaRPr lang="en-US" sz="2800" dirty="0">
              <a:latin typeface="Arial Black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29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7700" y="838200"/>
            <a:ext cx="10668000" cy="574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tabLst>
                <a:tab pos="228600" algn="l"/>
              </a:tabLst>
            </a:pPr>
            <a:r>
              <a:rPr lang="en-US" sz="3600" dirty="0" smtClean="0">
                <a:effectLst/>
                <a:latin typeface="Arial Black" pitchFamily="34" charset="0"/>
                <a:ea typeface="Calibri"/>
                <a:cs typeface="Times New Roman"/>
              </a:rPr>
              <a:t>Below are the examples of problem that you can create:</a:t>
            </a:r>
            <a:endParaRPr lang="en-US" sz="3600" dirty="0">
              <a:latin typeface="Arial Black" pitchFamily="34" charset="0"/>
              <a:ea typeface="Calibri"/>
              <a:cs typeface="Times New Roman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  <a:tabLst>
                <a:tab pos="228600" algn="l"/>
              </a:tabLst>
            </a:pPr>
            <a:r>
              <a:rPr lang="en-US" sz="3600" dirty="0" smtClean="0">
                <a:effectLst/>
                <a:latin typeface="Arial Black" pitchFamily="34" charset="0"/>
                <a:ea typeface="Calibri"/>
                <a:cs typeface="Times New Roman"/>
              </a:rPr>
              <a:t>What is the volume in cubic cm of Karen’s rectangular prism?</a:t>
            </a:r>
            <a:endParaRPr lang="en-US" sz="3600" dirty="0">
              <a:latin typeface="Arial Black" pitchFamily="34" charset="0"/>
              <a:ea typeface="Calibri"/>
              <a:cs typeface="Times New Roman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Font typeface="+mj-lt"/>
              <a:buAutoNum type="alphaLcPeriod"/>
              <a:tabLst>
                <a:tab pos="228600" algn="l"/>
              </a:tabLst>
            </a:pPr>
            <a:r>
              <a:rPr lang="en-US" sz="3600" dirty="0" smtClean="0">
                <a:effectLst/>
                <a:latin typeface="Arial Black" pitchFamily="34" charset="0"/>
                <a:ea typeface="Calibri"/>
                <a:cs typeface="Times New Roman"/>
              </a:rPr>
              <a:t>Karen’s rectangular prism measure 3 cm long, 5 cm wide, and 8 cm high. What is its volume?</a:t>
            </a:r>
            <a:endParaRPr lang="en-US" sz="3600" dirty="0">
              <a:latin typeface="Arial Black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tabLst>
                <a:tab pos="228600" algn="l"/>
              </a:tabLst>
            </a:pPr>
            <a:r>
              <a:rPr lang="en-US" sz="3600" dirty="0" smtClean="0">
                <a:effectLst/>
                <a:latin typeface="Arial Black" pitchFamily="34" charset="0"/>
                <a:ea typeface="Calibri"/>
                <a:cs typeface="Times New Roman"/>
              </a:rPr>
              <a:t> </a:t>
            </a:r>
            <a:endParaRPr lang="en-US" sz="3600" dirty="0">
              <a:latin typeface="Arial Black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57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6700" y="914400"/>
                <a:ext cx="11201400" cy="6606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000"/>
                  </a:spcAft>
                  <a:tabLst>
                    <a:tab pos="228600" algn="l"/>
                  </a:tabLst>
                </a:pPr>
                <a:r>
                  <a:rPr lang="en-US" sz="2400" dirty="0" smtClean="0">
                    <a:effectLst/>
                    <a:latin typeface="Arial Black" pitchFamily="34" charset="0"/>
                    <a:ea typeface="Calibri"/>
                    <a:cs typeface="Times New Roman"/>
                  </a:rPr>
                  <a:t>Below is the solution</a:t>
                </a:r>
              </a:p>
              <a:p>
                <a:pPr algn="just">
                  <a:spcBef>
                    <a:spcPts val="1200"/>
                  </a:spcBef>
                  <a:spcAft>
                    <a:spcPts val="1000"/>
                  </a:spcAft>
                  <a:tabLst>
                    <a:tab pos="228600" algn="l"/>
                  </a:tabLst>
                </a:pPr>
                <a:r>
                  <a:rPr lang="en-US" dirty="0" smtClean="0">
                    <a:effectLst/>
                    <a:latin typeface="Arial"/>
                    <a:ea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effectLst/>
                        <a:latin typeface="Cambria Math"/>
                        <a:ea typeface="Calibri"/>
                        <a:cs typeface="Arial"/>
                      </a:rPr>
                      <m:t>𝑉</m:t>
                    </m:r>
                    <m:r>
                      <a:rPr lang="en-US" sz="4000" i="1">
                        <a:effectLst/>
                        <a:latin typeface="Cambria Math"/>
                        <a:ea typeface="Calibri"/>
                        <a:cs typeface="Arial"/>
                      </a:rPr>
                      <m:t>=</m:t>
                    </m:r>
                    <m:r>
                      <a:rPr lang="en-US" sz="4000" i="1">
                        <a:effectLst/>
                        <a:latin typeface="Cambria Math"/>
                        <a:ea typeface="Calibri"/>
                        <a:cs typeface="Arial"/>
                      </a:rPr>
                      <m:t>𝑙</m:t>
                    </m:r>
                    <m:r>
                      <a:rPr lang="en-US" sz="4000" i="1">
                        <a:effectLst/>
                        <a:latin typeface="Cambria Math"/>
                        <a:ea typeface="Calibri"/>
                        <a:cs typeface="Arial"/>
                      </a:rPr>
                      <m:t>×</m:t>
                    </m:r>
                    <m:r>
                      <a:rPr lang="en-US" sz="4000" i="1">
                        <a:effectLst/>
                        <a:latin typeface="Cambria Math"/>
                        <a:ea typeface="Calibri"/>
                        <a:cs typeface="Arial"/>
                      </a:rPr>
                      <m:t>𝑤</m:t>
                    </m:r>
                    <m:r>
                      <a:rPr lang="en-US" sz="4000" i="1">
                        <a:effectLst/>
                        <a:latin typeface="Cambria Math"/>
                        <a:ea typeface="Calibri"/>
                        <a:cs typeface="Arial"/>
                      </a:rPr>
                      <m:t>×</m:t>
                    </m:r>
                    <m:r>
                      <a:rPr lang="en-US" sz="4000" i="1">
                        <a:effectLst/>
                        <a:latin typeface="Cambria Math"/>
                        <a:ea typeface="Calibri"/>
                        <a:cs typeface="Arial"/>
                      </a:rPr>
                      <m:t>h</m:t>
                    </m:r>
                  </m:oMath>
                </a14:m>
                <a:r>
                  <a:rPr lang="en-US" sz="4000" dirty="0">
                    <a:effectLst/>
                    <a:latin typeface="Arial Black" pitchFamily="34" charset="0"/>
                    <a:ea typeface="Times New Roman"/>
                    <a:cs typeface="Times New Roman"/>
                  </a:rPr>
                  <a:t>     </a:t>
                </a:r>
                <a:endParaRPr lang="en-US" sz="4000" dirty="0" smtClean="0">
                  <a:effectLst/>
                  <a:latin typeface="Arial Black" pitchFamily="34" charset="0"/>
                  <a:ea typeface="Times New Roman"/>
                  <a:cs typeface="Times New Roman"/>
                </a:endParaRPr>
              </a:p>
              <a:p>
                <a:pPr>
                  <a:spcBef>
                    <a:spcPts val="1200"/>
                  </a:spcBef>
                  <a:spcAft>
                    <a:spcPts val="1000"/>
                  </a:spcAft>
                  <a:tabLst>
                    <a:tab pos="228600" algn="l"/>
                  </a:tabLst>
                </a:pPr>
                <a:r>
                  <a:rPr lang="en-US" sz="4000" dirty="0" smtClean="0">
                    <a:effectLst/>
                    <a:latin typeface="Arial Black" pitchFamily="34" charset="0"/>
                    <a:ea typeface="Times New Roman"/>
                    <a:cs typeface="Times New Roman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 smtClean="0">
                        <a:effectLst/>
                        <a:latin typeface="Cambria Math"/>
                        <a:ea typeface="Calibri"/>
                        <a:cs typeface="Arial"/>
                      </a:rPr>
                      <m:t>=3</m:t>
                    </m:r>
                    <m:r>
                      <m:rPr>
                        <m:sty m:val="p"/>
                      </m:rPr>
                      <a:rPr lang="en-US" sz="4000">
                        <a:effectLst/>
                        <a:latin typeface="Cambria Math"/>
                        <a:ea typeface="Calibri"/>
                        <a:cs typeface="Arial"/>
                      </a:rPr>
                      <m:t>cm</m:t>
                    </m:r>
                    <m:r>
                      <a:rPr lang="en-US" sz="4000" i="1">
                        <a:effectLst/>
                        <a:latin typeface="Cambria Math"/>
                        <a:ea typeface="Calibri"/>
                        <a:cs typeface="Arial"/>
                      </a:rPr>
                      <m:t>×5</m:t>
                    </m:r>
                    <m:r>
                      <m:rPr>
                        <m:sty m:val="p"/>
                      </m:rPr>
                      <a:rPr lang="en-US" sz="4000">
                        <a:effectLst/>
                        <a:latin typeface="Cambria Math"/>
                        <a:ea typeface="Calibri"/>
                        <a:cs typeface="Arial"/>
                      </a:rPr>
                      <m:t>cm</m:t>
                    </m:r>
                    <m:r>
                      <a:rPr lang="en-US" sz="4000" i="1">
                        <a:effectLst/>
                        <a:latin typeface="Cambria Math"/>
                        <a:ea typeface="Calibri"/>
                        <a:cs typeface="Arial"/>
                      </a:rPr>
                      <m:t>×8</m:t>
                    </m:r>
                    <m:r>
                      <m:rPr>
                        <m:sty m:val="p"/>
                      </m:rPr>
                      <a:rPr lang="en-US" sz="4000">
                        <a:effectLst/>
                        <a:latin typeface="Cambria Math"/>
                        <a:ea typeface="Calibri"/>
                        <a:cs typeface="Arial"/>
                      </a:rPr>
                      <m:t>cm</m:t>
                    </m:r>
                    <m:r>
                      <a:rPr lang="en-US" sz="4000">
                        <a:effectLst/>
                        <a:latin typeface="Cambria Math"/>
                        <a:ea typeface="Calibri"/>
                        <a:cs typeface="Arial"/>
                      </a:rPr>
                      <m:t> </m:t>
                    </m:r>
                  </m:oMath>
                </a14:m>
                <a:endParaRPr lang="en-US" sz="4000" dirty="0" smtClean="0">
                  <a:effectLst/>
                  <a:latin typeface="Arial Black" pitchFamily="34" charset="0"/>
                  <a:ea typeface="Times New Roman"/>
                  <a:cs typeface="Times New Roman"/>
                </a:endParaRPr>
              </a:p>
              <a:p>
                <a:pPr>
                  <a:spcBef>
                    <a:spcPts val="1200"/>
                  </a:spcBef>
                  <a:spcAft>
                    <a:spcPts val="1000"/>
                  </a:spcAft>
                  <a:tabLst>
                    <a:tab pos="228600" algn="l"/>
                  </a:tabLst>
                </a:pPr>
                <a:r>
                  <a:rPr lang="en-US" sz="4000" dirty="0" smtClean="0">
                    <a:effectLst/>
                    <a:latin typeface="Arial Black" pitchFamily="34" charset="0"/>
                    <a:ea typeface="Times New Roman"/>
                    <a:cs typeface="Times New Roman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>
                        <a:effectLst/>
                        <a:latin typeface="Cambria Math"/>
                        <a:ea typeface="Calibri"/>
                        <a:cs typeface="Arial"/>
                      </a:rPr>
                      <m:t>=120</m:t>
                    </m:r>
                    <m:sSup>
                      <m:sSupPr>
                        <m:ctrlPr>
                          <a:rPr lang="en-US" sz="4000" i="1">
                            <a:effectLst/>
                            <a:latin typeface="Cambria Math"/>
                            <a:cs typeface="Arial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4000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cm</m:t>
                        </m:r>
                      </m:e>
                      <m:sup>
                        <m:r>
                          <a:rPr lang="en-US" sz="40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4000" dirty="0">
                    <a:effectLst/>
                    <a:latin typeface="Arial Black" pitchFamily="34" charset="0"/>
                    <a:ea typeface="Times New Roman"/>
                  </a:rPr>
                  <a:t> </a:t>
                </a:r>
                <a:endParaRPr lang="en-US" sz="4000" dirty="0" smtClean="0">
                  <a:effectLst/>
                  <a:latin typeface="Arial Black" pitchFamily="34" charset="0"/>
                  <a:ea typeface="Times New Roman"/>
                </a:endParaRPr>
              </a:p>
              <a:p>
                <a:pPr algn="just">
                  <a:spcBef>
                    <a:spcPts val="1200"/>
                  </a:spcBef>
                  <a:tabLst>
                    <a:tab pos="228600" algn="l"/>
                  </a:tabLst>
                </a:pPr>
                <a:r>
                  <a:rPr lang="en-US" sz="4000" dirty="0" smtClean="0">
                    <a:effectLst/>
                    <a:latin typeface="Arial Black" pitchFamily="34" charset="0"/>
                    <a:ea typeface="Times New Roman"/>
                    <a:cs typeface="Times New Roman"/>
                  </a:rPr>
                  <a:t>         Thus, the volume of the rectangular prism is 120 cubic cm.</a:t>
                </a:r>
                <a:endParaRPr lang="en-US" sz="4000" dirty="0">
                  <a:latin typeface="Arial Black" pitchFamily="34" charset="0"/>
                  <a:ea typeface="Calibri"/>
                  <a:cs typeface="Times New Roman"/>
                </a:endParaRPr>
              </a:p>
              <a:p>
                <a:pPr algn="just">
                  <a:spcBef>
                    <a:spcPts val="1200"/>
                  </a:spcBef>
                  <a:tabLst>
                    <a:tab pos="228600" algn="l"/>
                  </a:tabLst>
                </a:pPr>
                <a:r>
                  <a:rPr lang="en-US" sz="4000" dirty="0" smtClean="0">
                    <a:effectLst/>
                    <a:latin typeface="Arial Black" pitchFamily="34" charset="0"/>
                    <a:ea typeface="Times New Roman"/>
                    <a:cs typeface="Times New Roman"/>
                  </a:rPr>
                  <a:t> </a:t>
                </a:r>
                <a:endParaRPr lang="en-US" sz="4000" dirty="0">
                  <a:latin typeface="Arial Black" pitchFamily="34" charset="0"/>
                  <a:ea typeface="Calibri"/>
                  <a:cs typeface="Times New Roman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000"/>
                  </a:spcAft>
                  <a:tabLst>
                    <a:tab pos="228600" algn="l"/>
                  </a:tabLst>
                </a:pPr>
                <a:r>
                  <a:rPr lang="en-US" dirty="0" smtClean="0">
                    <a:effectLst/>
                    <a:latin typeface="Arial"/>
                    <a:ea typeface="Times New Roman"/>
                    <a:cs typeface="Times New Roman"/>
                  </a:rPr>
                  <a:t>                                          </a:t>
                </a:r>
                <a:r>
                  <a:rPr lang="en-US" dirty="0">
                    <a:effectLst/>
                    <a:latin typeface="Cambria Math"/>
                    <a:ea typeface="Calibri"/>
                    <a:cs typeface="Arial"/>
                  </a:rPr>
                  <a:t/>
                </a:r>
                <a:br>
                  <a:rPr lang="en-US" dirty="0">
                    <a:effectLst/>
                    <a:latin typeface="Cambria Math"/>
                    <a:ea typeface="Calibri"/>
                    <a:cs typeface="Arial"/>
                  </a:rPr>
                </a:br>
                <a:endParaRPr lang="en-US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914400"/>
                <a:ext cx="11201400" cy="6606937"/>
              </a:xfrm>
              <a:prstGeom prst="rect">
                <a:avLst/>
              </a:prstGeom>
              <a:blipFill rotWithShape="1">
                <a:blip r:embed="rId3"/>
                <a:stretch>
                  <a:fillRect l="-1960" r="-3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8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" y="838200"/>
            <a:ext cx="112014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tabLst>
                <a:tab pos="228600" algn="l"/>
              </a:tabLst>
            </a:pPr>
            <a:r>
              <a:rPr lang="en-US" sz="2800" dirty="0" smtClean="0">
                <a:effectLst/>
                <a:latin typeface="Arial Black" pitchFamily="34" charset="0"/>
                <a:ea typeface="Calibri"/>
                <a:cs typeface="Times New Roman"/>
              </a:rPr>
              <a:t>Make a problem involving the volume of a rectangular prism with the corresponding answer based on the given situation. </a:t>
            </a:r>
            <a:endParaRPr lang="en-US" sz="2800" dirty="0">
              <a:latin typeface="Arial Black" pitchFamily="34" charset="0"/>
              <a:ea typeface="Calibri"/>
              <a:cs typeface="Times New Roman"/>
            </a:endParaRPr>
          </a:p>
          <a:p>
            <a:pPr algn="just">
              <a:spcBef>
                <a:spcPts val="1200"/>
              </a:spcBef>
              <a:tabLst>
                <a:tab pos="228600" algn="l"/>
              </a:tabLst>
            </a:pPr>
            <a:r>
              <a:rPr lang="en-US" sz="2800" dirty="0" smtClean="0">
                <a:effectLst/>
                <a:latin typeface="Arial Black" pitchFamily="34" charset="0"/>
                <a:ea typeface="Calibri"/>
                <a:cs typeface="Times New Roman"/>
              </a:rPr>
              <a:t> </a:t>
            </a:r>
            <a:endParaRPr lang="en-US" sz="2800" dirty="0">
              <a:latin typeface="Arial Black" pitchFamily="34" charset="0"/>
              <a:ea typeface="Calibri"/>
              <a:cs typeface="Times New Roman"/>
            </a:endParaRPr>
          </a:p>
          <a:p>
            <a:pPr marL="342900" marR="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800" dirty="0" smtClean="0">
                <a:effectLst/>
                <a:latin typeface="Arial Black" pitchFamily="34" charset="0"/>
                <a:ea typeface="Calibri"/>
                <a:cs typeface="Times New Roman"/>
              </a:rPr>
              <a:t>An antique wooden chest is in the form of a cube. Its edge measures 5 cm.</a:t>
            </a:r>
            <a:endParaRPr lang="en-US" sz="2800" dirty="0">
              <a:latin typeface="Arial Black" pitchFamily="34" charset="0"/>
              <a:ea typeface="Calibri"/>
              <a:cs typeface="Times New Roman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42900" y="3823633"/>
            <a:ext cx="10896600" cy="20437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 Demi" pitchFamily="34" charset="0"/>
                <a:cs typeface="Arial" pitchFamily="34" charset="0"/>
              </a:rPr>
              <a:t>Problem: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 Demi" pitchFamily="34" charset="0"/>
                <a:cs typeface="Arial" pitchFamily="34" charset="0"/>
              </a:rPr>
              <a:t>Answer: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rlin Sans FB Dem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5300" y="974559"/>
            <a:ext cx="1059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effectLst/>
                <a:latin typeface="Arial Black" pitchFamily="34" charset="0"/>
                <a:ea typeface="Calibri"/>
              </a:rPr>
              <a:t>2. A closet measures 4 m long, 5 m wide, and 3 m high</a:t>
            </a:r>
            <a:r>
              <a:rPr lang="en-US" dirty="0" smtClean="0">
                <a:effectLst/>
                <a:latin typeface="Arial"/>
                <a:ea typeface="Calibri"/>
              </a:rPr>
              <a:t>.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42900" y="1876133"/>
            <a:ext cx="10896600" cy="12717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 Demi" pitchFamily="34" charset="0"/>
                <a:cs typeface="Arial" pitchFamily="34" charset="0"/>
              </a:rPr>
              <a:t>Problem: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 Demi" pitchFamily="34" charset="0"/>
                <a:cs typeface="Arial" pitchFamily="34" charset="0"/>
              </a:rPr>
              <a:t>Answer: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rlin Sans FB Demi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300" y="3415145"/>
            <a:ext cx="10439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effectLst/>
                <a:latin typeface="Arial Black" pitchFamily="34" charset="0"/>
                <a:ea typeface="Calibri"/>
              </a:rPr>
              <a:t>3. A flower box is 7 m long, 3 m wide, and 20 cm high.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12618" y="4492363"/>
            <a:ext cx="10896600" cy="12717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 Demi" pitchFamily="34" charset="0"/>
                <a:cs typeface="Arial" pitchFamily="34" charset="0"/>
              </a:rPr>
              <a:t>Problem: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 Demi" pitchFamily="34" charset="0"/>
                <a:cs typeface="Arial" pitchFamily="34" charset="0"/>
              </a:rPr>
              <a:t>Answer: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rlin Sans FB Dem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" y="990600"/>
            <a:ext cx="10896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effectLst/>
                <a:latin typeface="Arial Black" pitchFamily="34" charset="0"/>
                <a:ea typeface="Calibri"/>
              </a:rPr>
              <a:t>4. Robles family made a fish pond in their backyard measuring 5 meters long, 4 meters wide, and 5 meters deep. They sold the soil for Php50 per cubic meter.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95300" y="3276600"/>
            <a:ext cx="10896600" cy="20437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 Demi" pitchFamily="34" charset="0"/>
                <a:cs typeface="Arial" pitchFamily="34" charset="0"/>
              </a:rPr>
              <a:t>Problem: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 Demi" pitchFamily="34" charset="0"/>
                <a:cs typeface="Arial" pitchFamily="34" charset="0"/>
              </a:rPr>
              <a:t>Answer: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rlin Sans FB Dem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0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838200"/>
            <a:ext cx="113157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8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What did you do to be able to create problems involving the volume of cube and a rectangular prism?</a:t>
            </a:r>
            <a:endParaRPr lang="en-US" sz="4800" dirty="0">
              <a:latin typeface="Arial Black" pitchFamily="34" charset="0"/>
              <a:ea typeface="Calibri"/>
              <a:cs typeface="Times New Roman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8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What are the steps in creating problems?</a:t>
            </a:r>
            <a:endParaRPr lang="en-US" sz="4800" dirty="0">
              <a:latin typeface="Arial Black" pitchFamily="34" charset="0"/>
              <a:ea typeface="Calibri"/>
              <a:cs typeface="Times New Roman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8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 </a:t>
            </a:r>
            <a:endParaRPr lang="en-US" sz="4800" dirty="0">
              <a:latin typeface="Arial Black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83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" y="-20782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5300" y="1066800"/>
            <a:ext cx="10820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800" b="1" dirty="0" smtClean="0">
                <a:effectLst/>
                <a:latin typeface="Arial"/>
                <a:ea typeface="Calibri"/>
                <a:cs typeface="Times New Roman"/>
              </a:rPr>
              <a:t>Lesson 93: Creating Problems (with reasonable answers) Involving Volume of a Cube and Rectangular Prism in Real-Life Situations</a:t>
            </a:r>
            <a:endParaRPr lang="en-US" sz="48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79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266700" y="561253"/>
            <a:ext cx="11125200" cy="573549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cs typeface="Arial" pitchFamily="34" charset="0"/>
              </a:rPr>
              <a:t>Steps in creating problems.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itchFamily="34" charset="0"/>
              <a:buChar char="1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cs typeface="Arial" pitchFamily="34" charset="0"/>
              </a:rPr>
              <a:t>Familiarize yourself in the concepts. Think of an explanation to everyday life real situations.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itchFamily="34" charset="0"/>
              <a:buChar char="2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cs typeface="Arial" pitchFamily="34" charset="0"/>
              </a:rPr>
              <a:t>Think of the type of problem you want to create and the formula to be used. Relate the problem to real life situations.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itchFamily="34" charset="0"/>
              <a:buChar char="3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cs typeface="Arial" pitchFamily="34" charset="0"/>
              </a:rPr>
              <a:t>Study the solution in solving the problems.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itchFamily="34" charset="0"/>
              <a:buChar char="4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cs typeface="Arial" pitchFamily="34" charset="0"/>
              </a:rPr>
              <a:t>Make your own styles/strategies to justify the solutions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95300" y="838200"/>
                <a:ext cx="10439400" cy="5840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000"/>
                  </a:spcAft>
                  <a:tabLst>
                    <a:tab pos="285750" algn="l"/>
                  </a:tabLst>
                </a:pPr>
                <a:r>
                  <a:rPr lang="en-US" sz="3200" dirty="0" smtClean="0">
                    <a:effectLst/>
                    <a:latin typeface="Arial Black" pitchFamily="34" charset="0"/>
                    <a:ea typeface="Calibri"/>
                    <a:cs typeface="Times New Roman"/>
                  </a:rPr>
                  <a:t>Make a problem involving the volume of a rectangular prism.</a:t>
                </a:r>
                <a:endParaRPr lang="en-US" sz="3200" dirty="0">
                  <a:latin typeface="Arial Black" pitchFamily="34" charset="0"/>
                  <a:ea typeface="Calibri"/>
                  <a:cs typeface="Times New Roman"/>
                </a:endParaRPr>
              </a:p>
              <a:p>
                <a:pPr marL="342900" marR="0" lvl="0" indent="-342900" algn="just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tabLst>
                    <a:tab pos="228600" algn="l"/>
                  </a:tabLst>
                </a:pPr>
                <a:r>
                  <a:rPr lang="en-US" sz="3200" dirty="0">
                    <a:effectLst/>
                    <a:latin typeface="Arial Black" pitchFamily="34" charset="0"/>
                    <a:ea typeface="Calibri"/>
                    <a:cs typeface="Times New Roman"/>
                  </a:rPr>
                  <a:t>A rectangular seed box which measures 30 </a:t>
                </a:r>
                <a:r>
                  <a:rPr lang="en-US" sz="3200" dirty="0" err="1">
                    <a:effectLst/>
                    <a:latin typeface="Arial Black" pitchFamily="34" charset="0"/>
                    <a:ea typeface="Calibri"/>
                    <a:cs typeface="Times New Roman"/>
                  </a:rPr>
                  <a:t>dm</a:t>
                </a:r>
                <a:r>
                  <a:rPr lang="en-US" sz="3200" dirty="0">
                    <a:effectLst/>
                    <a:latin typeface="Arial Black" pitchFamily="34" charset="0"/>
                    <a:ea typeface="Calibri"/>
                    <a:cs typeface="Times New Roman"/>
                  </a:rPr>
                  <a:t> long, 15 </a:t>
                </a:r>
                <a:r>
                  <a:rPr lang="en-US" sz="3200" dirty="0" err="1">
                    <a:effectLst/>
                    <a:latin typeface="Arial Black" pitchFamily="34" charset="0"/>
                    <a:ea typeface="Calibri"/>
                    <a:cs typeface="Times New Roman"/>
                  </a:rPr>
                  <a:t>dm</a:t>
                </a:r>
                <a:r>
                  <a:rPr lang="en-US" sz="3200" dirty="0">
                    <a:effectLst/>
                    <a:latin typeface="Arial Black" pitchFamily="34" charset="0"/>
                    <a:ea typeface="Calibri"/>
                    <a:cs typeface="Times New Roman"/>
                  </a:rPr>
                  <a:t> wide,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</m:ctrlPr>
                      </m:fPr>
                      <m:num>
                        <m:r>
                          <a:rPr lang="en-US" sz="32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en-US" sz="3200" i="1">
                        <a:effectLst/>
                        <a:latin typeface="Cambria Math"/>
                        <a:ea typeface="Calibri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effectLst/>
                        <a:latin typeface="Cambria Math"/>
                        <a:ea typeface="Calibri"/>
                        <a:cs typeface="Arial"/>
                      </a:rPr>
                      <m:t>dm</m:t>
                    </m:r>
                    <m:r>
                      <a:rPr lang="en-US" sz="3200" i="1">
                        <a:effectLst/>
                        <a:latin typeface="Cambria Math"/>
                        <a:ea typeface="Calibri"/>
                        <a:cs typeface="Arial"/>
                      </a:rPr>
                      <m:t> </m:t>
                    </m:r>
                  </m:oMath>
                </a14:m>
                <a:r>
                  <a:rPr lang="en-US" sz="3200" dirty="0">
                    <a:effectLst/>
                    <a:latin typeface="Arial Black" pitchFamily="34" charset="0"/>
                    <a:ea typeface="Calibri"/>
                    <a:cs typeface="Times New Roman"/>
                  </a:rPr>
                  <a:t> high is to be filled with soil.</a:t>
                </a:r>
                <a:endParaRPr lang="en-US" sz="3200" dirty="0">
                  <a:latin typeface="Arial Black" pitchFamily="34" charset="0"/>
                  <a:ea typeface="Calibri"/>
                  <a:cs typeface="Times New Roman"/>
                </a:endParaRPr>
              </a:p>
              <a:p>
                <a:pPr marL="342900" marR="0" lvl="0" indent="-342900" algn="just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tabLst>
                    <a:tab pos="228600" algn="l"/>
                  </a:tabLst>
                </a:pPr>
                <a:r>
                  <a:rPr lang="en-US" sz="3200" dirty="0">
                    <a:effectLst/>
                    <a:latin typeface="Arial Black" pitchFamily="34" charset="0"/>
                    <a:ea typeface="Calibri"/>
                    <a:cs typeface="Times New Roman"/>
                  </a:rPr>
                  <a:t>The Reyes family dug a compost pit which measures 5 m long, 2 m wide, and 3 m deep.</a:t>
                </a:r>
                <a:endParaRPr lang="en-US" sz="3200" dirty="0">
                  <a:latin typeface="Arial Black" pitchFamily="34" charset="0"/>
                  <a:ea typeface="Calibri"/>
                  <a:cs typeface="Times New Roman"/>
                </a:endParaRPr>
              </a:p>
              <a:p>
                <a:pPr marL="342900" marR="0" lvl="0" indent="-342900" algn="just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tabLst>
                    <a:tab pos="228600" algn="l"/>
                  </a:tabLst>
                </a:pPr>
                <a:r>
                  <a:rPr lang="en-US" sz="3200" dirty="0">
                    <a:effectLst/>
                    <a:latin typeface="Arial Black" pitchFamily="34" charset="0"/>
                    <a:ea typeface="Calibri"/>
                    <a:cs typeface="Times New Roman"/>
                  </a:rPr>
                  <a:t>An aquarium which is to be filled with water, measures 55 cm long, 40 cm wide, and 25 cm high.</a:t>
                </a:r>
                <a:endParaRPr lang="en-US" sz="3200" dirty="0">
                  <a:latin typeface="Arial Black" pitchFamily="34" charset="0"/>
                  <a:ea typeface="Calibri"/>
                  <a:cs typeface="Times New Roman"/>
                </a:endParaRPr>
              </a:p>
              <a:p>
                <a:pPr marL="285750" marR="0" algn="just">
                  <a:spcBef>
                    <a:spcPts val="0"/>
                  </a:spcBef>
                  <a:spcAft>
                    <a:spcPts val="1000"/>
                  </a:spcAft>
                  <a:tabLst>
                    <a:tab pos="228600" algn="l"/>
                  </a:tabLst>
                </a:pPr>
                <a:r>
                  <a:rPr lang="en-US" sz="3200" dirty="0">
                    <a:effectLst/>
                    <a:latin typeface="Arial Black" pitchFamily="34" charset="0"/>
                    <a:ea typeface="Calibri"/>
                    <a:cs typeface="Times New Roman"/>
                  </a:rPr>
                  <a:t> </a:t>
                </a:r>
                <a:endParaRPr lang="en-US" sz="3200" dirty="0">
                  <a:latin typeface="Arial Black" pitchFamily="34" charset="0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38200"/>
                <a:ext cx="10439400" cy="5840381"/>
              </a:xfrm>
              <a:prstGeom prst="rect">
                <a:avLst/>
              </a:prstGeom>
              <a:blipFill rotWithShape="1">
                <a:blip r:embed="rId3"/>
                <a:stretch>
                  <a:fillRect l="-1868" t="-1357" r="-2744" b="-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44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674400"/>
            <a:ext cx="11049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32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Let the pupils make problems involving the volume of a rectangular prism with corresponding answers based on the given situations.</a:t>
            </a:r>
            <a:endParaRPr lang="en-US" sz="3200" dirty="0">
              <a:latin typeface="Arial Black" pitchFamily="34" charset="0"/>
              <a:ea typeface="Calibri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42950" algn="l"/>
              </a:tabLst>
            </a:pPr>
            <a:r>
              <a:rPr lang="en-US" sz="32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In constructing a new building, a hole 4 m deep, 10 m wide, and 115 m long was dug in the ground.</a:t>
            </a:r>
            <a:endParaRPr lang="en-US" sz="3200" dirty="0">
              <a:latin typeface="Arial Black" pitchFamily="34" charset="0"/>
              <a:ea typeface="Calibri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42950" algn="l"/>
              </a:tabLst>
            </a:pPr>
            <a:r>
              <a:rPr lang="en-US" sz="32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A room is 15 m high, 4 m wide and 10 m long.</a:t>
            </a:r>
            <a:endParaRPr lang="en-US" sz="3200" dirty="0">
              <a:latin typeface="Arial Black" pitchFamily="34" charset="0"/>
              <a:ea typeface="Calibri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42950" algn="l"/>
              </a:tabLst>
            </a:pPr>
            <a:r>
              <a:rPr lang="en-US" sz="32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A bar of gold is 25 </a:t>
            </a:r>
            <a:r>
              <a:rPr lang="en-US" sz="3200" dirty="0" err="1" smtClean="0">
                <a:effectLst/>
                <a:latin typeface="Arial Black" pitchFamily="34" charset="0"/>
                <a:ea typeface="Times New Roman"/>
                <a:cs typeface="Times New Roman"/>
              </a:rPr>
              <a:t>dm</a:t>
            </a:r>
            <a:r>
              <a:rPr lang="en-US" sz="32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 long, 3 </a:t>
            </a:r>
            <a:r>
              <a:rPr lang="en-US" sz="3200" dirty="0" err="1" smtClean="0">
                <a:effectLst/>
                <a:latin typeface="Arial Black" pitchFamily="34" charset="0"/>
                <a:ea typeface="Times New Roman"/>
                <a:cs typeface="Times New Roman"/>
              </a:rPr>
              <a:t>dm</a:t>
            </a:r>
            <a:r>
              <a:rPr lang="en-US" sz="32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 wide, and 2 </a:t>
            </a:r>
            <a:r>
              <a:rPr lang="en-US" sz="3200" dirty="0" err="1" smtClean="0">
                <a:effectLst/>
                <a:latin typeface="Arial Black" pitchFamily="34" charset="0"/>
                <a:ea typeface="Times New Roman"/>
                <a:cs typeface="Times New Roman"/>
              </a:rPr>
              <a:t>dm</a:t>
            </a:r>
            <a:r>
              <a:rPr lang="en-US" sz="32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 high.</a:t>
            </a:r>
            <a:endParaRPr lang="en-US" sz="3200" dirty="0">
              <a:latin typeface="Arial Black" pitchFamily="34" charset="0"/>
              <a:ea typeface="Calibri"/>
              <a:cs typeface="Times New Roman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32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  </a:t>
            </a:r>
            <a:endParaRPr lang="en-US" sz="3200" dirty="0">
              <a:latin typeface="Arial Black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78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9100" y="838200"/>
            <a:ext cx="10820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algn="just">
              <a:spcBef>
                <a:spcPts val="0"/>
              </a:spcBef>
              <a:spcAft>
                <a:spcPts val="0"/>
              </a:spcAft>
              <a:tabLst>
                <a:tab pos="457200" algn="l"/>
                <a:tab pos="742950" algn="l"/>
              </a:tabLst>
            </a:pPr>
            <a:r>
              <a:rPr lang="en-US" sz="44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Let the pupils create problems involving volume, then provide solutions.</a:t>
            </a:r>
            <a:endParaRPr lang="en-US" sz="4400" dirty="0">
              <a:latin typeface="Arial Black" pitchFamily="34" charset="0"/>
              <a:ea typeface="Calibri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  <a:tab pos="742950" algn="l"/>
              </a:tabLst>
            </a:pPr>
            <a:r>
              <a:rPr lang="en-US" sz="44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Ana’s sewing box is 7 </a:t>
            </a:r>
            <a:r>
              <a:rPr lang="en-US" sz="4400" dirty="0" err="1" smtClean="0">
                <a:effectLst/>
                <a:latin typeface="Arial Black" pitchFamily="34" charset="0"/>
                <a:ea typeface="Times New Roman"/>
                <a:cs typeface="Times New Roman"/>
              </a:rPr>
              <a:t>dm</a:t>
            </a:r>
            <a:r>
              <a:rPr lang="en-US" sz="44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 long, 4 </a:t>
            </a:r>
            <a:r>
              <a:rPr lang="en-US" sz="4400" dirty="0" err="1" smtClean="0">
                <a:effectLst/>
                <a:latin typeface="Arial Black" pitchFamily="34" charset="0"/>
                <a:ea typeface="Times New Roman"/>
                <a:cs typeface="Times New Roman"/>
              </a:rPr>
              <a:t>dm</a:t>
            </a:r>
            <a:r>
              <a:rPr lang="en-US" sz="44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 wide and 3 </a:t>
            </a:r>
            <a:r>
              <a:rPr lang="en-US" sz="4400" dirty="0" err="1" smtClean="0">
                <a:effectLst/>
                <a:latin typeface="Arial Black" pitchFamily="34" charset="0"/>
                <a:ea typeface="Times New Roman"/>
                <a:cs typeface="Times New Roman"/>
              </a:rPr>
              <a:t>dm</a:t>
            </a:r>
            <a:r>
              <a:rPr lang="en-US" sz="44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 high.</a:t>
            </a:r>
            <a:endParaRPr lang="en-US" sz="4400" dirty="0">
              <a:latin typeface="Arial Black" pitchFamily="34" charset="0"/>
              <a:ea typeface="Calibri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  <a:tab pos="742950" algn="l"/>
              </a:tabLst>
            </a:pPr>
            <a:r>
              <a:rPr lang="en-US" sz="44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An antique wooden chest is in the form of a cube. Its edge is 20 cm. </a:t>
            </a:r>
            <a:endParaRPr lang="en-US" sz="4400" dirty="0">
              <a:latin typeface="Arial Black" pitchFamily="34" charset="0"/>
              <a:ea typeface="Calibri"/>
              <a:cs typeface="Times New Roman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457200" algn="l"/>
                <a:tab pos="742950" algn="l"/>
              </a:tabLst>
            </a:pPr>
            <a:r>
              <a:rPr lang="en-US" sz="44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 </a:t>
            </a:r>
            <a:endParaRPr lang="en-US" sz="4400" dirty="0">
              <a:latin typeface="Arial Black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60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66700" y="381000"/>
                <a:ext cx="10820400" cy="6740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457200" algn="l"/>
                    <a:tab pos="742950" algn="l"/>
                  </a:tabLst>
                </a:pPr>
                <a:r>
                  <a:rPr lang="en-US" sz="3600" b="1" dirty="0" smtClean="0">
                    <a:effectLst/>
                    <a:latin typeface="Arial Black" pitchFamily="34" charset="0"/>
                    <a:ea typeface="Times New Roman"/>
                    <a:cs typeface="Times New Roman"/>
                  </a:rPr>
                  <a:t>Enrichment</a:t>
                </a:r>
                <a:endParaRPr lang="en-US" sz="3600" dirty="0">
                  <a:latin typeface="Arial Black" pitchFamily="34" charset="0"/>
                  <a:ea typeface="Calibri"/>
                  <a:cs typeface="Times New Roman"/>
                </a:endParaRPr>
              </a:p>
              <a:p>
                <a:pPr algn="just">
                  <a:tabLst>
                    <a:tab pos="457200" algn="l"/>
                    <a:tab pos="742950" algn="l"/>
                  </a:tabLst>
                </a:pPr>
                <a:r>
                  <a:rPr lang="en-US" sz="3600" b="1" dirty="0">
                    <a:effectLst/>
                    <a:latin typeface="Arial Black" pitchFamily="34" charset="0"/>
                    <a:ea typeface="Times New Roman"/>
                    <a:cs typeface="Times New Roman"/>
                  </a:rPr>
                  <a:t>	</a:t>
                </a:r>
                <a:r>
                  <a:rPr lang="en-US" sz="3600" dirty="0">
                    <a:effectLst/>
                    <a:latin typeface="Arial Black" pitchFamily="34" charset="0"/>
                    <a:ea typeface="Times New Roman"/>
                    <a:cs typeface="Times New Roman"/>
                  </a:rPr>
                  <a:t>Let the pupils create problems for the following situations:</a:t>
                </a:r>
                <a:endParaRPr lang="en-US" sz="3600" dirty="0">
                  <a:latin typeface="Arial Black" pitchFamily="34" charset="0"/>
                  <a:ea typeface="Calibri"/>
                  <a:cs typeface="Times New Roman"/>
                </a:endParaRPr>
              </a:p>
              <a:p>
                <a:pPr marL="342900" marR="0" lvl="0" indent="-342900" algn="just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tabLst>
                    <a:tab pos="457200" algn="l"/>
                    <a:tab pos="742950" algn="l"/>
                  </a:tabLst>
                </a:pPr>
                <a:r>
                  <a:rPr lang="en-US" sz="3600" dirty="0">
                    <a:effectLst/>
                    <a:latin typeface="Arial Black" pitchFamily="34" charset="0"/>
                    <a:ea typeface="Times New Roman"/>
                    <a:cs typeface="Times New Roman"/>
                  </a:rPr>
                  <a:t>A small gift box measures 8 cm long, 7 cm wide and 2 cm high.</a:t>
                </a:r>
                <a:endParaRPr lang="en-US" sz="3600" dirty="0">
                  <a:latin typeface="Arial Black" pitchFamily="34" charset="0"/>
                  <a:ea typeface="Calibri"/>
                  <a:cs typeface="Times New Roman"/>
                </a:endParaRPr>
              </a:p>
              <a:p>
                <a:pPr marL="342900" marR="0" lvl="0" indent="-342900" algn="just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tabLst>
                    <a:tab pos="457200" algn="l"/>
                    <a:tab pos="742950" algn="l"/>
                  </a:tabLst>
                </a:pPr>
                <a:r>
                  <a:rPr lang="en-US" sz="3600" dirty="0">
                    <a:effectLst/>
                    <a:latin typeface="Arial Black" pitchFamily="34" charset="0"/>
                    <a:ea typeface="Times New Roman"/>
                    <a:cs typeface="Times New Roman"/>
                  </a:rPr>
                  <a:t>A rectangular water tank is 5 meter high, 2 m wide and 3 m long. It contains water 2 meter high.</a:t>
                </a:r>
                <a:endParaRPr lang="en-US" sz="3600" dirty="0">
                  <a:latin typeface="Arial Black" pitchFamily="34" charset="0"/>
                  <a:ea typeface="Calibri"/>
                  <a:cs typeface="Times New Roman"/>
                </a:endParaRPr>
              </a:p>
              <a:p>
                <a:pPr marL="342900" marR="0" lvl="0" indent="-342900" algn="just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tabLst>
                    <a:tab pos="457200" algn="l"/>
                    <a:tab pos="742950" algn="l"/>
                  </a:tabLst>
                </a:pPr>
                <a:r>
                  <a:rPr lang="en-US" sz="3600" dirty="0">
                    <a:effectLst/>
                    <a:latin typeface="Arial Black" pitchFamily="34" charset="0"/>
                    <a:ea typeface="Times New Roman"/>
                    <a:cs typeface="Times New Roman"/>
                  </a:rPr>
                  <a:t>The volume of a rectangular prism is </a:t>
                </a:r>
                <a14:m>
                  <m:oMath xmlns:m="http://schemas.openxmlformats.org/officeDocument/2006/math">
                    <m:r>
                      <a:rPr lang="en-US" sz="3600" i="1">
                        <a:effectLst/>
                        <a:latin typeface="Cambria Math"/>
                        <a:ea typeface="Times New Roman"/>
                        <a:cs typeface="Arial"/>
                      </a:rPr>
                      <m:t>75 </m:t>
                    </m:r>
                    <m:sSup>
                      <m:sSupPr>
                        <m:ctrlPr>
                          <a:rPr lang="en-US" sz="3600" i="1"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cm</m:t>
                        </m:r>
                      </m:e>
                      <m:sup>
                        <m:r>
                          <a:rPr lang="en-US" sz="3600" i="1"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600" dirty="0">
                    <a:effectLst/>
                    <a:latin typeface="Arial Black" pitchFamily="34" charset="0"/>
                    <a:ea typeface="Times New Roman"/>
                    <a:cs typeface="Times New Roman"/>
                  </a:rPr>
                  <a:t>, its height is 6 cm, and its length is 4 cm.</a:t>
                </a:r>
                <a:endParaRPr lang="en-US" sz="3600" dirty="0">
                  <a:latin typeface="Arial Black" pitchFamily="34" charset="0"/>
                  <a:ea typeface="Calibri"/>
                  <a:cs typeface="Times New Roman"/>
                </a:endParaRPr>
              </a:p>
              <a:p>
                <a:pPr algn="just"/>
                <a:r>
                  <a:rPr lang="en-US" sz="3600" dirty="0">
                    <a:effectLst/>
                    <a:latin typeface="Arial Black" pitchFamily="34" charset="0"/>
                    <a:ea typeface="Calibri"/>
                    <a:cs typeface="Times New Roman"/>
                  </a:rPr>
                  <a:t> </a:t>
                </a:r>
                <a:endParaRPr lang="en-US" sz="3600" dirty="0">
                  <a:latin typeface="Arial Black" pitchFamily="34" charset="0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381000"/>
                <a:ext cx="10820400" cy="6740307"/>
              </a:xfrm>
              <a:prstGeom prst="rect">
                <a:avLst/>
              </a:prstGeom>
              <a:blipFill rotWithShape="1">
                <a:blip r:embed="rId3"/>
                <a:stretch>
                  <a:fillRect l="-2197" t="-1357" r="-3155" b="-2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5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900" y="533400"/>
            <a:ext cx="1074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42950" algn="l"/>
              </a:tabLst>
            </a:pPr>
            <a:r>
              <a:rPr lang="en-US" b="1" dirty="0" smtClean="0">
                <a:effectLst/>
                <a:latin typeface="Arial"/>
                <a:ea typeface="Calibri"/>
                <a:cs typeface="Times New Roman"/>
              </a:rPr>
              <a:t>Drill</a:t>
            </a:r>
            <a:endParaRPr lang="en-US" dirty="0">
              <a:ea typeface="Calibri"/>
              <a:cs typeface="Times New Roman"/>
            </a:endParaRPr>
          </a:p>
          <a:p>
            <a:pPr marL="74295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dirty="0" smtClean="0">
                <a:effectLst/>
                <a:latin typeface="Arial"/>
                <a:ea typeface="Calibri"/>
                <a:cs typeface="Times New Roman"/>
              </a:rPr>
              <a:t>Have a drill on the finding the volume of cubes and rectangular prism.</a:t>
            </a:r>
            <a:endParaRPr lang="en-US" dirty="0">
              <a:ea typeface="Calibri"/>
              <a:cs typeface="Times New Roman"/>
            </a:endParaRPr>
          </a:p>
          <a:p>
            <a:pPr marL="74295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dirty="0" smtClean="0">
                <a:effectLst/>
                <a:latin typeface="Arial"/>
                <a:ea typeface="Calibri"/>
                <a:cs typeface="Times New Roman"/>
              </a:rPr>
              <a:t> Example:</a:t>
            </a:r>
            <a:endParaRPr lang="en-US" dirty="0">
              <a:ea typeface="Calibri"/>
              <a:cs typeface="Times New Roman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6200000">
            <a:off x="1371601" y="2247901"/>
            <a:ext cx="3276602" cy="2285999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19900" y="2362198"/>
            <a:ext cx="2362200" cy="2286001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300" y="3200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15 cm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829" y="4425218"/>
            <a:ext cx="113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5 cm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500" y="5190898"/>
            <a:ext cx="1295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10 cm.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10700" y="3200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15 cm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82100" y="430210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15 cm.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3244" y="4867732"/>
            <a:ext cx="108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15 cm.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" y="-20782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9100" y="609600"/>
            <a:ext cx="10820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42950" algn="l"/>
              </a:tabLst>
            </a:pPr>
            <a:r>
              <a:rPr lang="en-US" sz="4000" b="1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Review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5715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000" b="1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		</a:t>
            </a: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Have a review on solving problems on volume.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5715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	</a:t>
            </a:r>
            <a:r>
              <a:rPr lang="en-US" sz="4000" dirty="0">
                <a:latin typeface="Arial Black" pitchFamily="34" charset="0"/>
                <a:ea typeface="Times New Roman"/>
                <a:cs typeface="Times New Roman"/>
              </a:rPr>
              <a:t> </a:t>
            </a:r>
            <a:r>
              <a:rPr lang="en-US" sz="4000" dirty="0" smtClean="0">
                <a:latin typeface="Arial Black" pitchFamily="34" charset="0"/>
                <a:ea typeface="Times New Roman"/>
                <a:cs typeface="Times New Roman"/>
              </a:rPr>
              <a:t>     </a:t>
            </a: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What are the steps in solving word problems?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5715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		Let the pupils solve this problem.  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914400" marR="0" indent="-34290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			Leo has a box measuring 15 cm long, 20 cm wide and 10 cm high. Find its volume?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546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920621"/>
            <a:ext cx="113919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indent="-34290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32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Group the pupils into four and let them read the problem and ask them to draw the solid figure described in the problem.</a:t>
            </a:r>
            <a:endParaRPr lang="en-US" sz="3200" dirty="0">
              <a:latin typeface="Arial Black" pitchFamily="34" charset="0"/>
              <a:ea typeface="Calibri"/>
              <a:cs typeface="Times New Roman"/>
            </a:endParaRPr>
          </a:p>
          <a:p>
            <a:pPr marL="914400" marR="0" indent="-34290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32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			A rectangular garden is 25 cm long, 15 cm wide and 10 cm thick. What its volume?</a:t>
            </a:r>
            <a:endParaRPr lang="en-US" sz="3200" dirty="0">
              <a:latin typeface="Arial Black" pitchFamily="34" charset="0"/>
              <a:ea typeface="Calibri"/>
              <a:cs typeface="Times New Roman"/>
            </a:endParaRPr>
          </a:p>
          <a:p>
            <a:pPr marL="914400" marR="0" indent="-34290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32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		</a:t>
            </a:r>
            <a:r>
              <a:rPr lang="en-US" sz="3200" b="1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Ask: </a:t>
            </a:r>
            <a:r>
              <a:rPr lang="en-US" sz="32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Can you create a problem on volume similar to the one given?</a:t>
            </a:r>
            <a:endParaRPr lang="en-US" sz="3200" dirty="0">
              <a:latin typeface="Arial Black" pitchFamily="34" charset="0"/>
              <a:ea typeface="Calibri"/>
              <a:cs typeface="Times New Roman"/>
            </a:endParaRPr>
          </a:p>
          <a:p>
            <a:pPr marL="914400" marR="0" indent="-34290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32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		</a:t>
            </a:r>
            <a:r>
              <a:rPr lang="en-US" sz="3200" b="1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Say: </a:t>
            </a:r>
            <a:r>
              <a:rPr lang="en-US" sz="32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This time you will create problems involving the volume of a cube and a rectangular prism.</a:t>
            </a:r>
            <a:endParaRPr lang="en-US" sz="3200" dirty="0">
              <a:latin typeface="Arial Black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65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9100" y="685800"/>
            <a:ext cx="10896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42950" algn="l"/>
              </a:tabLst>
            </a:pPr>
            <a:r>
              <a:rPr lang="en-US" sz="4000" b="1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Presentation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	Each group will present the solid figure formed.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	</a:t>
            </a:r>
            <a:r>
              <a:rPr lang="en-US" sz="4000" b="1" dirty="0">
                <a:latin typeface="Arial Black" pitchFamily="34" charset="0"/>
                <a:ea typeface="Times New Roman"/>
                <a:cs typeface="Times New Roman"/>
              </a:rPr>
              <a:t> </a:t>
            </a:r>
            <a:r>
              <a:rPr lang="en-US" sz="4000" b="1" dirty="0" smtClean="0">
                <a:latin typeface="Arial Black" pitchFamily="34" charset="0"/>
                <a:ea typeface="Times New Roman"/>
                <a:cs typeface="Times New Roman"/>
              </a:rPr>
              <a:t>     </a:t>
            </a: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What is asked in the problem?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000" b="1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		     </a:t>
            </a: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What are the given data?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		     What process is needed to solve the problem?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		     What is the number sentence?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	      What is the correct answer?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algn="just"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 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14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14300" y="685800"/>
            <a:ext cx="11430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4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Group Work Activity</a:t>
            </a:r>
            <a:endParaRPr lang="en-US" sz="4400" dirty="0">
              <a:latin typeface="Arial Black" pitchFamily="34" charset="0"/>
              <a:ea typeface="Calibri"/>
              <a:cs typeface="Times New Roman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4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			Divide the class into four groups. Let each group discuss how they will make a problem based on the given situations. The first two groups will discuss situation 1 and the remaining two groups will focus on situation 2.</a:t>
            </a:r>
            <a:endParaRPr lang="en-US" sz="4400" dirty="0">
              <a:latin typeface="Arial Black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37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2900" y="838200"/>
                <a:ext cx="10896600" cy="5567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  <a:tabLst>
                    <a:tab pos="742950" algn="l"/>
                  </a:tabLst>
                </a:pPr>
                <a:r>
                  <a:rPr lang="en-US" sz="4800" b="1" dirty="0" smtClean="0">
                    <a:effectLst/>
                    <a:latin typeface="Arial Black" pitchFamily="34" charset="0"/>
                    <a:ea typeface="Times New Roman"/>
                    <a:cs typeface="Times New Roman"/>
                  </a:rPr>
                  <a:t>Situation 1:</a:t>
                </a:r>
                <a:endParaRPr lang="en-US" sz="4800" dirty="0">
                  <a:latin typeface="Arial Black" pitchFamily="34" charset="0"/>
                  <a:ea typeface="Calibri"/>
                  <a:cs typeface="Times New Roman"/>
                </a:endParaRP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  <a:tabLst>
                    <a:tab pos="742950" algn="l"/>
                  </a:tabLst>
                </a:pPr>
                <a:r>
                  <a:rPr lang="en-US" sz="4800" dirty="0">
                    <a:effectLst/>
                    <a:latin typeface="Arial Black" pitchFamily="34" charset="0"/>
                    <a:ea typeface="Times New Roman"/>
                    <a:cs typeface="Times New Roman"/>
                  </a:rPr>
                  <a:t>Ana has a front yard measuring 15 m long and 8 m wide.  </a:t>
                </a:r>
                <a:endParaRPr lang="en-US" sz="4800" dirty="0">
                  <a:latin typeface="Arial Black" pitchFamily="34" charset="0"/>
                  <a:ea typeface="Calibri"/>
                  <a:cs typeface="Times New Roman"/>
                </a:endParaRP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  <a:tabLst>
                    <a:tab pos="742950" algn="l"/>
                  </a:tabLst>
                </a:pPr>
                <a:r>
                  <a:rPr lang="en-US" sz="4800" dirty="0">
                    <a:effectLst/>
                    <a:latin typeface="Arial Black" pitchFamily="34" charset="0"/>
                    <a:ea typeface="Times New Roman"/>
                    <a:cs typeface="Times New Roman"/>
                  </a:rPr>
                  <a:t>She wants to elevate it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</m:ctrlPr>
                      </m:fPr>
                      <m:num>
                        <m:r>
                          <a:rPr lang="en-US" sz="4800" i="1"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sz="4800" i="1">
                            <a:effectLst/>
                            <a:latin typeface="Cambria Math"/>
                            <a:ea typeface="Times New Roman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en-US" sz="4800" i="1">
                        <a:effectLst/>
                        <a:latin typeface="Cambria Math"/>
                        <a:ea typeface="Times New Roman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US" sz="4800">
                        <a:effectLst/>
                        <a:latin typeface="Cambria Math"/>
                        <a:ea typeface="Times New Roman"/>
                        <a:cs typeface="Arial"/>
                      </a:rPr>
                      <m:t>meter</m:t>
                    </m:r>
                    <m:r>
                      <a:rPr lang="en-US" sz="4800" i="1">
                        <a:effectLst/>
                        <a:latin typeface="Cambria Math"/>
                        <a:ea typeface="Times New Roman"/>
                        <a:cs typeface="Arial"/>
                      </a:rPr>
                      <m:t>.</m:t>
                    </m:r>
                  </m:oMath>
                </a14:m>
                <a:endParaRPr lang="en-US" sz="4800" dirty="0">
                  <a:latin typeface="Arial Black" pitchFamily="34" charset="0"/>
                  <a:ea typeface="Calibri"/>
                  <a:cs typeface="Times New Roman"/>
                </a:endParaRP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  <a:tabLst>
                    <a:tab pos="742950" algn="l"/>
                  </a:tabLst>
                </a:pPr>
                <a:r>
                  <a:rPr lang="en-US" sz="4800" b="1" dirty="0">
                    <a:effectLst/>
                    <a:latin typeface="Arial Black" pitchFamily="34" charset="0"/>
                    <a:ea typeface="Times New Roman"/>
                    <a:cs typeface="Times New Roman"/>
                  </a:rPr>
                  <a:t> </a:t>
                </a:r>
                <a:endParaRPr lang="en-US" sz="4800" dirty="0">
                  <a:latin typeface="Arial Black" pitchFamily="34" charset="0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838200"/>
                <a:ext cx="10896600" cy="5567293"/>
              </a:xfrm>
              <a:prstGeom prst="rect">
                <a:avLst/>
              </a:prstGeom>
              <a:blipFill rotWithShape="1">
                <a:blip r:embed="rId3"/>
                <a:stretch>
                  <a:fillRect t="-2519" r="-4418" b="-4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7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point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" y="843677"/>
            <a:ext cx="11125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000" b="1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Situation 2: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000" dirty="0" err="1" smtClean="0">
                <a:effectLst/>
                <a:latin typeface="Arial Black" pitchFamily="34" charset="0"/>
                <a:ea typeface="Times New Roman"/>
                <a:cs typeface="Times New Roman"/>
              </a:rPr>
              <a:t>Lito’s</a:t>
            </a: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 business is to deliver water to schools.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Her water tank measures 4 meters long, 2 meters wide, and 2 meters high.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4000" dirty="0" smtClean="0">
                <a:effectLst/>
                <a:latin typeface="Arial Black" pitchFamily="34" charset="0"/>
                <a:ea typeface="Times New Roman"/>
                <a:cs typeface="Times New Roman"/>
              </a:rPr>
              <a:t>Every morning, he delivers a tank full of water to each of the schools</a:t>
            </a:r>
            <a:endParaRPr lang="en-US" sz="4000" dirty="0">
              <a:latin typeface="Arial Black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30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839</Words>
  <Application>Microsoft Office PowerPoint</Application>
  <PresentationFormat>Custom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Cambria Math</vt:lpstr>
      <vt:lpstr>Arial Black</vt:lpstr>
      <vt:lpstr>Times New Roman</vt:lpstr>
      <vt:lpstr>Calibri</vt:lpstr>
      <vt:lpstr>Berlin Sans FB Demi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Raimond Mondelo</dc:creator>
  <cp:lastModifiedBy>Marianne</cp:lastModifiedBy>
  <cp:revision>14</cp:revision>
  <dcterms:created xsi:type="dcterms:W3CDTF">2018-02-11T05:44:29Z</dcterms:created>
  <dcterms:modified xsi:type="dcterms:W3CDTF">2019-02-11T14:00:49Z</dcterms:modified>
</cp:coreProperties>
</file>