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75" r:id="rId11"/>
    <p:sldId id="276" r:id="rId12"/>
    <p:sldId id="268" r:id="rId13"/>
    <p:sldId id="269" r:id="rId14"/>
    <p:sldId id="270" r:id="rId15"/>
    <p:sldId id="272" r:id="rId16"/>
    <p:sldId id="273" r:id="rId17"/>
    <p:sldId id="278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A5786"/>
    <a:srgbClr val="0A496B"/>
    <a:srgbClr val="345C6B"/>
    <a:srgbClr val="03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15" autoAdjust="0"/>
  </p:normalViewPr>
  <p:slideViewPr>
    <p:cSldViewPr snapToGrid="0" snapToObjects="1">
      <p:cViewPr varScale="1">
        <p:scale>
          <a:sx n="109" d="100"/>
          <a:sy n="109" d="100"/>
        </p:scale>
        <p:origin x="-1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268B-655E-094D-98B0-35C0F2973384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6E3F9-8EDC-FD48-8193-55E8D9C7F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6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9D8-6B09-B345-B1C1-CD675FBB3722}" type="datetimeFigureOut">
              <a:rPr lang="de-DE" smtClean="0"/>
              <a:t>30.06.15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B152-5D70-0C48-B5D1-83BFD677BCB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285376"/>
            <a:ext cx="8042276" cy="806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AT" dirty="0" smtClean="0"/>
              <a:t>Mastertitelformat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6500"/>
            <a:ext cx="8042276" cy="473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001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87A9D8-6B09-B345-B1C1-CD675FBB3722}" type="datetimeFigureOut">
              <a:rPr lang="de-DE" smtClean="0"/>
              <a:t>30.06.15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3403" y="6421762"/>
            <a:ext cx="32591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4629" y="6275668"/>
            <a:ext cx="1133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06A565B-49EF-CA48-86D3-1C832636D41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77" b="10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565" y="5513202"/>
            <a:ext cx="977758" cy="977758"/>
          </a:xfrm>
          <a:prstGeom prst="rect">
            <a:avLst/>
          </a:prstGeom>
          <a:ln>
            <a:noFill/>
          </a:ln>
        </p:spPr>
      </p:pic>
      <p:sp>
        <p:nvSpPr>
          <p:cNvPr id="8" name="Title Placeholder 1"/>
          <p:cNvSpPr txBox="1">
            <a:spLocks/>
          </p:cNvSpPr>
          <p:nvPr userDrawn="1"/>
        </p:nvSpPr>
        <p:spPr>
          <a:xfrm rot="21111173">
            <a:off x="93777" y="6432263"/>
            <a:ext cx="1236873" cy="2796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800" b="0" i="0" dirty="0" smtClean="0">
                <a:solidFill>
                  <a:srgbClr val="0A496B"/>
                </a:solidFill>
                <a:latin typeface="Phosphate Inline"/>
                <a:ea typeface="Apple SD 산돌고딕 Neo 무거운"/>
                <a:cs typeface="Phosphate Inline"/>
              </a:rPr>
              <a:t>Conconii</a:t>
            </a:r>
            <a:endParaRPr lang="de-AT" sz="1800" b="0" i="0" dirty="0">
              <a:solidFill>
                <a:srgbClr val="0A496B"/>
              </a:solidFill>
              <a:latin typeface="Phosphate Inline"/>
              <a:ea typeface="Apple SD 산돌고딕 Neo 무거운"/>
              <a:cs typeface="Phosphate Inlin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CONCONII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Mit der optimalen Herzfrequenz zum Erfolg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834890" y="6044579"/>
            <a:ext cx="2270025" cy="83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>
                <a:solidFill>
                  <a:srgbClr val="404040"/>
                </a:solidFill>
              </a:rPr>
              <a:t>Robert Gstöttner</a:t>
            </a:r>
          </a:p>
          <a:p>
            <a:pPr algn="l"/>
            <a:r>
              <a:rPr lang="de-DE" dirty="0" smtClean="0">
                <a:solidFill>
                  <a:srgbClr val="404040"/>
                </a:solidFill>
              </a:rPr>
              <a:t>Christopher Ebner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1/2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BLE Scan: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27220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Startscreen1: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2" y="1879259"/>
            <a:ext cx="2277926" cy="4049646"/>
          </a:xfrm>
          <a:prstGeom prst="rect">
            <a:avLst/>
          </a:prstGeom>
        </p:spPr>
      </p:pic>
      <p:pic>
        <p:nvPicPr>
          <p:cNvPr id="16" name="Bild 15" descr="mainActivity-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879259"/>
            <a:ext cx="2277927" cy="4049648"/>
          </a:xfrm>
          <a:prstGeom prst="rect">
            <a:avLst/>
          </a:prstGeom>
        </p:spPr>
      </p:pic>
      <p:cxnSp>
        <p:nvCxnSpPr>
          <p:cNvPr id="7" name="Gerade Verbindung mit Pfeil 6"/>
          <p:cNvCxnSpPr>
            <a:endCxn id="13" idx="3"/>
          </p:cNvCxnSpPr>
          <p:nvPr/>
        </p:nvCxnSpPr>
        <p:spPr>
          <a:xfrm flipH="1" flipV="1">
            <a:off x="4271818" y="3904082"/>
            <a:ext cx="1563205" cy="1694486"/>
          </a:xfrm>
          <a:prstGeom prst="straightConnector1">
            <a:avLst/>
          </a:prstGeom>
          <a:ln w="571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0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2/2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 Screen: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27220" y="1244600"/>
            <a:ext cx="22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 Screen: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2" y="1879259"/>
            <a:ext cx="2277926" cy="404964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Bild 15" descr="mainActivity-1.gif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879259"/>
            <a:ext cx="2277927" cy="4049648"/>
          </a:xfrm>
          <a:prstGeom prst="rect">
            <a:avLst/>
          </a:prstGeom>
        </p:spPr>
      </p:pic>
      <p:pic>
        <p:nvPicPr>
          <p:cNvPr id="3" name="Bild 2" descr="Bildschirmfoto 2015-06-30 um 18.09.2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64" y="6079627"/>
            <a:ext cx="3567544" cy="6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Systemarchitektur</a:t>
            </a:r>
          </a:p>
          <a:p>
            <a:r>
              <a:rPr lang="de-DE" dirty="0"/>
              <a:t>Herausforderungen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59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1/2</a:t>
            </a:r>
            <a:endParaRPr lang="de-DE" dirty="0"/>
          </a:p>
        </p:txBody>
      </p:sp>
      <p:pic>
        <p:nvPicPr>
          <p:cNvPr id="4" name="Bild 3" descr="Bildschirmfoto 2015-06-28 um 20.3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47" y="1283801"/>
            <a:ext cx="1679689" cy="1338289"/>
          </a:xfrm>
          <a:prstGeom prst="rect">
            <a:avLst/>
          </a:prstGeom>
        </p:spPr>
      </p:pic>
      <p:pic>
        <p:nvPicPr>
          <p:cNvPr id="5" name="Bild 4" descr="Bildschirmfoto 2015-06-28 um 20.42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48" y="4085423"/>
            <a:ext cx="1875618" cy="845278"/>
          </a:xfrm>
          <a:prstGeom prst="rect">
            <a:avLst/>
          </a:prstGeom>
        </p:spPr>
      </p:pic>
      <p:pic>
        <p:nvPicPr>
          <p:cNvPr id="6" name="Bild 5" descr="Bildschirmfoto 2015-06-28 um 20.4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61" y="2334590"/>
            <a:ext cx="1439793" cy="2304618"/>
          </a:xfrm>
          <a:prstGeom prst="rect">
            <a:avLst/>
          </a:prstGeom>
        </p:spPr>
      </p:pic>
      <p:sp>
        <p:nvSpPr>
          <p:cNvPr id="9" name="Pfeil nach links 8"/>
          <p:cNvSpPr/>
          <p:nvPr/>
        </p:nvSpPr>
        <p:spPr>
          <a:xfrm rot="20707077">
            <a:off x="3050982" y="1996520"/>
            <a:ext cx="2979786" cy="10112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11" name="Pfeil nach links 10"/>
          <p:cNvSpPr/>
          <p:nvPr/>
        </p:nvSpPr>
        <p:spPr>
          <a:xfrm rot="567303">
            <a:off x="3034488" y="3688473"/>
            <a:ext cx="2896227" cy="10112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Bluetooth 4.0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90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 2/2</a:t>
            </a:r>
            <a:endParaRPr lang="de-DE" dirty="0"/>
          </a:p>
        </p:txBody>
      </p:sp>
      <p:grpSp>
        <p:nvGrpSpPr>
          <p:cNvPr id="59" name="Gruppierung 58"/>
          <p:cNvGrpSpPr/>
          <p:nvPr/>
        </p:nvGrpSpPr>
        <p:grpSpPr>
          <a:xfrm>
            <a:off x="1092720" y="1798033"/>
            <a:ext cx="7010492" cy="3235835"/>
            <a:chOff x="1254626" y="1833193"/>
            <a:chExt cx="7010492" cy="3235835"/>
          </a:xfrm>
        </p:grpSpPr>
        <p:sp>
          <p:nvSpPr>
            <p:cNvPr id="22" name="Textfeld 21"/>
            <p:cNvSpPr txBox="1"/>
            <p:nvPr/>
          </p:nvSpPr>
          <p:spPr>
            <a:xfrm>
              <a:off x="6112290" y="1833193"/>
              <a:ext cx="2152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Controllerservices</a:t>
              </a:r>
              <a:endParaRPr lang="de-DE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890103" y="1833193"/>
              <a:ext cx="1377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Datamodel</a:t>
              </a:r>
              <a:endParaRPr lang="de-DE" dirty="0" smtClean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433010" y="1879020"/>
              <a:ext cx="993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UI-View</a:t>
              </a:r>
              <a:endParaRPr lang="de-DE" dirty="0" smtClean="0"/>
            </a:p>
          </p:txBody>
        </p:sp>
        <p:grpSp>
          <p:nvGrpSpPr>
            <p:cNvPr id="58" name="Gruppierung 57"/>
            <p:cNvGrpSpPr/>
            <p:nvPr/>
          </p:nvGrpSpPr>
          <p:grpSpPr>
            <a:xfrm>
              <a:off x="1254626" y="2612787"/>
              <a:ext cx="6535279" cy="2456241"/>
              <a:chOff x="958428" y="2144716"/>
              <a:chExt cx="6535279" cy="2456241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3665986" y="2252551"/>
                <a:ext cx="1305858" cy="234840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6571220" y="2252551"/>
                <a:ext cx="922487" cy="93456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6571220" y="3642423"/>
                <a:ext cx="922487" cy="95853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F880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958428" y="2144716"/>
                <a:ext cx="1425661" cy="245624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" name="Gerade Verbindung mit Pfeil 7"/>
              <p:cNvCxnSpPr/>
              <p:nvPr/>
            </p:nvCxnSpPr>
            <p:spPr>
              <a:xfrm flipH="1" flipV="1">
                <a:off x="5043925" y="2652819"/>
                <a:ext cx="1527297" cy="6866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 flipH="1" flipV="1">
                <a:off x="5043925" y="2721484"/>
                <a:ext cx="1527297" cy="142080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/>
              <p:cNvCxnSpPr/>
              <p:nvPr/>
            </p:nvCxnSpPr>
            <p:spPr>
              <a:xfrm flipH="1">
                <a:off x="2384090" y="2652819"/>
                <a:ext cx="128189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feld 10"/>
              <p:cNvSpPr txBox="1"/>
              <p:nvPr/>
            </p:nvSpPr>
            <p:spPr>
              <a:xfrm>
                <a:off x="6691024" y="2526483"/>
                <a:ext cx="6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BLE</a:t>
                </a:r>
                <a:endParaRPr lang="de-DE" dirty="0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6691024" y="3931337"/>
                <a:ext cx="6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GPS</a:t>
                </a:r>
                <a:endParaRPr lang="de-DE" dirty="0"/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3818386" y="2509108"/>
                <a:ext cx="1057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Receiver</a:t>
                </a:r>
                <a:endParaRPr lang="de-DE" sz="1400" dirty="0"/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3986112" y="3962046"/>
                <a:ext cx="662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Data</a:t>
                </a:r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210015" y="2498930"/>
                <a:ext cx="993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Observer</a:t>
                </a:r>
              </a:p>
            </p:txBody>
          </p:sp>
          <p:cxnSp>
            <p:nvCxnSpPr>
              <p:cNvPr id="18" name="Gerade Verbindung mit Pfeil 17"/>
              <p:cNvCxnSpPr/>
              <p:nvPr/>
            </p:nvCxnSpPr>
            <p:spPr>
              <a:xfrm flipV="1">
                <a:off x="2401360" y="4141478"/>
                <a:ext cx="1240667" cy="2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/>
              <p:cNvSpPr txBox="1"/>
              <p:nvPr/>
            </p:nvSpPr>
            <p:spPr>
              <a:xfrm>
                <a:off x="1349375" y="4018079"/>
                <a:ext cx="5682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  UI</a:t>
                </a: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2620354" y="2269406"/>
                <a:ext cx="841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notify</a:t>
                </a:r>
                <a:endParaRPr lang="de-DE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2596395" y="3777448"/>
                <a:ext cx="10456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getState</a:t>
                </a:r>
                <a:endParaRPr lang="de-DE" sz="1400" dirty="0"/>
              </a:p>
            </p:txBody>
          </p:sp>
          <p:cxnSp>
            <p:nvCxnSpPr>
              <p:cNvPr id="38" name="Gerade Verbindung mit Pfeil 37"/>
              <p:cNvCxnSpPr/>
              <p:nvPr/>
            </p:nvCxnSpPr>
            <p:spPr>
              <a:xfrm>
                <a:off x="1633496" y="2908473"/>
                <a:ext cx="0" cy="105357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4301768" y="2862971"/>
                <a:ext cx="0" cy="106836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flipV="1">
                <a:off x="2425319" y="4300669"/>
                <a:ext cx="1240667" cy="2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 rot="16200000">
                <a:off x="3504652" y="3243266"/>
                <a:ext cx="10683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storeData</a:t>
                </a:r>
                <a:endParaRPr lang="de-DE" sz="14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 rot="16200000">
                <a:off x="946545" y="3185553"/>
                <a:ext cx="9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update</a:t>
                </a:r>
                <a:endParaRPr lang="de-DE" sz="14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 rot="182563">
                <a:off x="5498980" y="2345041"/>
                <a:ext cx="757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Intent</a:t>
                </a:r>
                <a:endParaRPr lang="de-DE" sz="14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 rot="2601238">
                <a:off x="5504264" y="3116772"/>
                <a:ext cx="757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Intent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5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Systemarchitektur</a:t>
            </a:r>
          </a:p>
          <a:p>
            <a:r>
              <a:rPr lang="de-DE" b="1" dirty="0">
                <a:solidFill>
                  <a:srgbClr val="404040"/>
                </a:solidFill>
              </a:rPr>
              <a:t>Herausforderungen</a:t>
            </a:r>
          </a:p>
          <a:p>
            <a:endParaRPr lang="de-DE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5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 1/1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Klassenstruktur</a:t>
            </a:r>
          </a:p>
          <a:p>
            <a:pPr lvl="1"/>
            <a:r>
              <a:rPr lang="de-DE" dirty="0" smtClean="0"/>
              <a:t>Threads</a:t>
            </a:r>
          </a:p>
          <a:p>
            <a:pPr lvl="1"/>
            <a:r>
              <a:rPr lang="de-DE" dirty="0" smtClean="0"/>
              <a:t>Services</a:t>
            </a:r>
          </a:p>
          <a:p>
            <a:r>
              <a:rPr lang="de-DE" dirty="0" smtClean="0"/>
              <a:t>Bluetooth LE</a:t>
            </a:r>
          </a:p>
          <a:p>
            <a:pPr lvl="1"/>
            <a:r>
              <a:rPr lang="de-DE" dirty="0"/>
              <a:t>S</a:t>
            </a:r>
            <a:r>
              <a:rPr lang="de-DE" dirty="0" smtClean="0"/>
              <a:t>ample</a:t>
            </a:r>
          </a:p>
          <a:p>
            <a:r>
              <a:rPr lang="de-DE" dirty="0" smtClean="0"/>
              <a:t>Zeitmanagement</a:t>
            </a:r>
          </a:p>
          <a:p>
            <a:pPr lvl="1"/>
            <a:r>
              <a:rPr lang="de-DE" dirty="0" smtClean="0"/>
              <a:t>Lange! Fehlersuchen</a:t>
            </a:r>
          </a:p>
          <a:p>
            <a:pPr lvl="1"/>
            <a:r>
              <a:rPr lang="de-DE" dirty="0" smtClean="0"/>
              <a:t>Nach sample komplette Umstrukturierung</a:t>
            </a:r>
          </a:p>
        </p:txBody>
      </p:sp>
      <p:pic>
        <p:nvPicPr>
          <p:cNvPr id="4" name="Bild 3" descr="Bildschirmfoto 2015-06-30 um 17.2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81" y="1334650"/>
            <a:ext cx="2781431" cy="28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Happy </a:t>
            </a:r>
            <a:r>
              <a:rPr lang="de-DE" dirty="0" err="1"/>
              <a:t>R</a:t>
            </a:r>
            <a:r>
              <a:rPr lang="de-DE" dirty="0" err="1" smtClean="0"/>
              <a:t>unning</a:t>
            </a:r>
            <a:r>
              <a:rPr lang="de-DE" dirty="0" smtClean="0"/>
              <a:t> ;)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5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/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 smtClean="0"/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75005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Conconi? 1/1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8865" y="1600201"/>
            <a:ext cx="8052686" cy="4343400"/>
          </a:xfrm>
        </p:spPr>
        <p:txBody>
          <a:bodyPr>
            <a:normAutofit/>
          </a:bodyPr>
          <a:lstStyle/>
          <a:p>
            <a:r>
              <a:rPr lang="de-DE" dirty="0" smtClean="0"/>
              <a:t>Ziel – anaerobe Schwelle (Herzfrequenz)</a:t>
            </a:r>
          </a:p>
          <a:p>
            <a:pPr marL="12700"/>
            <a:r>
              <a:rPr lang="de-DE" dirty="0"/>
              <a:t>Anaerobe Schwelle</a:t>
            </a:r>
            <a:r>
              <a:rPr lang="de-DE" dirty="0" smtClean="0"/>
              <a:t>?</a:t>
            </a:r>
          </a:p>
          <a:p>
            <a:pPr marL="12700"/>
            <a:r>
              <a:rPr lang="de-DE" dirty="0" smtClean="0"/>
              <a:t>Vorteile:</a:t>
            </a:r>
          </a:p>
          <a:p>
            <a:pPr marL="631825" lvl="2"/>
            <a:r>
              <a:rPr lang="de-DE" dirty="0" smtClean="0"/>
              <a:t>Minimale Kosten</a:t>
            </a:r>
          </a:p>
          <a:p>
            <a:pPr marL="631825" lvl="2"/>
            <a:r>
              <a:rPr lang="de-DE" dirty="0" smtClean="0"/>
              <a:t>Keine Blutabnahme</a:t>
            </a:r>
          </a:p>
          <a:p>
            <a:pPr marL="12700"/>
            <a:r>
              <a:rPr lang="de-DE" dirty="0" smtClean="0"/>
              <a:t>Nachteile:</a:t>
            </a:r>
          </a:p>
          <a:p>
            <a:pPr marL="631825" lvl="2"/>
            <a:r>
              <a:rPr lang="de-DE" dirty="0" smtClean="0"/>
              <a:t>Ungenau, wenn die Geschwindigkeit nicht eingehalten wird</a:t>
            </a:r>
          </a:p>
          <a:p>
            <a:pPr marL="631825"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48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Planung / Funktionen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/>
              <a:t>Herausforderungen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951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1/3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277241" y="1242556"/>
            <a:ext cx="165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 Screen:</a:t>
            </a:r>
            <a:endParaRPr lang="de-DE" dirty="0"/>
          </a:p>
        </p:txBody>
      </p:sp>
      <p:pic>
        <p:nvPicPr>
          <p:cNvPr id="5" name="Bild 4" descr="Bildschirmfoto 2015-06-28 um 19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87" y="1613932"/>
            <a:ext cx="7438114" cy="44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2/3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98840" y="1245537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Turorial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5" name="Bild 4" descr="Bildschirmfoto 2015-06-28 um 19.4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0" y="1712496"/>
            <a:ext cx="3715400" cy="4115807"/>
          </a:xfrm>
          <a:prstGeom prst="rect">
            <a:avLst/>
          </a:prstGeom>
        </p:spPr>
      </p:pic>
      <p:pic>
        <p:nvPicPr>
          <p:cNvPr id="6" name="Bild 5" descr="Bildschirmfoto 2015-06-28 um 19.40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72" y="1712496"/>
            <a:ext cx="3874247" cy="41158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824899" y="1245537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 Screen: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Planung/Funktionen 3/3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53265" y="1230905"/>
            <a:ext cx="3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Evaluation:</a:t>
            </a:r>
            <a:endParaRPr lang="de-DE" dirty="0"/>
          </a:p>
        </p:txBody>
      </p:sp>
      <p:pic>
        <p:nvPicPr>
          <p:cNvPr id="4" name="Bild 3" descr="Bildschirmfoto 2015-06-28 um 19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65" y="1613932"/>
            <a:ext cx="2275340" cy="45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Was ist ein Conconi-Test?</a:t>
            </a:r>
          </a:p>
          <a:p>
            <a:r>
              <a:rPr lang="de-DE" dirty="0" smtClean="0">
                <a:solidFill>
                  <a:srgbClr val="595959"/>
                </a:solidFill>
              </a:rPr>
              <a:t>Planung / Funktionen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Umsetzung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 smtClean="0"/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181333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1/2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868577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BLE Scan: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27220" y="1244600"/>
            <a:ext cx="166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Startscreen1:</a:t>
            </a:r>
            <a:endParaRPr lang="de-DE" dirty="0"/>
          </a:p>
        </p:txBody>
      </p:sp>
      <p:pic>
        <p:nvPicPr>
          <p:cNvPr id="13" name="Bild 12" descr="scanActivit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2" y="1879258"/>
            <a:ext cx="2277926" cy="4049648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20" y="1879259"/>
            <a:ext cx="2277927" cy="4049648"/>
          </a:xfrm>
          <a:prstGeom prst="rect">
            <a:avLst/>
          </a:prstGeom>
        </p:spPr>
      </p:pic>
      <p:cxnSp>
        <p:nvCxnSpPr>
          <p:cNvPr id="7" name="Gerade Verbindung mit Pfeil 6"/>
          <p:cNvCxnSpPr>
            <a:endCxn id="13" idx="3"/>
          </p:cNvCxnSpPr>
          <p:nvPr/>
        </p:nvCxnSpPr>
        <p:spPr>
          <a:xfrm flipH="1" flipV="1">
            <a:off x="4271818" y="3904082"/>
            <a:ext cx="1563205" cy="1694486"/>
          </a:xfrm>
          <a:prstGeom prst="straightConnector1">
            <a:avLst/>
          </a:prstGeom>
          <a:ln w="571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7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phyros">
  <a:themeElements>
    <a:clrScheme name="Zephyro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Zephyro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Zephyro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Zephyros.thmx</Template>
  <TotalTime>0</TotalTime>
  <Words>221</Words>
  <Application>Microsoft Macintosh PowerPoint</Application>
  <PresentationFormat>Bildschirmpräsentation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Zephyros</vt:lpstr>
      <vt:lpstr>CONCONII</vt:lpstr>
      <vt:lpstr>Agenda</vt:lpstr>
      <vt:lpstr>Was ist Conconi? 1/1</vt:lpstr>
      <vt:lpstr>Agenda</vt:lpstr>
      <vt:lpstr>Planung/Funktionen 1/3</vt:lpstr>
      <vt:lpstr>Planung/Funktionen 2/3</vt:lpstr>
      <vt:lpstr>Planung/Funktionen 3/3</vt:lpstr>
      <vt:lpstr>Agenda</vt:lpstr>
      <vt:lpstr>Umsetzung 1/2</vt:lpstr>
      <vt:lpstr>Umsetzung 1/2</vt:lpstr>
      <vt:lpstr>Umsetzung 2/2</vt:lpstr>
      <vt:lpstr>Agenda</vt:lpstr>
      <vt:lpstr>Systemarchitektur 1/2</vt:lpstr>
      <vt:lpstr>Systemarchitektur 2/2</vt:lpstr>
      <vt:lpstr>Agenda</vt:lpstr>
      <vt:lpstr>Herausforderungen 1/1</vt:lpstr>
      <vt:lpstr>Happy Running ;)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Gix</dc:creator>
  <cp:lastModifiedBy>Gix</cp:lastModifiedBy>
  <cp:revision>42</cp:revision>
  <dcterms:created xsi:type="dcterms:W3CDTF">2015-06-23T23:40:53Z</dcterms:created>
  <dcterms:modified xsi:type="dcterms:W3CDTF">2015-06-30T16:39:11Z</dcterms:modified>
</cp:coreProperties>
</file>