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matic SC" panose="00000500000000000000" pitchFamily="2" charset="-79"/>
      <p:regular r:id="rId24"/>
      <p:bold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5a8da5cf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5a8da5cf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5a8da5cf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5a8da5cf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5a8da5cf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5a8da5c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a8da5cf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a8da5cf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e5a8da5cf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e5a8da5c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6" name="Google Shape;16;p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802750" y="802500"/>
            <a:ext cx="3538500" cy="3538500"/>
          </a:xfrm>
          <a:prstGeom prst="rect">
            <a:avLst/>
          </a:prstGeom>
          <a:solidFill>
            <a:srgbClr val="FFFFFF"/>
          </a:solid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marL="914400" lvl="1"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marL="1371600" lvl="2"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marL="1828800" lvl="3"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marL="2286000" lvl="4"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marL="2743200" lvl="5"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marL="3200400" lvl="6"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marL="3657600" lvl="7"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marL="4114800" lvl="8" indent="-3175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1pPr>
            <a:lvl2pPr marR="0" lvl="1"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2pPr>
            <a:lvl3pPr marR="0" lvl="2"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3pPr>
            <a:lvl4pPr marR="0" lvl="3"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4pPr>
            <a:lvl5pPr marR="0" lvl="4"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5pPr>
            <a:lvl6pPr marR="0" lvl="5"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6pPr>
            <a:lvl7pPr marR="0" lvl="6"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7pPr>
            <a:lvl8pPr marR="0" lvl="7"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8pPr>
            <a:lvl9pPr marR="0" lvl="8" algn="l" rtl="0">
              <a:lnSpc>
                <a:spcPct val="100000"/>
              </a:lnSpc>
              <a:spcBef>
                <a:spcPts val="0"/>
              </a:spcBef>
              <a:spcAft>
                <a:spcPts val="0"/>
              </a:spcAft>
              <a:buClr>
                <a:schemeClr val="accent1"/>
              </a:buClr>
              <a:buSzPts val="4200"/>
              <a:buFont typeface="Amatic SC"/>
              <a:buNone/>
              <a:defRPr sz="4200" b="1" i="0" u="none" strike="noStrike" cap="none">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s"/>
              <a:t>CRYPTO TRADING BOT</a:t>
            </a:r>
            <a:endParaRPr/>
          </a:p>
        </p:txBody>
      </p:sp>
      <p:sp>
        <p:nvSpPr>
          <p:cNvPr id="57" name="Google Shape;57;p13"/>
          <p:cNvSpPr txBox="1">
            <a:spLocks noGrp="1"/>
          </p:cNvSpPr>
          <p:nvPr>
            <p:ph type="subTitle" idx="1"/>
          </p:nvPr>
        </p:nvSpPr>
        <p:spPr>
          <a:xfrm>
            <a:off x="311700" y="3890400"/>
            <a:ext cx="8520600" cy="706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100"/>
              <a:buNone/>
            </a:pPr>
            <a:r>
              <a:rPr lang="es"/>
              <a:t>Roberto García, Gonzalo Etse, Habib Aminu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DISTILBERT: Sentiment Analysis</a:t>
            </a:r>
            <a:endParaRPr/>
          </a:p>
        </p:txBody>
      </p:sp>
      <p:pic>
        <p:nvPicPr>
          <p:cNvPr id="115" name="Google Shape;115;p22"/>
          <p:cNvPicPr preferRelativeResize="0"/>
          <p:nvPr/>
        </p:nvPicPr>
        <p:blipFill>
          <a:blip r:embed="rId3">
            <a:alphaModFix/>
          </a:blip>
          <a:stretch>
            <a:fillRect/>
          </a:stretch>
        </p:blipFill>
        <p:spPr>
          <a:xfrm>
            <a:off x="1219200" y="1093850"/>
            <a:ext cx="6705600" cy="1676400"/>
          </a:xfrm>
          <a:prstGeom prst="rect">
            <a:avLst/>
          </a:prstGeom>
          <a:noFill/>
          <a:ln>
            <a:noFill/>
          </a:ln>
        </p:spPr>
      </p:pic>
      <p:cxnSp>
        <p:nvCxnSpPr>
          <p:cNvPr id="116" name="Google Shape;116;p22"/>
          <p:cNvCxnSpPr>
            <a:stCxn id="115" idx="2"/>
          </p:cNvCxnSpPr>
          <p:nvPr/>
        </p:nvCxnSpPr>
        <p:spPr>
          <a:xfrm>
            <a:off x="4572000" y="2770250"/>
            <a:ext cx="14400" cy="508800"/>
          </a:xfrm>
          <a:prstGeom prst="straightConnector1">
            <a:avLst/>
          </a:prstGeom>
          <a:noFill/>
          <a:ln w="38100" cap="flat" cmpd="sng">
            <a:solidFill>
              <a:schemeClr val="dk1"/>
            </a:solidFill>
            <a:prstDash val="solid"/>
            <a:round/>
            <a:headEnd type="none" w="med" len="med"/>
            <a:tailEnd type="triangle" w="med" len="med"/>
          </a:ln>
        </p:spPr>
      </p:cxnSp>
      <p:pic>
        <p:nvPicPr>
          <p:cNvPr id="117" name="Google Shape;117;p22"/>
          <p:cNvPicPr preferRelativeResize="0"/>
          <p:nvPr/>
        </p:nvPicPr>
        <p:blipFill>
          <a:blip r:embed="rId4">
            <a:alphaModFix/>
          </a:blip>
          <a:stretch>
            <a:fillRect/>
          </a:stretch>
        </p:blipFill>
        <p:spPr>
          <a:xfrm>
            <a:off x="3028950" y="3394275"/>
            <a:ext cx="3086100" cy="154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2  (market data)</a:t>
            </a:r>
            <a:endParaRPr/>
          </a:p>
        </p:txBody>
      </p:sp>
      <p:sp>
        <p:nvSpPr>
          <p:cNvPr id="123" name="Google Shape;123;p2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Scrapping from Coingecko the cryptocurrencies historic of some market data (prices, volume…)</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Storing it into a dataframe called “Y”</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Merging daily market data with sentiment scores (Merging “X” and “Y”), resulting in dataframe “Z”</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Coingecko Scrapping</a:t>
            </a:r>
            <a:endParaRPr/>
          </a:p>
        </p:txBody>
      </p:sp>
      <p:pic>
        <p:nvPicPr>
          <p:cNvPr id="129" name="Google Shape;129;p24"/>
          <p:cNvPicPr preferRelativeResize="0"/>
          <p:nvPr/>
        </p:nvPicPr>
        <p:blipFill rotWithShape="1">
          <a:blip r:embed="rId3">
            <a:alphaModFix/>
          </a:blip>
          <a:srcRect/>
          <a:stretch/>
        </p:blipFill>
        <p:spPr>
          <a:xfrm>
            <a:off x="223715" y="1285875"/>
            <a:ext cx="8608585" cy="801000"/>
          </a:xfrm>
          <a:prstGeom prst="rect">
            <a:avLst/>
          </a:prstGeom>
          <a:noFill/>
          <a:ln>
            <a:noFill/>
          </a:ln>
        </p:spPr>
      </p:pic>
      <p:sp>
        <p:nvSpPr>
          <p:cNvPr id="130" name="Google Shape;130;p24"/>
          <p:cNvSpPr txBox="1"/>
          <p:nvPr/>
        </p:nvSpPr>
        <p:spPr>
          <a:xfrm>
            <a:off x="2035969" y="2293144"/>
            <a:ext cx="510063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 sz="1400" b="0" i="0" u="none" strike="noStrike" cap="none">
                <a:solidFill>
                  <a:srgbClr val="000000"/>
                </a:solidFill>
                <a:latin typeface="Arial"/>
                <a:ea typeface="Arial"/>
                <a:cs typeface="Arial"/>
                <a:sym typeface="Arial"/>
              </a:rPr>
              <a:t>After some transformations in Python, this is the result for Ethereum for a given time range:</a:t>
            </a:r>
            <a:endParaRPr/>
          </a:p>
        </p:txBody>
      </p:sp>
      <p:pic>
        <p:nvPicPr>
          <p:cNvPr id="131" name="Google Shape;131;p24"/>
          <p:cNvPicPr preferRelativeResize="0"/>
          <p:nvPr/>
        </p:nvPicPr>
        <p:blipFill rotWithShape="1">
          <a:blip r:embed="rId4">
            <a:alphaModFix/>
          </a:blip>
          <a:srcRect/>
          <a:stretch/>
        </p:blipFill>
        <p:spPr>
          <a:xfrm>
            <a:off x="2035969" y="2921490"/>
            <a:ext cx="4029075" cy="1657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Merging Prices and Sentiment Scores – table “Z”</a:t>
            </a:r>
            <a:endParaRPr/>
          </a:p>
        </p:txBody>
      </p:sp>
      <p:pic>
        <p:nvPicPr>
          <p:cNvPr id="137" name="Google Shape;137;p25"/>
          <p:cNvPicPr preferRelativeResize="0"/>
          <p:nvPr/>
        </p:nvPicPr>
        <p:blipFill>
          <a:blip r:embed="rId3">
            <a:alphaModFix/>
          </a:blip>
          <a:stretch>
            <a:fillRect/>
          </a:stretch>
        </p:blipFill>
        <p:spPr>
          <a:xfrm>
            <a:off x="904875" y="1890750"/>
            <a:ext cx="7334250"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3  (training model)</a:t>
            </a:r>
            <a:endParaRPr/>
          </a:p>
        </p:txBody>
      </p:sp>
      <p:sp>
        <p:nvSpPr>
          <p:cNvPr id="143" name="Google Shape;143;p26"/>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Splitting of the dataset “Z” into training and test sets (we save the test prices (20%) and empty them to optimize the training)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s"/>
              <a:t>→ Training of the neural network (LSTM)for price prediction  with “Z_train” and “Z_test”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LSTM - What is it?</a:t>
            </a:r>
            <a:endParaRPr/>
          </a:p>
        </p:txBody>
      </p:sp>
      <p:sp>
        <p:nvSpPr>
          <p:cNvPr id="149" name="Google Shape;149;p27"/>
          <p:cNvSpPr txBox="1">
            <a:spLocks noGrp="1"/>
          </p:cNvSpPr>
          <p:nvPr>
            <p:ph type="body" idx="1"/>
          </p:nvPr>
        </p:nvSpPr>
        <p:spPr>
          <a:xfrm>
            <a:off x="311700" y="1228675"/>
            <a:ext cx="50151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 LSTM (Long Short Term Memory) is an artificial Recurrent Neural Network (RNN) architecture used in the field of deep learning. Unlike standard feedforward neural networks, LSTM has feedback connections. It can not only process single data points, but sequences of data (in this case it will use “windows” of 30 days of prices and volumes).</a:t>
            </a:r>
            <a:endParaRPr/>
          </a:p>
        </p:txBody>
      </p:sp>
      <p:pic>
        <p:nvPicPr>
          <p:cNvPr id="150" name="Google Shape;150;p27"/>
          <p:cNvPicPr preferRelativeResize="0"/>
          <p:nvPr/>
        </p:nvPicPr>
        <p:blipFill>
          <a:blip r:embed="rId3">
            <a:alphaModFix/>
          </a:blip>
          <a:stretch>
            <a:fillRect/>
          </a:stretch>
        </p:blipFill>
        <p:spPr>
          <a:xfrm>
            <a:off x="5326800" y="1568212"/>
            <a:ext cx="3663350" cy="26611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Training of the lstm</a:t>
            </a:r>
            <a:endParaRPr/>
          </a:p>
        </p:txBody>
      </p:sp>
      <p:pic>
        <p:nvPicPr>
          <p:cNvPr id="156" name="Google Shape;156;p28"/>
          <p:cNvPicPr preferRelativeResize="0"/>
          <p:nvPr/>
        </p:nvPicPr>
        <p:blipFill>
          <a:blip r:embed="rId3">
            <a:alphaModFix/>
          </a:blip>
          <a:stretch>
            <a:fillRect/>
          </a:stretch>
        </p:blipFill>
        <p:spPr>
          <a:xfrm>
            <a:off x="2343150" y="1507962"/>
            <a:ext cx="4457700" cy="3009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4 (new sentiments)</a:t>
            </a:r>
            <a:endParaRPr/>
          </a:p>
        </p:txBody>
      </p:sp>
      <p:sp>
        <p:nvSpPr>
          <p:cNvPr id="162" name="Google Shape;162;p29"/>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 Scrapping news from multiple sources through Cryptopanic </a:t>
            </a:r>
            <a:endParaRPr/>
          </a:p>
          <a:p>
            <a:pPr marL="0" lvl="0" indent="0" algn="l" rtl="0">
              <a:lnSpc>
                <a:spcPct val="115000"/>
              </a:lnSpc>
              <a:spcBef>
                <a:spcPts val="1200"/>
              </a:spcBef>
              <a:spcAft>
                <a:spcPts val="0"/>
              </a:spcAft>
              <a:buSzPts val="1800"/>
              <a:buNone/>
            </a:pPr>
            <a:r>
              <a:rPr lang="es"/>
              <a:t>→ Pass these news on a daily basis through the DISTILBERT sentiment analyzer and obtain their scores</a:t>
            </a:r>
            <a:endParaRPr/>
          </a:p>
          <a:p>
            <a:pPr marL="0" lvl="0" indent="0" algn="l" rtl="0">
              <a:lnSpc>
                <a:spcPct val="115000"/>
              </a:lnSpc>
              <a:spcBef>
                <a:spcPts val="1200"/>
              </a:spcBef>
              <a:spcAft>
                <a:spcPts val="0"/>
              </a:spcAft>
              <a:buSzPts val="1800"/>
              <a:buNone/>
            </a:pPr>
            <a:r>
              <a:rPr lang="es"/>
              <a:t>→ Merge these scores with its corresponding new market data on a daily basis, obtaining new dataframes called “A+”</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5  (Model Predictions)</a:t>
            </a:r>
            <a:endParaRPr/>
          </a:p>
        </p:txBody>
      </p:sp>
      <p:sp>
        <p:nvSpPr>
          <p:cNvPr id="168" name="Google Shape;168;p30"/>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r>
              <a:rPr lang="es"/>
              <a:t>→ Feed the already trained LSTM neural net with “A+” dataframe in order for it to make the prices predictions</a:t>
            </a:r>
            <a:endParaRPr/>
          </a:p>
          <a:p>
            <a:pPr marL="0" lvl="0" indent="0" algn="l" rtl="0">
              <a:lnSpc>
                <a:spcPct val="115000"/>
              </a:lnSpc>
              <a:spcBef>
                <a:spcPts val="1200"/>
              </a:spcBef>
              <a:spcAft>
                <a:spcPts val="0"/>
              </a:spcAft>
              <a:buSzPct val="100000"/>
              <a:buNone/>
            </a:pPr>
            <a:endParaRPr/>
          </a:p>
          <a:p>
            <a:pPr marL="0" lvl="0" indent="0" algn="l" rtl="0">
              <a:lnSpc>
                <a:spcPct val="115000"/>
              </a:lnSpc>
              <a:spcBef>
                <a:spcPts val="1200"/>
              </a:spcBef>
              <a:spcAft>
                <a:spcPts val="0"/>
              </a:spcAft>
              <a:buSzPct val="100000"/>
              <a:buNone/>
            </a:pPr>
            <a:r>
              <a:rPr lang="es"/>
              <a:t>→ Predictions will be for the following weeks and months prices.</a:t>
            </a:r>
            <a:endParaRPr/>
          </a:p>
          <a:p>
            <a:pPr marL="0" lvl="0" indent="0" algn="l" rtl="0">
              <a:lnSpc>
                <a:spcPct val="115000"/>
              </a:lnSpc>
              <a:spcBef>
                <a:spcPts val="1200"/>
              </a:spcBef>
              <a:spcAft>
                <a:spcPts val="0"/>
              </a:spcAft>
              <a:buSzPct val="100000"/>
              <a:buNone/>
            </a:pPr>
            <a:endParaRPr/>
          </a:p>
          <a:p>
            <a:pPr marL="0" lvl="0" indent="0" algn="l" rtl="0">
              <a:lnSpc>
                <a:spcPct val="115000"/>
              </a:lnSpc>
              <a:spcBef>
                <a:spcPts val="1200"/>
              </a:spcBef>
              <a:spcAft>
                <a:spcPts val="0"/>
              </a:spcAft>
              <a:buSzPct val="100000"/>
              <a:buNone/>
            </a:pPr>
            <a:r>
              <a:rPr lang="es"/>
              <a:t>🡪 Establishing the cryptocurrencies asset allocation on Enzyme based on these predictions</a:t>
            </a:r>
            <a:endParaRPr/>
          </a:p>
          <a:p>
            <a:pPr marL="0" lvl="0" indent="0" algn="l" rtl="0">
              <a:lnSpc>
                <a:spcPct val="115000"/>
              </a:lnSpc>
              <a:spcBef>
                <a:spcPts val="1200"/>
              </a:spcBef>
              <a:spcAft>
                <a:spcPts val="0"/>
              </a:spcAft>
              <a:buSzPct val="100000"/>
              <a:buNone/>
            </a:pPr>
            <a:r>
              <a:rPr lang="es"/>
              <a:t> </a:t>
            </a:r>
            <a:endParaRPr/>
          </a:p>
          <a:p>
            <a:pPr marL="0" lvl="0" indent="0" algn="l" rtl="0">
              <a:lnSpc>
                <a:spcPct val="115000"/>
              </a:lnSpc>
              <a:spcBef>
                <a:spcPts val="1200"/>
              </a:spcBef>
              <a:spcAft>
                <a:spcPts val="1200"/>
              </a:spcAft>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Development - Phase 6  (ENZYME BOT)</a:t>
            </a:r>
            <a:endParaRPr/>
          </a:p>
        </p:txBody>
      </p:sp>
      <p:sp>
        <p:nvSpPr>
          <p:cNvPr id="174" name="Google Shape;174;p31"/>
          <p:cNvSpPr txBox="1">
            <a:spLocks noGrp="1"/>
          </p:cNvSpPr>
          <p:nvPr>
            <p:ph type="body" idx="1"/>
          </p:nvPr>
        </p:nvSpPr>
        <p:spPr>
          <a:xfrm>
            <a:off x="311700" y="1228675"/>
            <a:ext cx="4853400" cy="33402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s"/>
              <a:t>→ Enzyme is a decentralized fund manager that allows for humans (or bots) to run a fund in which third parties can invest with a limited cost compared to traditional funds.</a:t>
            </a:r>
            <a:endParaRPr/>
          </a:p>
          <a:p>
            <a:pPr marL="0" lvl="0" indent="0" algn="l" rtl="0">
              <a:spcBef>
                <a:spcPts val="0"/>
              </a:spcBef>
              <a:spcAft>
                <a:spcPts val="0"/>
              </a:spcAft>
              <a:buNone/>
            </a:pPr>
            <a:endParaRPr/>
          </a:p>
          <a:p>
            <a:pPr marL="0" lvl="0" indent="0" algn="l" rtl="0">
              <a:spcBef>
                <a:spcPts val="0"/>
              </a:spcBef>
              <a:spcAft>
                <a:spcPts val="0"/>
              </a:spcAft>
              <a:buNone/>
            </a:pPr>
            <a:r>
              <a:rPr lang="es"/>
              <a:t>→ Enzyme provides full transparency about how strategies are performing, together with information about how they’re set up, operated and composed.</a:t>
            </a:r>
            <a:endParaRPr/>
          </a:p>
          <a:p>
            <a:pPr marL="0" lvl="0" indent="0" algn="l" rtl="0">
              <a:spcBef>
                <a:spcPts val="0"/>
              </a:spcBef>
              <a:spcAft>
                <a:spcPts val="0"/>
              </a:spcAft>
              <a:buNone/>
            </a:pPr>
            <a:endParaRPr/>
          </a:p>
          <a:p>
            <a:pPr marL="0" lvl="0" indent="0" algn="l" rtl="0">
              <a:spcBef>
                <a:spcPts val="0"/>
              </a:spcBef>
              <a:spcAft>
                <a:spcPts val="0"/>
              </a:spcAft>
              <a:buNone/>
            </a:pPr>
            <a:r>
              <a:rPr lang="es"/>
              <a:t>→ A fund can be carried on by a code that performs based on other process. To complete the decentralized model we would have to have the complete code running in Lambda with storage in AWS or Ocean Protocol (decentralized data access).</a:t>
            </a:r>
            <a:endParaRPr/>
          </a:p>
          <a:p>
            <a:pPr marL="0" lvl="0" indent="0" algn="l" rtl="0">
              <a:spcBef>
                <a:spcPts val="0"/>
              </a:spcBef>
              <a:spcAft>
                <a:spcPts val="0"/>
              </a:spcAft>
              <a:buNone/>
            </a:pPr>
            <a:endParaRPr/>
          </a:p>
          <a:p>
            <a:pPr marL="0" lvl="0" indent="0" algn="l" rtl="0">
              <a:spcBef>
                <a:spcPts val="0"/>
              </a:spcBef>
              <a:spcAft>
                <a:spcPts val="0"/>
              </a:spcAft>
              <a:buNone/>
            </a:pPr>
            <a:r>
              <a:rPr lang="es"/>
              <a:t>→ We use a community made Trading Bot, and adapt the decision making to our own DL results. The bot will be running on the Ethereum testnet Covan.</a:t>
            </a:r>
            <a:endParaRPr/>
          </a:p>
          <a:p>
            <a:pPr marL="0" lvl="0" indent="0" algn="l" rtl="0">
              <a:spcBef>
                <a:spcPts val="0"/>
              </a:spcBef>
              <a:spcAft>
                <a:spcPts val="0"/>
              </a:spcAft>
              <a:buNone/>
            </a:pPr>
            <a:endParaRPr/>
          </a:p>
          <a:p>
            <a:pPr marL="0" lvl="0" indent="0" algn="l" rtl="0">
              <a:spcBef>
                <a:spcPts val="0"/>
              </a:spcBef>
              <a:spcAft>
                <a:spcPts val="0"/>
              </a:spcAft>
              <a:buNone/>
            </a:pPr>
            <a:r>
              <a:rPr lang="es"/>
              <a:t>→ Connect Algo Trading decisions to the Trading Bot actions.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s" sz="1168"/>
              <a:t>Source: https://medium.com/enzymefinance/building-a-trading-bot-on-enzyme-e002b6419b23</a:t>
            </a:r>
            <a:endParaRPr sz="1168"/>
          </a:p>
          <a:p>
            <a:pPr marL="0" lvl="0" indent="0" algn="l" rtl="0">
              <a:spcBef>
                <a:spcPts val="0"/>
              </a:spcBef>
              <a:spcAft>
                <a:spcPts val="0"/>
              </a:spcAft>
              <a:buNone/>
            </a:pPr>
            <a:endParaRPr/>
          </a:p>
        </p:txBody>
      </p:sp>
      <p:pic>
        <p:nvPicPr>
          <p:cNvPr id="175" name="Google Shape;175;p31"/>
          <p:cNvPicPr preferRelativeResize="0"/>
          <p:nvPr/>
        </p:nvPicPr>
        <p:blipFill>
          <a:blip r:embed="rId3">
            <a:alphaModFix/>
          </a:blip>
          <a:stretch>
            <a:fillRect/>
          </a:stretch>
        </p:blipFill>
        <p:spPr>
          <a:xfrm>
            <a:off x="5267400" y="1150513"/>
            <a:ext cx="3674100" cy="32962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Mission</a:t>
            </a:r>
            <a:endParaRPr/>
          </a:p>
        </p:txBody>
      </p:sp>
      <p:sp>
        <p:nvSpPr>
          <p:cNvPr id="63" name="Google Shape;63;p14"/>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8108"/>
              <a:buNone/>
            </a:pPr>
            <a:r>
              <a:rPr lang="es"/>
              <a:t>Crypto is for enthusiastics, for people who follow their passions and do not let this world setbacks overcome them. </a:t>
            </a:r>
            <a:endParaRPr/>
          </a:p>
          <a:p>
            <a:pPr marL="0" lvl="0" indent="0" algn="l" rtl="0">
              <a:lnSpc>
                <a:spcPct val="115000"/>
              </a:lnSpc>
              <a:spcBef>
                <a:spcPts val="1200"/>
              </a:spcBef>
              <a:spcAft>
                <a:spcPts val="0"/>
              </a:spcAft>
              <a:buSzPct val="108108"/>
              <a:buNone/>
            </a:pPr>
            <a:r>
              <a:rPr lang="es"/>
              <a:t>For this reason, it should be really taken into account this niche-sector opinions by mass-extracting and analyzing them, correlating them with crypto prices.</a:t>
            </a:r>
            <a:endParaRPr/>
          </a:p>
          <a:p>
            <a:pPr marL="0" lvl="0" indent="0" algn="l" rtl="0">
              <a:lnSpc>
                <a:spcPct val="115000"/>
              </a:lnSpc>
              <a:spcBef>
                <a:spcPts val="1200"/>
              </a:spcBef>
              <a:spcAft>
                <a:spcPts val="0"/>
              </a:spcAft>
              <a:buSzPct val="108108"/>
              <a:buNone/>
            </a:pPr>
            <a:r>
              <a:rPr lang="es"/>
              <a:t>By doing this, new project trends, visions and focus-changes can be anticipated, and investments can be fostered where they can be made the most out of.</a:t>
            </a:r>
            <a:endParaRPr/>
          </a:p>
          <a:p>
            <a:pPr marL="0" lvl="0" indent="0" algn="l" rtl="0">
              <a:lnSpc>
                <a:spcPct val="115000"/>
              </a:lnSpc>
              <a:spcBef>
                <a:spcPts val="2400"/>
              </a:spcBef>
              <a:spcAft>
                <a:spcPts val="1200"/>
              </a:spcAft>
              <a:buSzPct val="108108"/>
              <a:buNone/>
            </a:pPr>
            <a:r>
              <a:rPr lang="es"/>
              <a:t>https://github.com/Robson-55/Crypto_Trading_Bot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Tools	</a:t>
            </a:r>
            <a:endParaRPr/>
          </a:p>
        </p:txBody>
      </p:sp>
      <p:sp>
        <p:nvSpPr>
          <p:cNvPr id="181" name="Google Shape;181;p32"/>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sz="2800"/>
              <a:t>→</a:t>
            </a:r>
            <a:r>
              <a:rPr lang="es"/>
              <a:t> Python 3.8</a:t>
            </a:r>
            <a:endParaRPr/>
          </a:p>
          <a:p>
            <a:pPr marL="0" lvl="0" indent="0" algn="l" rtl="0">
              <a:lnSpc>
                <a:spcPct val="115000"/>
              </a:lnSpc>
              <a:spcBef>
                <a:spcPts val="0"/>
              </a:spcBef>
              <a:spcAft>
                <a:spcPts val="0"/>
              </a:spcAft>
              <a:buSzPts val="1800"/>
              <a:buNone/>
            </a:pPr>
            <a:r>
              <a:rPr lang="es"/>
              <a:t>🡪 Libraries: requirements.txt </a:t>
            </a:r>
            <a:endParaRPr/>
          </a:p>
          <a:p>
            <a:pPr marL="0" lvl="0" indent="0" algn="l" rtl="0">
              <a:lnSpc>
                <a:spcPct val="115000"/>
              </a:lnSpc>
              <a:spcBef>
                <a:spcPts val="0"/>
              </a:spcBef>
              <a:spcAft>
                <a:spcPts val="0"/>
              </a:spcAft>
              <a:buSzPts val="1800"/>
              <a:buNone/>
            </a:pPr>
            <a:r>
              <a:rPr lang="es" sz="2800"/>
              <a:t>→</a:t>
            </a:r>
            <a:r>
              <a:rPr lang="es"/>
              <a:t> Github</a:t>
            </a:r>
            <a:endParaRPr/>
          </a:p>
          <a:p>
            <a:pPr marL="0" lvl="0" indent="0" algn="l" rtl="0">
              <a:lnSpc>
                <a:spcPct val="115000"/>
              </a:lnSpc>
              <a:spcBef>
                <a:spcPts val="1200"/>
              </a:spcBef>
              <a:spcAft>
                <a:spcPts val="0"/>
              </a:spcAft>
              <a:buSzPts val="1800"/>
              <a:buNone/>
            </a:pPr>
            <a:r>
              <a:rPr lang="es"/>
              <a:t>🡪 Enzyme</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Final Thoughts</a:t>
            </a:r>
            <a:endParaRPr/>
          </a:p>
        </p:txBody>
      </p:sp>
      <p:sp>
        <p:nvSpPr>
          <p:cNvPr id="187" name="Google Shape;187;p3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solidFill>
                  <a:srgbClr val="000000"/>
                </a:solidFill>
                <a:latin typeface="Arial"/>
                <a:ea typeface="Arial"/>
                <a:cs typeface="Arial"/>
                <a:sym typeface="Arial"/>
              </a:rPr>
              <a:t>-Scrap &amp; clean Hour Price data through coingecko or gemini APIs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-Scrap &amp; clean, using PRAW, subreddits related to the selected crypto assets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-Apply Text-Sentiment analysis over the subreddit posts and merge with Price data</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-Apply LSTM over the multivariate dataset </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an enzyme-fund over a COVAN testnet and fetch transaction costs</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-Calculate ROI &amp; Risks of changes of strategy based on the algorithms decisions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Bot transactions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r>
              <a:rPr lang="es">
                <a:solidFill>
                  <a:srgbClr val="000000"/>
                </a:solidFill>
                <a:latin typeface="Arial"/>
                <a:ea typeface="Arial"/>
                <a:cs typeface="Arial"/>
                <a:sym typeface="Arial"/>
              </a:rPr>
              <a:t>-Set code on Amazon Lambda - (Todo in the future)</a:t>
            </a:r>
            <a:endParaRPr>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Project Definition	</a:t>
            </a:r>
            <a:endParaRPr/>
          </a:p>
        </p:txBody>
      </p:sp>
      <p:sp>
        <p:nvSpPr>
          <p:cNvPr id="69" name="Google Shape;69;p15"/>
          <p:cNvSpPr txBox="1">
            <a:spLocks noGrp="1"/>
          </p:cNvSpPr>
          <p:nvPr>
            <p:ph type="body" idx="1"/>
          </p:nvPr>
        </p:nvSpPr>
        <p:spPr>
          <a:xfrm>
            <a:off x="311700" y="1271525"/>
            <a:ext cx="8520600" cy="33402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s"/>
              <a:t>→ Establishing an Automated Investment Fund in Enzyme platform.</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r>
              <a:rPr lang="es"/>
              <a:t>→ Performing sentiment analysis and prediction of future prices. Hypothesis: Price and Sentiment analysis correlated.</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Data Extraction</a:t>
            </a:r>
            <a:endParaRPr/>
          </a:p>
        </p:txBody>
      </p:sp>
      <p:sp>
        <p:nvSpPr>
          <p:cNvPr id="75" name="Google Shape;75;p16"/>
          <p:cNvSpPr txBox="1">
            <a:spLocks noGrp="1"/>
          </p:cNvSpPr>
          <p:nvPr>
            <p:ph type="body" idx="1"/>
          </p:nvPr>
        </p:nvSpPr>
        <p:spPr>
          <a:xfrm>
            <a:off x="311700" y="1214600"/>
            <a:ext cx="8636700" cy="33543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s"/>
              <a:t>→ Scrapping market data from certain cryptocurrencies</a:t>
            </a:r>
            <a:endParaRPr/>
          </a:p>
          <a:p>
            <a:pPr marL="0" lvl="0" indent="0" algn="l" rtl="0">
              <a:spcBef>
                <a:spcPts val="1200"/>
              </a:spcBef>
              <a:spcAft>
                <a:spcPts val="0"/>
              </a:spcAft>
              <a:buNone/>
            </a:pPr>
            <a:r>
              <a:rPr lang="es"/>
              <a:t>-Coingecko presents easily accessible data, but with limited resources.</a:t>
            </a:r>
            <a:endParaRPr/>
          </a:p>
          <a:p>
            <a:pPr marL="0" lvl="0" indent="0" algn="l" rtl="0">
              <a:spcBef>
                <a:spcPts val="1200"/>
              </a:spcBef>
              <a:spcAft>
                <a:spcPts val="0"/>
              </a:spcAft>
              <a:buNone/>
            </a:pPr>
            <a:r>
              <a:rPr lang="es"/>
              <a:t>-Gemini allows for highly detailed data, but accessibility is complicated due to the amount of call.</a:t>
            </a:r>
            <a:endParaRPr/>
          </a:p>
          <a:p>
            <a:pPr marL="0" lvl="0" indent="0" algn="l" rtl="0">
              <a:spcBef>
                <a:spcPts val="1200"/>
              </a:spcBef>
              <a:spcAft>
                <a:spcPts val="0"/>
              </a:spcAft>
              <a:buNone/>
            </a:pPr>
            <a:endParaRPr/>
          </a:p>
          <a:p>
            <a:pPr marL="0" lvl="0" indent="0" algn="l" rtl="0">
              <a:spcBef>
                <a:spcPts val="1200"/>
              </a:spcBef>
              <a:spcAft>
                <a:spcPts val="0"/>
              </a:spcAft>
              <a:buNone/>
            </a:pPr>
            <a:r>
              <a:rPr lang="es"/>
              <a:t>→ Scrapping past Reddit messages related to those cryptocurrencies:</a:t>
            </a:r>
            <a:endParaRPr/>
          </a:p>
          <a:p>
            <a:pPr marL="0" lvl="0" indent="0" algn="l" rtl="0">
              <a:spcBef>
                <a:spcPts val="1200"/>
              </a:spcBef>
              <a:spcAft>
                <a:spcPts val="0"/>
              </a:spcAft>
              <a:buNone/>
            </a:pPr>
            <a:r>
              <a:rPr lang="es" i="1"/>
              <a:t>Use PRAW &amp; Pushshift for searching public reddit comments/submissions via the pushshift.io API. </a:t>
            </a:r>
            <a:endParaRPr i="1"/>
          </a:p>
          <a:p>
            <a:pPr marL="0" lvl="0" indent="0" algn="l" rtl="0">
              <a:spcBef>
                <a:spcPts val="1200"/>
              </a:spcBef>
              <a:spcAft>
                <a:spcPts val="0"/>
              </a:spcAft>
              <a:buNone/>
            </a:pPr>
            <a:endParaRPr/>
          </a:p>
          <a:p>
            <a:pPr marL="0" lvl="0" indent="0" algn="l" rtl="0">
              <a:spcBef>
                <a:spcPts val="1200"/>
              </a:spcBef>
              <a:spcAft>
                <a:spcPts val="0"/>
              </a:spcAft>
              <a:buNone/>
            </a:pPr>
            <a:r>
              <a:rPr lang="es"/>
              <a:t>→ Scrapping recent news from Cryptopanic:  </a:t>
            </a:r>
            <a:endParaRPr/>
          </a:p>
          <a:p>
            <a:pPr marL="0" lvl="0" indent="0" algn="l" rtl="0">
              <a:spcBef>
                <a:spcPts val="1200"/>
              </a:spcBef>
              <a:spcAft>
                <a:spcPts val="1200"/>
              </a:spcAft>
              <a:buNone/>
            </a:pPr>
            <a:r>
              <a:rPr lang="es" i="1"/>
              <a:t>Cryptopanic is a news aggregator with a user base that will value the news based on how positive, negative or relevant it is.</a:t>
            </a:r>
            <a:endParaRPr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Development	 - Phase 1  (sentiments)</a:t>
            </a:r>
            <a:endParaRPr/>
          </a:p>
        </p:txBody>
      </p:sp>
      <p:sp>
        <p:nvSpPr>
          <p:cNvPr id="81" name="Google Shape;81;p17"/>
          <p:cNvSpPr txBox="1">
            <a:spLocks noGrp="1"/>
          </p:cNvSpPr>
          <p:nvPr>
            <p:ph type="body" idx="1"/>
          </p:nvPr>
        </p:nvSpPr>
        <p:spPr>
          <a:xfrm>
            <a:off x="311700" y="1228675"/>
            <a:ext cx="8294100" cy="1939500"/>
          </a:xfrm>
          <a:prstGeom prst="rect">
            <a:avLst/>
          </a:prstGeom>
          <a:noFill/>
          <a:ln>
            <a:noFill/>
          </a:ln>
        </p:spPr>
        <p:txBody>
          <a:bodyPr spcFirstLastPara="1" wrap="square" lIns="91425" tIns="91425" rIns="91425" bIns="91425" anchor="t" anchorCtr="0">
            <a:normAutofit fontScale="55000" lnSpcReduction="10000"/>
          </a:bodyPr>
          <a:lstStyle/>
          <a:p>
            <a:pPr marL="0" lvl="0" indent="0" algn="l" rtl="0">
              <a:lnSpc>
                <a:spcPct val="115000"/>
              </a:lnSpc>
              <a:spcBef>
                <a:spcPts val="0"/>
              </a:spcBef>
              <a:spcAft>
                <a:spcPts val="0"/>
              </a:spcAft>
              <a:buSzPct val="100000"/>
              <a:buNone/>
            </a:pPr>
            <a:r>
              <a:rPr lang="es"/>
              <a:t>→ Scrapping from relevant subreddits using PRAW based on date and score.</a:t>
            </a:r>
            <a:endParaRPr/>
          </a:p>
          <a:p>
            <a:pPr marL="0" lvl="0" indent="0" algn="l" rtl="0">
              <a:lnSpc>
                <a:spcPct val="115000"/>
              </a:lnSpc>
              <a:spcBef>
                <a:spcPts val="1200"/>
              </a:spcBef>
              <a:spcAft>
                <a:spcPts val="0"/>
              </a:spcAft>
              <a:buSzPct val="100000"/>
              <a:buNone/>
            </a:pPr>
            <a:r>
              <a:rPr lang="es"/>
              <a:t>→ Reformat to get top10 threads per day</a:t>
            </a:r>
            <a:endParaRPr/>
          </a:p>
          <a:p>
            <a:pPr marL="0" lvl="0" indent="0" algn="l" rtl="0">
              <a:lnSpc>
                <a:spcPct val="115000"/>
              </a:lnSpc>
              <a:spcBef>
                <a:spcPts val="1200"/>
              </a:spcBef>
              <a:spcAft>
                <a:spcPts val="0"/>
              </a:spcAft>
              <a:buSzPct val="100000"/>
              <a:buNone/>
            </a:pPr>
            <a:r>
              <a:rPr lang="es"/>
              <a:t>→ Pass the dataframe of subreddits through an already pre-trained transformer (DISTILBERT) in order to perform sentiment analysis and transform them into scores (0-negative, 1-positive). </a:t>
            </a:r>
            <a:endParaRPr/>
          </a:p>
          <a:p>
            <a:pPr marL="0" lvl="0" indent="0" algn="l" rtl="0">
              <a:lnSpc>
                <a:spcPct val="115000"/>
              </a:lnSpc>
              <a:spcBef>
                <a:spcPts val="1200"/>
              </a:spcBef>
              <a:spcAft>
                <a:spcPts val="0"/>
              </a:spcAft>
              <a:buSzPct val="100000"/>
              <a:buNone/>
            </a:pPr>
            <a:r>
              <a:rPr lang="es"/>
              <a:t>→ Taking 10 scores per day is an enough low number to assure every day will have at least 10 Reddit posts. In case there would not be enough, an averagin method of that day score would be applied to the leftovers.</a:t>
            </a:r>
            <a:endParaRPr/>
          </a:p>
          <a:p>
            <a:pPr marL="0" lvl="0" indent="0" algn="l" rtl="0">
              <a:lnSpc>
                <a:spcPct val="115000"/>
              </a:lnSpc>
              <a:spcBef>
                <a:spcPts val="1200"/>
              </a:spcBef>
              <a:spcAft>
                <a:spcPts val="1200"/>
              </a:spcAft>
              <a:buSzPct val="100000"/>
              <a:buNone/>
            </a:pPr>
            <a:r>
              <a:rPr lang="es"/>
              <a:t>→ The obtained dataframe will be called “X”</a:t>
            </a:r>
            <a:endParaRPr/>
          </a:p>
        </p:txBody>
      </p:sp>
      <p:pic>
        <p:nvPicPr>
          <p:cNvPr id="82" name="Google Shape;82;p17"/>
          <p:cNvPicPr preferRelativeResize="0"/>
          <p:nvPr/>
        </p:nvPicPr>
        <p:blipFill>
          <a:blip r:embed="rId3">
            <a:alphaModFix/>
          </a:blip>
          <a:stretch>
            <a:fillRect/>
          </a:stretch>
        </p:blipFill>
        <p:spPr>
          <a:xfrm>
            <a:off x="2356825" y="3168175"/>
            <a:ext cx="4430346" cy="1670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Reddit Scrapping</a:t>
            </a:r>
            <a:endParaRPr/>
          </a:p>
        </p:txBody>
      </p:sp>
      <p:pic>
        <p:nvPicPr>
          <p:cNvPr id="88" name="Google Shape;88;p18"/>
          <p:cNvPicPr preferRelativeResize="0"/>
          <p:nvPr/>
        </p:nvPicPr>
        <p:blipFill rotWithShape="1">
          <a:blip r:embed="rId3">
            <a:alphaModFix/>
          </a:blip>
          <a:srcRect/>
          <a:stretch/>
        </p:blipFill>
        <p:spPr>
          <a:xfrm>
            <a:off x="1600200" y="1174545"/>
            <a:ext cx="5943600" cy="495935"/>
          </a:xfrm>
          <a:prstGeom prst="rect">
            <a:avLst/>
          </a:prstGeom>
          <a:noFill/>
          <a:ln>
            <a:noFill/>
          </a:ln>
        </p:spPr>
      </p:pic>
      <p:pic>
        <p:nvPicPr>
          <p:cNvPr id="89" name="Google Shape;89;p18" descr="Graphical user interface, text, application, email&#10;&#10;Description automatically generated"/>
          <p:cNvPicPr preferRelativeResize="0"/>
          <p:nvPr/>
        </p:nvPicPr>
        <p:blipFill rotWithShape="1">
          <a:blip r:embed="rId4">
            <a:alphaModFix/>
          </a:blip>
          <a:srcRect/>
          <a:stretch/>
        </p:blipFill>
        <p:spPr>
          <a:xfrm>
            <a:off x="311700" y="1805305"/>
            <a:ext cx="8660850" cy="3131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How to obtain scores from text? -&gt; DISTILBERT</a:t>
            </a:r>
            <a:endParaRPr/>
          </a:p>
          <a:p>
            <a:pPr marL="0" lvl="0" indent="0" algn="l" rtl="0">
              <a:spcBef>
                <a:spcPts val="0"/>
              </a:spcBef>
              <a:spcAft>
                <a:spcPts val="0"/>
              </a:spcAft>
              <a:buNone/>
            </a:pPr>
            <a:r>
              <a:rPr lang="es"/>
              <a:t>DISTILBERT - WHAT IS IT?</a:t>
            </a:r>
            <a:endParaRPr/>
          </a:p>
        </p:txBody>
      </p:sp>
      <p:sp>
        <p:nvSpPr>
          <p:cNvPr id="95" name="Google Shape;95;p19"/>
          <p:cNvSpPr txBox="1">
            <a:spLocks noGrp="1"/>
          </p:cNvSpPr>
          <p:nvPr>
            <p:ph type="body" idx="1"/>
          </p:nvPr>
        </p:nvSpPr>
        <p:spPr>
          <a:xfrm>
            <a:off x="311700" y="172892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 DISTILBERT is a small, fast, cheap and light Transformer model trained by distilling BERT base. It has 40% less parameters, runs 60% faster while preserving 95% of its performance.</a:t>
            </a:r>
            <a:endParaRPr/>
          </a:p>
          <a:p>
            <a:pPr marL="0" lvl="0" indent="0" algn="l" rtl="0">
              <a:spcBef>
                <a:spcPts val="0"/>
              </a:spcBef>
              <a:spcAft>
                <a:spcPts val="0"/>
              </a:spcAft>
              <a:buNone/>
            </a:pPr>
            <a:endParaRPr/>
          </a:p>
          <a:p>
            <a:pPr marL="0" lvl="0" indent="0" algn="l" rtl="0">
              <a:spcBef>
                <a:spcPts val="0"/>
              </a:spcBef>
              <a:spcAft>
                <a:spcPts val="0"/>
              </a:spcAft>
              <a:buNone/>
            </a:pPr>
            <a:r>
              <a:rPr lang="es"/>
              <a:t>→ BERT (Bidirectional Encoder Representations from Transformers) is a transformer based machine learning for natural language processing developed by Google.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Transformer - What is it?</a:t>
            </a:r>
            <a:endParaRPr/>
          </a:p>
        </p:txBody>
      </p:sp>
      <p:sp>
        <p:nvSpPr>
          <p:cNvPr id="101" name="Google Shape;101;p20"/>
          <p:cNvSpPr txBox="1">
            <a:spLocks noGrp="1"/>
          </p:cNvSpPr>
          <p:nvPr>
            <p:ph type="body" idx="1"/>
          </p:nvPr>
        </p:nvSpPr>
        <p:spPr>
          <a:xfrm>
            <a:off x="311700" y="1228675"/>
            <a:ext cx="2374350" cy="3340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dirty="0"/>
              <a:t>→ A transformer is a deep learning model that adopts the mechanism of attention, differentialy weighing the significance of each part of the input data. It is normally used in Natural Language processing and Computer Vision.</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CD663DD5-22C3-433A-8577-873DBFB61C64}"/>
              </a:ext>
            </a:extLst>
          </p:cNvPr>
          <p:cNvPicPr>
            <a:picLocks noChangeAspect="1"/>
          </p:cNvPicPr>
          <p:nvPr/>
        </p:nvPicPr>
        <p:blipFill>
          <a:blip r:embed="rId3"/>
          <a:stretch>
            <a:fillRect/>
          </a:stretch>
        </p:blipFill>
        <p:spPr>
          <a:xfrm>
            <a:off x="2531904" y="1213240"/>
            <a:ext cx="6554946" cy="35118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DISTILBERT: Sentiment Analysis</a:t>
            </a:r>
            <a:endParaRPr/>
          </a:p>
        </p:txBody>
      </p:sp>
      <p:pic>
        <p:nvPicPr>
          <p:cNvPr id="107" name="Google Shape;107;p21"/>
          <p:cNvPicPr preferRelativeResize="0"/>
          <p:nvPr/>
        </p:nvPicPr>
        <p:blipFill rotWithShape="1">
          <a:blip r:embed="rId3">
            <a:alphaModFix/>
          </a:blip>
          <a:srcRect/>
          <a:stretch/>
        </p:blipFill>
        <p:spPr>
          <a:xfrm>
            <a:off x="0" y="1187820"/>
            <a:ext cx="9144000" cy="2767859"/>
          </a:xfrm>
          <a:prstGeom prst="rect">
            <a:avLst/>
          </a:prstGeom>
          <a:noFill/>
          <a:ln>
            <a:noFill/>
          </a:ln>
        </p:spPr>
      </p:pic>
      <p:sp>
        <p:nvSpPr>
          <p:cNvPr id="108" name="Google Shape;108;p21"/>
          <p:cNvSpPr/>
          <p:nvPr/>
        </p:nvSpPr>
        <p:spPr>
          <a:xfrm rot="1800702">
            <a:off x="2593181" y="4049649"/>
            <a:ext cx="907257" cy="328613"/>
          </a:xfrm>
          <a:prstGeom prst="leftArrow">
            <a:avLst>
              <a:gd name="adj1" fmla="val 50000"/>
              <a:gd name="adj2" fmla="val 50000"/>
            </a:avLst>
          </a:prstGeom>
          <a:solidFill>
            <a:schemeClr val="dk1"/>
          </a:solidFill>
          <a:ln w="25400" cap="flat" cmpd="sng">
            <a:solidFill>
              <a:srgbClr val="00B89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109" name="Google Shape;109;p21"/>
          <p:cNvCxnSpPr/>
          <p:nvPr/>
        </p:nvCxnSpPr>
        <p:spPr>
          <a:xfrm>
            <a:off x="50006" y="3939433"/>
            <a:ext cx="2834640" cy="0"/>
          </a:xfrm>
          <a:prstGeom prst="straightConnector1">
            <a:avLst/>
          </a:prstGeom>
          <a:noFill/>
          <a:ln w="9525" cap="flat" cmpd="sng">
            <a:solidFill>
              <a:srgbClr val="00FDC6"/>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Source Code Pro</vt:lpstr>
      <vt:lpstr>Amatic SC</vt:lpstr>
      <vt:lpstr>Beach Day</vt:lpstr>
      <vt:lpstr>CRYPTO TRADING BOT</vt:lpstr>
      <vt:lpstr>Mission</vt:lpstr>
      <vt:lpstr>Project Definition </vt:lpstr>
      <vt:lpstr>Data Extraction</vt:lpstr>
      <vt:lpstr>Development  - Phase 1  (sentiments)</vt:lpstr>
      <vt:lpstr>Reddit Scrapping</vt:lpstr>
      <vt:lpstr>How to obtain scores from text? -&gt; DISTILBERT DISTILBERT - WHAT IS IT?</vt:lpstr>
      <vt:lpstr>Transformer - What is it?</vt:lpstr>
      <vt:lpstr>DISTILBERT: Sentiment Analysis</vt:lpstr>
      <vt:lpstr>DISTILBERT: Sentiment Analysis</vt:lpstr>
      <vt:lpstr>Development - Phase 2  (market data)</vt:lpstr>
      <vt:lpstr>Coingecko Scrapping</vt:lpstr>
      <vt:lpstr>Merging Prices and Sentiment Scores – table “Z”</vt:lpstr>
      <vt:lpstr>Development - Phase 3  (training model)</vt:lpstr>
      <vt:lpstr>LSTM - What is it?</vt:lpstr>
      <vt:lpstr>Training of the lstm</vt:lpstr>
      <vt:lpstr>Development - Phase 4 (new sentiments)</vt:lpstr>
      <vt:lpstr>Development - Phase 5  (Model Predictions)</vt:lpstr>
      <vt:lpstr>Development - Phase 6  (ENZYME BOT)</vt:lpstr>
      <vt:lpstr>Tools </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cp:lastModifiedBy>roberto garcia garcia</cp:lastModifiedBy>
  <cp:revision>1</cp:revision>
  <dcterms:modified xsi:type="dcterms:W3CDTF">2021-07-18T23:11:39Z</dcterms:modified>
</cp:coreProperties>
</file>