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8" r:id="rId32"/>
    <p:sldId id="289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2" y="-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2240B90-5F35-4CCC-B510-A4761236F5DF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A95E06-4395-46CA-B83F-2101BAB6BA5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0B90-5F35-4CCC-B510-A4761236F5DF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5E06-4395-46CA-B83F-2101BAB6B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0B90-5F35-4CCC-B510-A4761236F5DF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5E06-4395-46CA-B83F-2101BAB6B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2240B90-5F35-4CCC-B510-A4761236F5DF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A95E06-4395-46CA-B83F-2101BAB6BA5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2240B90-5F35-4CCC-B510-A4761236F5DF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A95E06-4395-46CA-B83F-2101BAB6BA5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0B90-5F35-4CCC-B510-A4761236F5DF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5E06-4395-46CA-B83F-2101BAB6BA5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0B90-5F35-4CCC-B510-A4761236F5DF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5E06-4395-46CA-B83F-2101BAB6BA5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2240B90-5F35-4CCC-B510-A4761236F5DF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A95E06-4395-46CA-B83F-2101BAB6BA5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0B90-5F35-4CCC-B510-A4761236F5DF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5E06-4395-46CA-B83F-2101BAB6B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2240B90-5F35-4CCC-B510-A4761236F5DF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A95E06-4395-46CA-B83F-2101BAB6BA50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2240B90-5F35-4CCC-B510-A4761236F5DF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A95E06-4395-46CA-B83F-2101BAB6BA50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2240B90-5F35-4CCC-B510-A4761236F5DF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A95E06-4395-46CA-B83F-2101BAB6BA5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/>
          <a:lstStyle/>
          <a:p>
            <a:pPr algn="ctr"/>
            <a:r>
              <a:rPr lang="pt-BR" dirty="0" smtClean="0"/>
              <a:t>ITIL – 2ª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1928802"/>
            <a:ext cx="6172200" cy="4446120"/>
          </a:xfrm>
        </p:spPr>
        <p:txBody>
          <a:bodyPr>
            <a:normAutofit lnSpcReduction="10000"/>
          </a:bodyPr>
          <a:lstStyle/>
          <a:p>
            <a:r>
              <a:rPr lang="pt-BR" sz="2400" b="0" dirty="0" smtClean="0">
                <a:solidFill>
                  <a:schemeClr val="tx1"/>
                </a:solidFill>
              </a:rPr>
              <a:t>publicada no ano 2000, mas ainda largamente usada em consultorias, projetos de melhoria em gerenciamento de</a:t>
            </a:r>
            <a:br>
              <a:rPr lang="pt-BR" sz="2400" b="0" dirty="0" smtClean="0">
                <a:solidFill>
                  <a:schemeClr val="tx1"/>
                </a:solidFill>
              </a:rPr>
            </a:br>
            <a:r>
              <a:rPr lang="pt-BR" sz="2400" b="0" dirty="0" smtClean="0">
                <a:solidFill>
                  <a:schemeClr val="tx1"/>
                </a:solidFill>
              </a:rPr>
              <a:t>serviços de TI e em certificações profissionais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br>
              <a:rPr lang="pt-BR" sz="2400" dirty="0" smtClean="0">
                <a:solidFill>
                  <a:schemeClr val="tx1"/>
                </a:solidFill>
              </a:rPr>
            </a:br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b="0" dirty="0" smtClean="0">
                <a:solidFill>
                  <a:schemeClr val="tx1"/>
                </a:solidFill>
              </a:rPr>
              <a:t>Devido à larga </a:t>
            </a:r>
            <a:r>
              <a:rPr lang="pt-BR" sz="2400" b="0" dirty="0" smtClean="0">
                <a:solidFill>
                  <a:schemeClr val="tx1"/>
                </a:solidFill>
              </a:rPr>
              <a:t>absorção da </a:t>
            </a:r>
            <a:r>
              <a:rPr lang="pt-BR" sz="2400" b="0" dirty="0" smtClean="0">
                <a:solidFill>
                  <a:schemeClr val="tx1"/>
                </a:solidFill>
              </a:rPr>
              <a:t>ITIL® em sua segunda versão, ela ainda subsiste em paralelo à </a:t>
            </a:r>
            <a:r>
              <a:rPr lang="pt-BR" sz="2400" b="0" dirty="0" smtClean="0">
                <a:solidFill>
                  <a:schemeClr val="tx1"/>
                </a:solidFill>
              </a:rPr>
              <a:t>nova versão</a:t>
            </a:r>
            <a:r>
              <a:rPr lang="pt-BR" sz="2400" b="0" dirty="0" smtClean="0">
                <a:solidFill>
                  <a:schemeClr val="tx1"/>
                </a:solidFill>
              </a:rPr>
              <a:t>, publicada em 2007. A versão mais recente da ITIL® </a:t>
            </a:r>
            <a:r>
              <a:rPr lang="pt-BR" sz="2400" b="0" dirty="0" smtClean="0">
                <a:solidFill>
                  <a:schemeClr val="tx1"/>
                </a:solidFill>
              </a:rPr>
              <a:t>versão </a:t>
            </a:r>
            <a:r>
              <a:rPr lang="pt-BR" sz="2400" b="0" dirty="0" smtClean="0">
                <a:solidFill>
                  <a:schemeClr val="tx1"/>
                </a:solidFill>
              </a:rPr>
              <a:t>3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/>
          <a:lstStyle/>
          <a:p>
            <a:pPr algn="ctr"/>
            <a:r>
              <a:rPr lang="pt-BR" dirty="0" smtClean="0"/>
              <a:t>ITIL – 2ª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928802"/>
            <a:ext cx="6643734" cy="4374682"/>
          </a:xfrm>
        </p:spPr>
        <p:txBody>
          <a:bodyPr>
            <a:normAutofit fontScale="92500" lnSpcReduction="20000"/>
          </a:bodyPr>
          <a:lstStyle/>
          <a:p>
            <a:r>
              <a:rPr lang="pt-BR" sz="3000" b="0" dirty="0" smtClean="0">
                <a:solidFill>
                  <a:schemeClr val="tx1"/>
                </a:solidFill>
              </a:rPr>
              <a:t>Alternativa 2-  </a:t>
            </a:r>
            <a:endParaRPr lang="pt-BR" sz="3000" b="0" dirty="0" smtClean="0">
              <a:solidFill>
                <a:schemeClr val="tx1"/>
              </a:solidFill>
            </a:endParaRPr>
          </a:p>
          <a:p>
            <a:r>
              <a:rPr lang="pt-BR" sz="3000" b="0" dirty="0" smtClean="0">
                <a:solidFill>
                  <a:schemeClr val="tx1"/>
                </a:solidFill>
              </a:rPr>
              <a:t>levar </a:t>
            </a:r>
            <a:r>
              <a:rPr lang="pt-BR" sz="3000" b="0" dirty="0" smtClean="0">
                <a:solidFill>
                  <a:schemeClr val="tx1"/>
                </a:solidFill>
              </a:rPr>
              <a:t>em conta o valor do ativo em </a:t>
            </a:r>
            <a:r>
              <a:rPr lang="pt-BR" sz="3000" b="0" dirty="0" smtClean="0">
                <a:solidFill>
                  <a:schemeClr val="tx1"/>
                </a:solidFill>
              </a:rPr>
              <a:t>produção configurado,instalado </a:t>
            </a:r>
            <a:r>
              <a:rPr lang="pt-BR" sz="3000" b="0" dirty="0" smtClean="0">
                <a:solidFill>
                  <a:schemeClr val="tx1"/>
                </a:solidFill>
              </a:rPr>
              <a:t>e operacional), o valor das informações armazenadas por ele, o valor dos serviços que dependem dele, o valor dos impactos negativos caso ele fique inoperante e, claro, o valor do próprio </a:t>
            </a:r>
            <a:r>
              <a:rPr lang="pt-BR" sz="3000" b="0" i="1" dirty="0" smtClean="0">
                <a:solidFill>
                  <a:schemeClr val="tx1"/>
                </a:solidFill>
              </a:rPr>
              <a:t>hardware </a:t>
            </a:r>
            <a:r>
              <a:rPr lang="pt-BR" sz="3000" b="0" dirty="0" smtClean="0">
                <a:solidFill>
                  <a:schemeClr val="tx1"/>
                </a:solidFill>
              </a:rPr>
              <a:t>(em </a:t>
            </a:r>
            <a:r>
              <a:rPr lang="pt-BR" sz="3000" b="0" dirty="0" smtClean="0">
                <a:solidFill>
                  <a:schemeClr val="tx1"/>
                </a:solidFill>
              </a:rPr>
              <a:t>muitos casos</a:t>
            </a:r>
            <a:r>
              <a:rPr lang="pt-BR" sz="3000" b="0" dirty="0" smtClean="0">
                <a:solidFill>
                  <a:schemeClr val="tx1"/>
                </a:solidFill>
              </a:rPr>
              <a:t>, o mais barato de todos os itens)</a:t>
            </a:r>
            <a:r>
              <a:rPr lang="pt-BR" sz="3000" dirty="0" smtClean="0">
                <a:solidFill>
                  <a:schemeClr val="tx1"/>
                </a:solidFill>
              </a:rPr>
              <a:t> </a:t>
            </a:r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dirty="0" smtClean="0"/>
              <a:t>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/>
          <a:lstStyle/>
          <a:p>
            <a:pPr algn="ctr"/>
            <a:r>
              <a:rPr lang="pt-BR" dirty="0" smtClean="0"/>
              <a:t>ITIL – 2ª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928802"/>
            <a:ext cx="6643734" cy="4374682"/>
          </a:xfrm>
        </p:spPr>
        <p:txBody>
          <a:bodyPr>
            <a:normAutofit lnSpcReduction="10000"/>
          </a:bodyPr>
          <a:lstStyle/>
          <a:p>
            <a:r>
              <a:rPr lang="pt-BR" sz="3000" b="0" dirty="0" smtClean="0">
                <a:solidFill>
                  <a:schemeClr val="tx1"/>
                </a:solidFill>
              </a:rPr>
              <a:t>Atividade- Faça um breve histórico  da ITIL.</a:t>
            </a:r>
          </a:p>
          <a:p>
            <a:pPr>
              <a:buFont typeface="Arial" pitchFamily="34" charset="0"/>
              <a:buChar char="•"/>
            </a:pPr>
            <a:r>
              <a:rPr lang="pt-BR" sz="3000" b="0" dirty="0" smtClean="0">
                <a:solidFill>
                  <a:schemeClr val="tx1"/>
                </a:solidFill>
              </a:rPr>
              <a:t>Comente origem</a:t>
            </a:r>
          </a:p>
          <a:p>
            <a:pPr>
              <a:buFont typeface="Arial" pitchFamily="34" charset="0"/>
              <a:buChar char="•"/>
            </a:pPr>
            <a:r>
              <a:rPr lang="pt-BR" sz="3000" b="0" dirty="0" smtClean="0">
                <a:solidFill>
                  <a:schemeClr val="tx1"/>
                </a:solidFill>
              </a:rPr>
              <a:t>Como se relaciona com a ISO 27000</a:t>
            </a:r>
          </a:p>
          <a:p>
            <a:pPr>
              <a:buFont typeface="Arial" pitchFamily="34" charset="0"/>
              <a:buChar char="•"/>
            </a:pPr>
            <a:r>
              <a:rPr lang="pt-BR" sz="3000" b="0" dirty="0" smtClean="0">
                <a:solidFill>
                  <a:schemeClr val="tx1"/>
                </a:solidFill>
              </a:rPr>
              <a:t>Quais as principais funções do ITSMF(</a:t>
            </a:r>
            <a:r>
              <a:rPr lang="pt-BR" sz="3200" b="0" dirty="0" smtClean="0">
                <a:solidFill>
                  <a:schemeClr val="tx1"/>
                </a:solidFill>
              </a:rPr>
              <a:t>IT </a:t>
            </a:r>
            <a:r>
              <a:rPr lang="pt-BR" sz="3200" b="0" dirty="0" err="1" smtClean="0">
                <a:solidFill>
                  <a:schemeClr val="tx1"/>
                </a:solidFill>
              </a:rPr>
              <a:t>Service</a:t>
            </a:r>
            <a:r>
              <a:rPr lang="pt-BR" sz="3200" b="0" dirty="0" smtClean="0">
                <a:solidFill>
                  <a:schemeClr val="tx1"/>
                </a:solidFill>
              </a:rPr>
              <a:t> Management </a:t>
            </a:r>
            <a:r>
              <a:rPr lang="pt-BR" sz="3200" b="0" dirty="0" err="1" smtClean="0">
                <a:solidFill>
                  <a:schemeClr val="tx1"/>
                </a:solidFill>
              </a:rPr>
              <a:t>Forum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)</a:t>
            </a:r>
            <a:r>
              <a:rPr lang="pt-BR" sz="3200" dirty="0" smtClean="0">
                <a:solidFill>
                  <a:schemeClr val="tx1"/>
                </a:solidFill>
              </a:rPr>
              <a:t/>
            </a:r>
            <a:br>
              <a:rPr lang="pt-BR" sz="3200" dirty="0" smtClean="0">
                <a:solidFill>
                  <a:schemeClr val="tx1"/>
                </a:solidFill>
              </a:rPr>
            </a:br>
            <a:r>
              <a:rPr lang="pt-BR" sz="3200" dirty="0" smtClean="0">
                <a:solidFill>
                  <a:schemeClr val="tx1"/>
                </a:solidFill>
              </a:rPr>
              <a:t> </a:t>
            </a:r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dirty="0" smtClean="0"/>
              <a:t>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ITIL – 2ª Versão – aula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2000240"/>
            <a:ext cx="6172200" cy="4374682"/>
          </a:xfrm>
        </p:spPr>
        <p:txBody>
          <a:bodyPr>
            <a:normAutofit/>
          </a:bodyPr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928802"/>
            <a:ext cx="6643734" cy="4374682"/>
          </a:xfrm>
        </p:spPr>
        <p:txBody>
          <a:bodyPr>
            <a:normAutofit fontScale="85000" lnSpcReduction="10000"/>
          </a:bodyPr>
          <a:lstStyle/>
          <a:p>
            <a:r>
              <a:rPr lang="pt-BR" sz="3200" b="0" dirty="0" smtClean="0">
                <a:solidFill>
                  <a:schemeClr val="tx1"/>
                </a:solidFill>
              </a:rPr>
              <a:t>E</a:t>
            </a:r>
            <a:r>
              <a:rPr lang="pt-BR" sz="3200" b="0" dirty="0" smtClean="0">
                <a:solidFill>
                  <a:schemeClr val="tx1"/>
                </a:solidFill>
              </a:rPr>
              <a:t>studar </a:t>
            </a:r>
            <a:r>
              <a:rPr lang="pt-BR" sz="3200" b="0" dirty="0" smtClean="0">
                <a:solidFill>
                  <a:schemeClr val="tx1"/>
                </a:solidFill>
              </a:rPr>
              <a:t>a ITIL® significa estudar processos. </a:t>
            </a:r>
            <a:r>
              <a:rPr lang="pt-BR" sz="3200" b="0" dirty="0" smtClean="0">
                <a:solidFill>
                  <a:schemeClr val="tx1"/>
                </a:solidFill>
              </a:rPr>
              <a:t>A </a:t>
            </a:r>
            <a:r>
              <a:rPr lang="pt-BR" sz="3200" b="0" dirty="0" smtClean="0">
                <a:solidFill>
                  <a:schemeClr val="tx1"/>
                </a:solidFill>
              </a:rPr>
              <a:t>ITIL v.2 possui sete livros; dois deles são muito mais utilizados</a:t>
            </a:r>
            <a:br>
              <a:rPr lang="pt-BR" sz="3200" b="0" dirty="0" smtClean="0">
                <a:solidFill>
                  <a:schemeClr val="tx1"/>
                </a:solidFill>
              </a:rPr>
            </a:br>
            <a:r>
              <a:rPr lang="pt-BR" sz="3200" b="0" dirty="0" smtClean="0">
                <a:solidFill>
                  <a:schemeClr val="tx1"/>
                </a:solidFill>
              </a:rPr>
              <a:t>pelo mercado, pois tratam de questões mais próximas do nível de maturidade atual da maioria das organizações</a:t>
            </a:r>
            <a:r>
              <a:rPr lang="pt-BR" sz="32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sz="3200" b="0" dirty="0" smtClean="0">
                <a:solidFill>
                  <a:schemeClr val="tx1"/>
                </a:solidFill>
              </a:rPr>
              <a:t> </a:t>
            </a:r>
            <a:r>
              <a:rPr lang="pt-BR" sz="3200" b="0" dirty="0" smtClean="0">
                <a:solidFill>
                  <a:schemeClr val="tx1"/>
                </a:solidFill>
              </a:rPr>
              <a:t>São os livros: </a:t>
            </a:r>
            <a:endParaRPr lang="pt-BR" sz="3200" b="0" dirty="0" smtClean="0">
              <a:solidFill>
                <a:schemeClr val="tx1"/>
              </a:solidFill>
            </a:endParaRPr>
          </a:p>
          <a:p>
            <a:pPr marL="514350" indent="-514350">
              <a:buAutoNum type="arabicParenR"/>
            </a:pPr>
            <a:r>
              <a:rPr lang="pt-BR" sz="3200" b="0" i="1" dirty="0" smtClean="0">
                <a:solidFill>
                  <a:schemeClr val="tx1"/>
                </a:solidFill>
              </a:rPr>
              <a:t>Suporte </a:t>
            </a:r>
            <a:r>
              <a:rPr lang="pt-BR" sz="3200" b="0" i="1" dirty="0" smtClean="0">
                <a:solidFill>
                  <a:schemeClr val="tx1"/>
                </a:solidFill>
              </a:rPr>
              <a:t>a </a:t>
            </a:r>
            <a:r>
              <a:rPr lang="pt-BR" sz="3200" b="0" i="1" dirty="0" smtClean="0">
                <a:solidFill>
                  <a:schemeClr val="tx1"/>
                </a:solidFill>
              </a:rPr>
              <a:t>serviços de </a:t>
            </a:r>
            <a:r>
              <a:rPr lang="pt-BR" sz="3200" b="0" i="1" dirty="0" smtClean="0">
                <a:solidFill>
                  <a:schemeClr val="tx1"/>
                </a:solidFill>
              </a:rPr>
              <a:t>TI </a:t>
            </a:r>
            <a:endParaRPr lang="pt-BR" sz="3200" b="0" i="1" dirty="0" smtClean="0">
              <a:solidFill>
                <a:schemeClr val="tx1"/>
              </a:solidFill>
            </a:endParaRPr>
          </a:p>
          <a:p>
            <a:pPr marL="514350" indent="-514350">
              <a:buAutoNum type="arabicParenR"/>
            </a:pPr>
            <a:r>
              <a:rPr lang="pt-BR" sz="3200" b="0" i="1" dirty="0" smtClean="0">
                <a:solidFill>
                  <a:schemeClr val="tx1"/>
                </a:solidFill>
              </a:rPr>
              <a:t>Entrega </a:t>
            </a:r>
            <a:r>
              <a:rPr lang="pt-BR" sz="3200" b="0" i="1" dirty="0" smtClean="0">
                <a:solidFill>
                  <a:schemeClr val="tx1"/>
                </a:solidFill>
              </a:rPr>
              <a:t>de serviços de </a:t>
            </a:r>
            <a:r>
              <a:rPr lang="pt-BR" sz="3200" b="0" i="1" dirty="0" smtClean="0">
                <a:solidFill>
                  <a:schemeClr val="tx1"/>
                </a:solidFill>
              </a:rPr>
              <a:t>TI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928802"/>
            <a:ext cx="6643734" cy="4374682"/>
          </a:xfrm>
        </p:spPr>
        <p:txBody>
          <a:bodyPr>
            <a:normAutofit fontScale="92500"/>
          </a:bodyPr>
          <a:lstStyle/>
          <a:p>
            <a:r>
              <a:rPr lang="pt-BR" sz="3200" b="0" dirty="0" smtClean="0">
                <a:solidFill>
                  <a:schemeClr val="tx1"/>
                </a:solidFill>
              </a:rPr>
              <a:t>O conteúdo </a:t>
            </a:r>
            <a:r>
              <a:rPr lang="pt-BR" sz="3200" b="0" dirty="0" smtClean="0">
                <a:solidFill>
                  <a:schemeClr val="tx1"/>
                </a:solidFill>
              </a:rPr>
              <a:t>desses dois livros é composto pela</a:t>
            </a:r>
            <a:br>
              <a:rPr lang="pt-BR" sz="3200" b="0" dirty="0" smtClean="0">
                <a:solidFill>
                  <a:schemeClr val="tx1"/>
                </a:solidFill>
              </a:rPr>
            </a:br>
            <a:r>
              <a:rPr lang="pt-BR" sz="3200" b="0" dirty="0" smtClean="0">
                <a:solidFill>
                  <a:schemeClr val="tx1"/>
                </a:solidFill>
              </a:rPr>
              <a:t>descrição de dez processos, cinco em cada um deles, tratando de aspectos do gerenciamento de serviços de TI.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 </a:t>
            </a:r>
            <a:br>
              <a:rPr lang="pt-BR" sz="3200" dirty="0" smtClean="0"/>
            </a:br>
            <a:r>
              <a:rPr lang="pt-BR" sz="3200" dirty="0" smtClean="0"/>
              <a:t> </a:t>
            </a:r>
            <a:r>
              <a:rPr lang="pt-BR" sz="3200" dirty="0" smtClean="0">
                <a:solidFill>
                  <a:schemeClr val="tx1"/>
                </a:solidFill>
              </a:rPr>
              <a:t/>
            </a:r>
            <a:br>
              <a:rPr lang="pt-BR" sz="3200" dirty="0" smtClean="0">
                <a:solidFill>
                  <a:schemeClr val="tx1"/>
                </a:solidFill>
              </a:rPr>
            </a:br>
            <a:r>
              <a:rPr lang="pt-BR" sz="3200" dirty="0" smtClean="0">
                <a:solidFill>
                  <a:schemeClr val="tx1"/>
                </a:solidFill>
              </a:rPr>
              <a:t> </a:t>
            </a:r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dirty="0" smtClean="0"/>
              <a:t>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 fontScale="85000" lnSpcReduction="10000"/>
          </a:bodyPr>
          <a:lstStyle/>
          <a:p>
            <a:r>
              <a:rPr lang="pt-BR" sz="3200" b="0" dirty="0" smtClean="0">
                <a:solidFill>
                  <a:schemeClr val="tx1"/>
                </a:solidFill>
              </a:rPr>
              <a:t>No livro </a:t>
            </a:r>
            <a:r>
              <a:rPr lang="pt-BR" sz="3200" b="0" dirty="0" smtClean="0">
                <a:solidFill>
                  <a:schemeClr val="tx1"/>
                </a:solidFill>
              </a:rPr>
              <a:t>de suporte temos </a:t>
            </a:r>
            <a:r>
              <a:rPr lang="pt-BR" sz="3200" b="0" dirty="0" smtClean="0">
                <a:solidFill>
                  <a:schemeClr val="tx1"/>
                </a:solidFill>
              </a:rPr>
              <a:t>os seguintes </a:t>
            </a:r>
            <a:r>
              <a:rPr lang="pt-BR" sz="3200" b="0" dirty="0" smtClean="0">
                <a:solidFill>
                  <a:schemeClr val="tx1"/>
                </a:solidFill>
              </a:rPr>
              <a:t>processos:</a:t>
            </a:r>
            <a:br>
              <a:rPr lang="pt-BR" sz="3200" b="0" dirty="0" smtClean="0">
                <a:solidFill>
                  <a:schemeClr val="tx1"/>
                </a:solidFill>
              </a:rPr>
            </a:br>
            <a:r>
              <a:rPr lang="pt-BR" sz="3200" b="0" dirty="0" smtClean="0">
                <a:solidFill>
                  <a:schemeClr val="tx1"/>
                </a:solidFill>
              </a:rPr>
              <a:t>• Gerenciamento de incidentes de TI.</a:t>
            </a:r>
            <a:br>
              <a:rPr lang="pt-BR" sz="3200" b="0" dirty="0" smtClean="0">
                <a:solidFill>
                  <a:schemeClr val="tx1"/>
                </a:solidFill>
              </a:rPr>
            </a:br>
            <a:r>
              <a:rPr lang="pt-BR" sz="3200" b="0" dirty="0" smtClean="0">
                <a:solidFill>
                  <a:schemeClr val="tx1"/>
                </a:solidFill>
              </a:rPr>
              <a:t>• Gerenciamento de problemas de TI.</a:t>
            </a:r>
            <a:br>
              <a:rPr lang="pt-BR" sz="3200" b="0" dirty="0" smtClean="0">
                <a:solidFill>
                  <a:schemeClr val="tx1"/>
                </a:solidFill>
              </a:rPr>
            </a:br>
            <a:r>
              <a:rPr lang="pt-BR" sz="3200" b="0" dirty="0" smtClean="0">
                <a:solidFill>
                  <a:schemeClr val="tx1"/>
                </a:solidFill>
              </a:rPr>
              <a:t>• Gerenciamento de mudanças na </a:t>
            </a:r>
            <a:r>
              <a:rPr lang="pt-BR" sz="3200" b="0" dirty="0" smtClean="0">
                <a:solidFill>
                  <a:schemeClr val="tx1"/>
                </a:solidFill>
              </a:rPr>
              <a:t> </a:t>
            </a:r>
            <a:r>
              <a:rPr lang="pt-BR" sz="3200" b="0" dirty="0" err="1" smtClean="0">
                <a:solidFill>
                  <a:schemeClr val="tx1"/>
                </a:solidFill>
              </a:rPr>
              <a:t>infraestrutura</a:t>
            </a:r>
            <a:r>
              <a:rPr lang="pt-BR" sz="3200" b="0" dirty="0" smtClean="0">
                <a:solidFill>
                  <a:schemeClr val="tx1"/>
                </a:solidFill>
              </a:rPr>
              <a:t> </a:t>
            </a:r>
            <a:r>
              <a:rPr lang="pt-BR" sz="3200" b="0" dirty="0" smtClean="0">
                <a:solidFill>
                  <a:schemeClr val="tx1"/>
                </a:solidFill>
              </a:rPr>
              <a:t>de TI.</a:t>
            </a:r>
            <a:br>
              <a:rPr lang="pt-BR" sz="3200" b="0" dirty="0" smtClean="0">
                <a:solidFill>
                  <a:schemeClr val="tx1"/>
                </a:solidFill>
              </a:rPr>
            </a:br>
            <a:r>
              <a:rPr lang="pt-BR" sz="3200" b="0" dirty="0" smtClean="0">
                <a:solidFill>
                  <a:schemeClr val="tx1"/>
                </a:solidFill>
              </a:rPr>
              <a:t>• Gerenciamento de liberações na </a:t>
            </a:r>
            <a:r>
              <a:rPr lang="pt-BR" sz="3200" b="0" dirty="0" err="1" smtClean="0">
                <a:solidFill>
                  <a:schemeClr val="tx1"/>
                </a:solidFill>
              </a:rPr>
              <a:t>infraestrutura</a:t>
            </a:r>
            <a:r>
              <a:rPr lang="pt-BR" sz="3200" b="0" dirty="0" smtClean="0">
                <a:solidFill>
                  <a:schemeClr val="tx1"/>
                </a:solidFill>
              </a:rPr>
              <a:t> de TI.</a:t>
            </a:r>
            <a:br>
              <a:rPr lang="pt-BR" sz="3200" b="0" dirty="0" smtClean="0">
                <a:solidFill>
                  <a:schemeClr val="tx1"/>
                </a:solidFill>
              </a:rPr>
            </a:br>
            <a:r>
              <a:rPr lang="pt-BR" sz="3200" b="0" dirty="0" smtClean="0">
                <a:solidFill>
                  <a:schemeClr val="tx1"/>
                </a:solidFill>
              </a:rPr>
              <a:t>• Gerenciamento de configuração na </a:t>
            </a:r>
            <a:r>
              <a:rPr lang="pt-BR" sz="3200" b="0" dirty="0" err="1" smtClean="0">
                <a:solidFill>
                  <a:schemeClr val="tx1"/>
                </a:solidFill>
              </a:rPr>
              <a:t>infraestrutura</a:t>
            </a:r>
            <a:r>
              <a:rPr lang="pt-BR" sz="3200" b="0" dirty="0" smtClean="0">
                <a:solidFill>
                  <a:schemeClr val="tx1"/>
                </a:solidFill>
              </a:rPr>
              <a:t> de TI. 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No livro de entrega temos os seguintes processos: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• Gerenciamento do nível de serviço.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• Gerenciamento da capacidade.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• Gerenciamento da disponibilidade.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• Gerenciamento da continuidade.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• Gerenciamento financeiro da TI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O </a:t>
            </a:r>
            <a:r>
              <a:rPr lang="pt-BR" sz="2800" dirty="0" smtClean="0">
                <a:solidFill>
                  <a:schemeClr val="tx1"/>
                </a:solidFill>
              </a:rPr>
              <a:t>KPI (</a:t>
            </a:r>
            <a:r>
              <a:rPr lang="pt-BR" sz="2800" i="1" dirty="0" err="1" smtClean="0">
                <a:solidFill>
                  <a:schemeClr val="tx1"/>
                </a:solidFill>
              </a:rPr>
              <a:t>Key</a:t>
            </a:r>
            <a:r>
              <a:rPr lang="pt-BR" sz="2800" i="1" dirty="0" smtClean="0">
                <a:solidFill>
                  <a:schemeClr val="tx1"/>
                </a:solidFill>
              </a:rPr>
              <a:t> </a:t>
            </a:r>
            <a:r>
              <a:rPr lang="pt-BR" sz="2800" i="1" dirty="0" smtClean="0">
                <a:solidFill>
                  <a:schemeClr val="tx1"/>
                </a:solidFill>
              </a:rPr>
              <a:t>Performance </a:t>
            </a:r>
            <a:r>
              <a:rPr lang="pt-BR" sz="2800" i="1" dirty="0" err="1" smtClean="0">
                <a:solidFill>
                  <a:schemeClr val="tx1"/>
                </a:solidFill>
              </a:rPr>
              <a:t>Indicator</a:t>
            </a:r>
            <a:r>
              <a:rPr lang="pt-BR" sz="2800" b="0" dirty="0" smtClean="0">
                <a:solidFill>
                  <a:schemeClr val="tx1"/>
                </a:solidFill>
              </a:rPr>
              <a:t>) </a:t>
            </a:r>
            <a:r>
              <a:rPr lang="pt-BR" sz="2800" b="0" dirty="0" smtClean="0">
                <a:solidFill>
                  <a:schemeClr val="tx1"/>
                </a:solidFill>
              </a:rPr>
              <a:t> é uma parâmetro para medir o que se quer melhorar. </a:t>
            </a:r>
          </a:p>
          <a:p>
            <a:r>
              <a:rPr lang="pt-BR" sz="2800" b="0" dirty="0" smtClean="0">
                <a:solidFill>
                  <a:schemeClr val="tx1"/>
                </a:solidFill>
              </a:rPr>
              <a:t>Em português, é comum o uso da expressão :</a:t>
            </a:r>
          </a:p>
          <a:p>
            <a:r>
              <a:rPr lang="pt-BR" sz="2800" b="0" dirty="0" err="1" smtClean="0">
                <a:solidFill>
                  <a:schemeClr val="tx1"/>
                </a:solidFill>
              </a:rPr>
              <a:t>Indicador-chave</a:t>
            </a:r>
            <a:r>
              <a:rPr lang="pt-BR" sz="2800" b="0" dirty="0" smtClean="0">
                <a:solidFill>
                  <a:schemeClr val="tx1"/>
                </a:solidFill>
              </a:rPr>
              <a:t> de desempenho.</a:t>
            </a:r>
            <a:r>
              <a:rPr lang="pt-BR" sz="2800" dirty="0" smtClean="0">
                <a:solidFill>
                  <a:schemeClr val="tx1"/>
                </a:solidFill>
              </a:rPr>
              <a:t/>
            </a:r>
            <a:br>
              <a:rPr lang="pt-BR" sz="2800" dirty="0" smtClean="0">
                <a:solidFill>
                  <a:schemeClr val="tx1"/>
                </a:solidFill>
              </a:rPr>
            </a:br>
            <a:r>
              <a:rPr lang="pt-BR" sz="2800" dirty="0" smtClean="0">
                <a:solidFill>
                  <a:schemeClr val="tx1"/>
                </a:solidFill>
              </a:rPr>
              <a:t> </a:t>
            </a:r>
            <a:br>
              <a:rPr lang="pt-BR" sz="2800" dirty="0" smtClean="0">
                <a:solidFill>
                  <a:schemeClr val="tx1"/>
                </a:solidFill>
              </a:rPr>
            </a:b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A definição </a:t>
            </a:r>
            <a:r>
              <a:rPr lang="pt-BR" sz="2800" b="0" dirty="0" smtClean="0">
                <a:solidFill>
                  <a:schemeClr val="tx1"/>
                </a:solidFill>
              </a:rPr>
              <a:t>dos </a:t>
            </a:r>
            <a:r>
              <a:rPr lang="pt-BR" sz="2800" b="0" dirty="0" err="1" smtClean="0">
                <a:solidFill>
                  <a:schemeClr val="tx1"/>
                </a:solidFill>
              </a:rPr>
              <a:t>indicadores-chave</a:t>
            </a:r>
            <a:r>
              <a:rPr lang="pt-BR" sz="2800" b="0" dirty="0" smtClean="0">
                <a:solidFill>
                  <a:schemeClr val="tx1"/>
                </a:solidFill>
              </a:rPr>
              <a:t> </a:t>
            </a:r>
            <a:r>
              <a:rPr lang="pt-BR" sz="2800" b="0" dirty="0" smtClean="0">
                <a:solidFill>
                  <a:schemeClr val="tx1"/>
                </a:solidFill>
              </a:rPr>
              <a:t>de desempenho é uma das principais formas </a:t>
            </a:r>
            <a:r>
              <a:rPr lang="pt-BR" sz="2800" b="0" dirty="0" smtClean="0">
                <a:solidFill>
                  <a:schemeClr val="tx1"/>
                </a:solidFill>
              </a:rPr>
              <a:t>de manter </a:t>
            </a:r>
            <a:r>
              <a:rPr lang="pt-BR" sz="2800" b="0" dirty="0" smtClean="0">
                <a:solidFill>
                  <a:schemeClr val="tx1"/>
                </a:solidFill>
              </a:rPr>
              <a:t>o pensamento da organização voltado para a melhoria contínua dos processos </a:t>
            </a:r>
            <a:r>
              <a:rPr lang="pt-BR" sz="2800" b="0" dirty="0" smtClean="0">
                <a:solidFill>
                  <a:schemeClr val="tx1"/>
                </a:solidFill>
              </a:rPr>
              <a:t>e, no </a:t>
            </a:r>
            <a:r>
              <a:rPr lang="pt-BR" sz="2800" b="0" dirty="0" smtClean="0">
                <a:solidFill>
                  <a:schemeClr val="tx1"/>
                </a:solidFill>
              </a:rPr>
              <a:t>contexto da ITIL®, é tarefa </a:t>
            </a:r>
            <a:r>
              <a:rPr lang="pt-BR" sz="2800" b="0" dirty="0" smtClean="0">
                <a:solidFill>
                  <a:schemeClr val="tx1"/>
                </a:solidFill>
              </a:rPr>
              <a:t>imprescindível </a:t>
            </a:r>
            <a:r>
              <a:rPr lang="pt-BR" sz="2800" b="0" dirty="0" smtClean="0">
                <a:solidFill>
                  <a:schemeClr val="tx1"/>
                </a:solidFill>
              </a:rPr>
              <a:t>desde o início da </a:t>
            </a:r>
            <a:r>
              <a:rPr lang="pt-BR" sz="2800" b="0" dirty="0" smtClean="0">
                <a:solidFill>
                  <a:schemeClr val="tx1"/>
                </a:solidFill>
              </a:rPr>
              <a:t>construção dos processos.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Os </a:t>
            </a:r>
            <a:r>
              <a:rPr lang="pt-BR" sz="2800" b="0" dirty="0" err="1" smtClean="0">
                <a:solidFill>
                  <a:schemeClr val="tx1"/>
                </a:solidFill>
              </a:rPr>
              <a:t>indicadores-chave</a:t>
            </a:r>
            <a:r>
              <a:rPr lang="pt-BR" sz="2800" b="0" dirty="0" smtClean="0">
                <a:solidFill>
                  <a:schemeClr val="tx1"/>
                </a:solidFill>
              </a:rPr>
              <a:t> de desempenho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são aquilo que se quer medir no processo a fim de </a:t>
            </a:r>
            <a:r>
              <a:rPr lang="pt-BR" sz="2800" b="0" dirty="0" smtClean="0">
                <a:solidFill>
                  <a:schemeClr val="tx1"/>
                </a:solidFill>
              </a:rPr>
              <a:t>saber se </a:t>
            </a:r>
            <a:r>
              <a:rPr lang="pt-BR" sz="2800" b="0" dirty="0" smtClean="0">
                <a:solidFill>
                  <a:schemeClr val="tx1"/>
                </a:solidFill>
              </a:rPr>
              <a:t>as metas e objetivos estão ou não sendo </a:t>
            </a:r>
            <a:r>
              <a:rPr lang="pt-BR" sz="2800" b="0" dirty="0" smtClean="0">
                <a:solidFill>
                  <a:schemeClr val="tx1"/>
                </a:solidFill>
              </a:rPr>
              <a:t>atingidos. </a:t>
            </a:r>
          </a:p>
          <a:p>
            <a:r>
              <a:rPr lang="pt-BR" sz="2800" b="0" dirty="0" smtClean="0">
                <a:solidFill>
                  <a:schemeClr val="tx1"/>
                </a:solidFill>
              </a:rPr>
              <a:t>Pense no seguinte exemplo: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/>
          <a:lstStyle/>
          <a:p>
            <a:pPr algn="ctr"/>
            <a:r>
              <a:rPr lang="pt-BR" dirty="0" smtClean="0"/>
              <a:t>ITIL – 2ª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1928802"/>
            <a:ext cx="6172200" cy="4446120"/>
          </a:xfrm>
        </p:spPr>
        <p:txBody>
          <a:bodyPr>
            <a:normAutofit/>
          </a:bodyPr>
          <a:lstStyle/>
          <a:p>
            <a:r>
              <a:rPr lang="pt-BR" sz="2400" b="0" dirty="0" smtClean="0">
                <a:solidFill>
                  <a:schemeClr val="tx1"/>
                </a:solidFill>
              </a:rPr>
              <a:t>A </a:t>
            </a:r>
            <a:r>
              <a:rPr lang="pt-BR" sz="2400" b="0" dirty="0" smtClean="0">
                <a:solidFill>
                  <a:schemeClr val="tx1"/>
                </a:solidFill>
              </a:rPr>
              <a:t>ITIL® não </a:t>
            </a:r>
            <a:r>
              <a:rPr lang="pt-BR" sz="2400" b="0" dirty="0" smtClean="0">
                <a:solidFill>
                  <a:schemeClr val="tx1"/>
                </a:solidFill>
              </a:rPr>
              <a:t>é uma metodologia. É um conjunto de </a:t>
            </a:r>
            <a:r>
              <a:rPr lang="pt-BR" sz="2400" b="0" dirty="0" smtClean="0">
                <a:solidFill>
                  <a:schemeClr val="tx1"/>
                </a:solidFill>
              </a:rPr>
              <a:t>boas práticas </a:t>
            </a:r>
            <a:r>
              <a:rPr lang="pt-BR" sz="2400" b="0" dirty="0" smtClean="0">
                <a:solidFill>
                  <a:schemeClr val="tx1"/>
                </a:solidFill>
              </a:rPr>
              <a:t>para construir </a:t>
            </a:r>
            <a:r>
              <a:rPr lang="pt-BR" sz="2400" b="0" dirty="0" smtClean="0">
                <a:solidFill>
                  <a:schemeClr val="tx1"/>
                </a:solidFill>
              </a:rPr>
              <a:t>processos para </a:t>
            </a:r>
            <a:r>
              <a:rPr lang="pt-BR" sz="2400" b="0" dirty="0" smtClean="0">
                <a:solidFill>
                  <a:schemeClr val="tx1"/>
                </a:solidFill>
              </a:rPr>
              <a:t>a área de TI nas organizações. </a:t>
            </a:r>
            <a:r>
              <a:rPr lang="pt-BR" sz="2400" b="0" dirty="0" smtClean="0">
                <a:solidFill>
                  <a:schemeClr val="tx1"/>
                </a:solidFill>
              </a:rPr>
              <a:t>Esses processos </a:t>
            </a:r>
            <a:r>
              <a:rPr lang="pt-BR" sz="2400" b="0" dirty="0" smtClean="0">
                <a:solidFill>
                  <a:schemeClr val="tx1"/>
                </a:solidFill>
              </a:rPr>
              <a:t>podem ser idênticos aos </a:t>
            </a:r>
            <a:r>
              <a:rPr lang="pt-BR" sz="2400" b="0" dirty="0" smtClean="0">
                <a:solidFill>
                  <a:schemeClr val="tx1"/>
                </a:solidFill>
              </a:rPr>
              <a:t>que existem </a:t>
            </a:r>
            <a:r>
              <a:rPr lang="pt-BR" sz="2400" b="0" dirty="0" smtClean="0">
                <a:solidFill>
                  <a:schemeClr val="tx1"/>
                </a:solidFill>
              </a:rPr>
              <a:t>nos livros de ITIL®, ou adaptados de acordo com a </a:t>
            </a:r>
            <a:r>
              <a:rPr lang="pt-BR" sz="2400" b="0" dirty="0" smtClean="0">
                <a:solidFill>
                  <a:schemeClr val="tx1"/>
                </a:solidFill>
              </a:rPr>
              <a:t>realidade da </a:t>
            </a:r>
            <a:r>
              <a:rPr lang="pt-BR" sz="2400" b="0" dirty="0" smtClean="0">
                <a:solidFill>
                  <a:schemeClr val="tx1"/>
                </a:solidFill>
              </a:rPr>
              <a:t>empresa. </a:t>
            </a:r>
            <a:br>
              <a:rPr lang="pt-BR" sz="2400" b="0" dirty="0" smtClean="0">
                <a:solidFill>
                  <a:schemeClr val="tx1"/>
                </a:solidFill>
              </a:rPr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 fontScale="92500"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Sua </a:t>
            </a:r>
            <a:r>
              <a:rPr lang="pt-BR" sz="2800" b="0" dirty="0" smtClean="0">
                <a:solidFill>
                  <a:schemeClr val="tx1"/>
                </a:solidFill>
              </a:rPr>
              <a:t>empresa constrói um processo, capacita os envolvidos no processo, define os </a:t>
            </a:r>
            <a:r>
              <a:rPr lang="pt-BR" sz="2800" b="0" dirty="0" smtClean="0">
                <a:solidFill>
                  <a:schemeClr val="tx1"/>
                </a:solidFill>
              </a:rPr>
              <a:t>papéis da </a:t>
            </a:r>
            <a:r>
              <a:rPr lang="pt-BR" sz="2800" b="0" dirty="0" smtClean="0">
                <a:solidFill>
                  <a:schemeClr val="tx1"/>
                </a:solidFill>
              </a:rPr>
              <a:t>cada um, inclusive o do responsável pelo processo, </a:t>
            </a:r>
            <a:r>
              <a:rPr lang="pt-BR" sz="2800" b="0" dirty="0" smtClean="0">
                <a:solidFill>
                  <a:schemeClr val="tx1"/>
                </a:solidFill>
              </a:rPr>
              <a:t>e implementa </a:t>
            </a:r>
            <a:r>
              <a:rPr lang="pt-BR" sz="2800" b="0" dirty="0" smtClean="0">
                <a:solidFill>
                  <a:schemeClr val="tx1"/>
                </a:solidFill>
              </a:rPr>
              <a:t>o processo em seu ambiente operacional. Imagine ainda </a:t>
            </a:r>
            <a:r>
              <a:rPr lang="pt-BR" sz="2800" b="0" dirty="0" smtClean="0">
                <a:solidFill>
                  <a:schemeClr val="tx1"/>
                </a:solidFill>
              </a:rPr>
              <a:t>que esse </a:t>
            </a:r>
            <a:r>
              <a:rPr lang="pt-BR" sz="2800" b="0" dirty="0" smtClean="0">
                <a:solidFill>
                  <a:schemeClr val="tx1"/>
                </a:solidFill>
              </a:rPr>
              <a:t>processo visa à diminuição do número de incidentes </a:t>
            </a:r>
            <a:r>
              <a:rPr lang="pt-BR" sz="2800" b="0" dirty="0" smtClean="0">
                <a:solidFill>
                  <a:schemeClr val="tx1"/>
                </a:solidFill>
              </a:rPr>
              <a:t>relacionados a </a:t>
            </a:r>
            <a:r>
              <a:rPr lang="pt-BR" sz="2800" b="0" dirty="0" smtClean="0">
                <a:solidFill>
                  <a:schemeClr val="tx1"/>
                </a:solidFill>
              </a:rPr>
              <a:t>um equipamento de grande porte, muito caro, e cuja parada </a:t>
            </a:r>
            <a:r>
              <a:rPr lang="pt-BR" sz="2800" b="0" dirty="0" smtClean="0">
                <a:solidFill>
                  <a:schemeClr val="tx1"/>
                </a:solidFill>
              </a:rPr>
              <a:t>ocasiona perdas </a:t>
            </a:r>
            <a:r>
              <a:rPr lang="pt-BR" sz="2800" b="0" dirty="0" smtClean="0">
                <a:solidFill>
                  <a:schemeClr val="tx1"/>
                </a:solidFill>
              </a:rPr>
              <a:t>de </a:t>
            </a:r>
            <a:r>
              <a:rPr lang="pt-BR" sz="2800" b="0" dirty="0" smtClean="0">
                <a:solidFill>
                  <a:schemeClr val="tx1"/>
                </a:solidFill>
              </a:rPr>
              <a:t>R$50,00 por </a:t>
            </a:r>
            <a:r>
              <a:rPr lang="pt-BR" sz="2800" b="0" dirty="0" smtClean="0">
                <a:solidFill>
                  <a:schemeClr val="tx1"/>
                </a:solidFill>
              </a:rPr>
              <a:t>minuto na linha de produção.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Uma vez que </a:t>
            </a:r>
            <a:r>
              <a:rPr lang="pt-BR" sz="2800" b="0" dirty="0" smtClean="0">
                <a:solidFill>
                  <a:schemeClr val="tx1"/>
                </a:solidFill>
              </a:rPr>
              <a:t>o novo </a:t>
            </a:r>
            <a:r>
              <a:rPr lang="pt-BR" sz="2800" b="0" dirty="0" smtClean="0">
                <a:solidFill>
                  <a:schemeClr val="tx1"/>
                </a:solidFill>
              </a:rPr>
              <a:t>processo está em execução, como o dono do processo irá saber </a:t>
            </a:r>
            <a:r>
              <a:rPr lang="pt-BR" sz="2800" b="0" dirty="0" smtClean="0">
                <a:solidFill>
                  <a:schemeClr val="tx1"/>
                </a:solidFill>
              </a:rPr>
              <a:t>se o </a:t>
            </a:r>
            <a:r>
              <a:rPr lang="pt-BR" sz="2800" b="0" dirty="0" smtClean="0">
                <a:solidFill>
                  <a:schemeClr val="tx1"/>
                </a:solidFill>
              </a:rPr>
              <a:t>objetivo (diminuir o número de incidentes) está ou não sendo atingido?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Como ele irá elaborar os relatórios para a alta direção?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/>
          </a:bodyPr>
          <a:lstStyle/>
          <a:p>
            <a:endParaRPr lang="pt-BR" sz="2800" dirty="0" smtClean="0">
              <a:solidFill>
                <a:schemeClr val="tx1"/>
              </a:solidFill>
            </a:endParaRPr>
          </a:p>
          <a:p>
            <a:r>
              <a:rPr lang="pt-BR" sz="2800" dirty="0" smtClean="0">
                <a:solidFill>
                  <a:schemeClr val="tx1"/>
                </a:solidFill>
              </a:rPr>
              <a:t>Basta medir a </a:t>
            </a:r>
            <a:r>
              <a:rPr lang="pt-BR" sz="2800" dirty="0" smtClean="0">
                <a:solidFill>
                  <a:schemeClr val="tx1"/>
                </a:solidFill>
              </a:rPr>
              <a:t>quantidade de incidentes após a implementação do novo processo </a:t>
            </a:r>
            <a:r>
              <a:rPr lang="pt-BR" sz="2800" dirty="0" smtClean="0">
                <a:solidFill>
                  <a:schemeClr val="tx1"/>
                </a:solidFill>
              </a:rPr>
              <a:t>e comparar </a:t>
            </a:r>
            <a:r>
              <a:rPr lang="pt-BR" sz="2800" dirty="0" smtClean="0">
                <a:solidFill>
                  <a:schemeClr val="tx1"/>
                </a:solidFill>
              </a:rPr>
              <a:t>com a quantidade de incidentes anteriores.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 lnSpcReduction="10000"/>
          </a:bodyPr>
          <a:lstStyle/>
          <a:p>
            <a:endParaRPr lang="pt-BR" sz="2800" dirty="0" smtClean="0">
              <a:solidFill>
                <a:schemeClr val="tx1"/>
              </a:solidFill>
            </a:endParaRPr>
          </a:p>
          <a:p>
            <a:r>
              <a:rPr lang="pt-BR" sz="2800" b="0" dirty="0" smtClean="0">
                <a:solidFill>
                  <a:schemeClr val="tx1"/>
                </a:solidFill>
              </a:rPr>
              <a:t>E</a:t>
            </a:r>
            <a:r>
              <a:rPr lang="pt-BR" sz="2800" b="0" dirty="0" smtClean="0">
                <a:solidFill>
                  <a:schemeClr val="tx1"/>
                </a:solidFill>
              </a:rPr>
              <a:t>xemplos </a:t>
            </a:r>
            <a:r>
              <a:rPr lang="pt-BR" sz="2800" b="0" dirty="0" smtClean="0">
                <a:solidFill>
                  <a:schemeClr val="tx1"/>
                </a:solidFill>
              </a:rPr>
              <a:t>simples de indicadores de desempenho: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• Número de incidentes registrados por dia (ou semana, mês etc.).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• Número de problemas registrados por dia (ou semana, mês etc.).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• Tempo médio para resolução de incidentes (ou problemas).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• Tempo médio para diagnóstico de causa-raiz de problemas.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• </a:t>
            </a:r>
            <a:r>
              <a:rPr lang="pt-BR" sz="2800" b="0" dirty="0" smtClean="0">
                <a:solidFill>
                  <a:schemeClr val="tx1"/>
                </a:solidFill>
              </a:rPr>
              <a:t>Quantidade de itens de configuração registrados na BDGC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(Base de Dados de Gerenciamento da Configuração).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• Quantidade de serviços para os quais a empresa possui ANS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(Acordos de Nível de Serviço)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</a:t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Os </a:t>
            </a:r>
            <a:r>
              <a:rPr lang="pt-BR" sz="2800" b="0" dirty="0" err="1" smtClean="0">
                <a:solidFill>
                  <a:schemeClr val="tx1"/>
                </a:solidFill>
              </a:rPr>
              <a:t>indicadores-chave</a:t>
            </a:r>
            <a:r>
              <a:rPr lang="pt-BR" sz="2800" b="0" dirty="0" smtClean="0">
                <a:solidFill>
                  <a:schemeClr val="tx1"/>
                </a:solidFill>
              </a:rPr>
              <a:t> de desempenho ficam </a:t>
            </a:r>
            <a:r>
              <a:rPr lang="pt-BR" sz="2800" b="0" dirty="0" smtClean="0">
                <a:solidFill>
                  <a:schemeClr val="tx1"/>
                </a:solidFill>
              </a:rPr>
              <a:t>mais elaborados </a:t>
            </a:r>
            <a:r>
              <a:rPr lang="pt-BR" sz="2800" b="0" dirty="0" smtClean="0">
                <a:solidFill>
                  <a:schemeClr val="tx1"/>
                </a:solidFill>
              </a:rPr>
              <a:t>na medida em que a empresa amadurece o seu processo.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br>
              <a:rPr lang="pt-BR" sz="2800" dirty="0" smtClean="0">
                <a:solidFill>
                  <a:schemeClr val="tx1"/>
                </a:solidFill>
              </a:rPr>
            </a:b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</a:t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 fontScale="92500"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Os </a:t>
            </a:r>
            <a:r>
              <a:rPr lang="pt-BR" sz="2800" b="0" dirty="0" err="1" smtClean="0">
                <a:solidFill>
                  <a:schemeClr val="tx1"/>
                </a:solidFill>
              </a:rPr>
              <a:t>indicadores-chave</a:t>
            </a:r>
            <a:r>
              <a:rPr lang="pt-BR" sz="2800" b="0" dirty="0" smtClean="0">
                <a:solidFill>
                  <a:schemeClr val="tx1"/>
                </a:solidFill>
              </a:rPr>
              <a:t> de desempenho ficam </a:t>
            </a:r>
            <a:r>
              <a:rPr lang="pt-BR" sz="2800" b="0" dirty="0" smtClean="0">
                <a:solidFill>
                  <a:schemeClr val="tx1"/>
                </a:solidFill>
              </a:rPr>
              <a:t>mais elaborados </a:t>
            </a:r>
            <a:r>
              <a:rPr lang="pt-BR" sz="2800" b="0" dirty="0" smtClean="0">
                <a:solidFill>
                  <a:schemeClr val="tx1"/>
                </a:solidFill>
              </a:rPr>
              <a:t>na medida em que a empresa amadurece o seu processo.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endParaRPr lang="pt-BR" sz="2800" dirty="0" smtClean="0">
              <a:solidFill>
                <a:schemeClr val="tx1"/>
              </a:solidFill>
            </a:endParaRPr>
          </a:p>
          <a:p>
            <a:endParaRPr lang="pt-BR" sz="2800" dirty="0" smtClean="0">
              <a:solidFill>
                <a:schemeClr val="tx1"/>
              </a:solidFill>
            </a:endParaRPr>
          </a:p>
          <a:p>
            <a:r>
              <a:rPr lang="pt-BR" sz="2800" b="0" dirty="0" smtClean="0">
                <a:solidFill>
                  <a:schemeClr val="tx1"/>
                </a:solidFill>
              </a:rPr>
              <a:t>Num estágio </a:t>
            </a:r>
            <a:r>
              <a:rPr lang="pt-BR" sz="2800" b="0" dirty="0" smtClean="0">
                <a:solidFill>
                  <a:schemeClr val="tx1"/>
                </a:solidFill>
              </a:rPr>
              <a:t>avançado de amadurecimento, os indicadores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poderão ser escritos na </a:t>
            </a:r>
            <a:r>
              <a:rPr lang="pt-BR" sz="2800" b="0" dirty="0" smtClean="0">
                <a:solidFill>
                  <a:schemeClr val="tx1"/>
                </a:solidFill>
              </a:rPr>
              <a:t>forma mais detalhada, permitindo a empresa obter informações de negócio mais valiosas.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tx1"/>
                </a:solidFill>
              </a:rPr>
              <a:t/>
            </a:r>
            <a:br>
              <a:rPr lang="pt-BR" sz="2800" dirty="0" smtClean="0">
                <a:solidFill>
                  <a:schemeClr val="tx1"/>
                </a:solidFill>
              </a:rPr>
            </a:br>
            <a:r>
              <a:rPr lang="pt-BR" sz="2800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Incidente x problema x requisição de serviços</a:t>
            </a:r>
          </a:p>
          <a:p>
            <a:endParaRPr lang="pt-BR" sz="2800" b="0" dirty="0" smtClean="0">
              <a:solidFill>
                <a:schemeClr val="tx1"/>
              </a:solidFill>
            </a:endParaRPr>
          </a:p>
          <a:p>
            <a:r>
              <a:rPr lang="pt-BR" sz="2800" b="0" dirty="0" smtClean="0">
                <a:solidFill>
                  <a:schemeClr val="tx1"/>
                </a:solidFill>
              </a:rPr>
              <a:t>Tanto o </a:t>
            </a:r>
            <a:r>
              <a:rPr lang="pt-BR" sz="2800" b="0" i="1" dirty="0" smtClean="0">
                <a:solidFill>
                  <a:schemeClr val="tx1"/>
                </a:solidFill>
              </a:rPr>
              <a:t>incidente </a:t>
            </a:r>
            <a:r>
              <a:rPr lang="pt-BR" sz="2800" b="0" dirty="0" smtClean="0">
                <a:solidFill>
                  <a:schemeClr val="tx1"/>
                </a:solidFill>
              </a:rPr>
              <a:t>quanto </a:t>
            </a:r>
            <a:r>
              <a:rPr lang="pt-BR" sz="2800" b="0" dirty="0" smtClean="0">
                <a:solidFill>
                  <a:schemeClr val="tx1"/>
                </a:solidFill>
              </a:rPr>
              <a:t>o </a:t>
            </a:r>
            <a:r>
              <a:rPr lang="pt-BR" sz="2800" b="0" i="1" dirty="0" smtClean="0">
                <a:solidFill>
                  <a:schemeClr val="tx1"/>
                </a:solidFill>
              </a:rPr>
              <a:t>problema </a:t>
            </a:r>
            <a:r>
              <a:rPr lang="pt-BR" sz="2800" b="0" dirty="0" smtClean="0">
                <a:solidFill>
                  <a:schemeClr val="tx1"/>
                </a:solidFill>
              </a:rPr>
              <a:t>diminuem </a:t>
            </a:r>
            <a:r>
              <a:rPr lang="pt-BR" sz="2800" b="0" dirty="0" smtClean="0">
                <a:solidFill>
                  <a:schemeClr val="tx1"/>
                </a:solidFill>
              </a:rPr>
              <a:t>o nível dos serviços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prestados pelo provedor de TI ou </a:t>
            </a:r>
            <a:r>
              <a:rPr lang="pt-BR" sz="2800" b="0" dirty="0" smtClean="0">
                <a:solidFill>
                  <a:schemeClr val="tx1"/>
                </a:solidFill>
              </a:rPr>
              <a:t>até mesmo, o </a:t>
            </a:r>
            <a:r>
              <a:rPr lang="pt-BR" sz="2800" b="0" dirty="0" smtClean="0">
                <a:solidFill>
                  <a:schemeClr val="tx1"/>
                </a:solidFill>
              </a:rPr>
              <a:t>interrompem </a:t>
            </a:r>
            <a:r>
              <a:rPr lang="pt-BR" sz="2800" b="0" dirty="0" smtClean="0">
                <a:solidFill>
                  <a:schemeClr val="tx1"/>
                </a:solidFill>
              </a:rPr>
              <a:t>totalmente.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</a:t>
            </a:r>
            <a:br>
              <a:rPr lang="pt-BR" sz="2800" dirty="0" smtClean="0"/>
            </a:b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tx1"/>
                </a:solidFill>
              </a:rPr>
              <a:t/>
            </a:r>
            <a:br>
              <a:rPr lang="pt-BR" sz="2800" dirty="0" smtClean="0">
                <a:solidFill>
                  <a:schemeClr val="tx1"/>
                </a:solidFill>
              </a:rPr>
            </a:br>
            <a:r>
              <a:rPr lang="pt-BR" sz="2800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 lnSpcReduction="10000"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Porém,</a:t>
            </a:r>
            <a:r>
              <a:rPr lang="pt-BR" sz="2800" b="0" i="1" dirty="0" smtClean="0">
                <a:solidFill>
                  <a:schemeClr val="tx1"/>
                </a:solidFill>
              </a:rPr>
              <a:t>incidentes </a:t>
            </a:r>
            <a:r>
              <a:rPr lang="pt-BR" sz="2800" b="0" dirty="0" smtClean="0">
                <a:solidFill>
                  <a:schemeClr val="tx1"/>
                </a:solidFill>
              </a:rPr>
              <a:t>são eventos para os quais existem soluções conhecidas, documentadas e que podem ser imediatamente aplicadas a fim de restabelecer a operação normal o mais rapidamente possível (são as chamadas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i="1" dirty="0" smtClean="0">
                <a:solidFill>
                  <a:schemeClr val="tx1"/>
                </a:solidFill>
              </a:rPr>
              <a:t>soluções de contorno</a:t>
            </a:r>
            <a:r>
              <a:rPr lang="pt-BR" sz="2800" b="0" dirty="0" smtClean="0">
                <a:solidFill>
                  <a:schemeClr val="tx1"/>
                </a:solidFill>
              </a:rPr>
              <a:t>).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</a:t>
            </a:r>
            <a:br>
              <a:rPr lang="pt-BR" sz="2800" dirty="0" smtClean="0"/>
            </a:br>
            <a:r>
              <a:rPr lang="pt-BR" sz="2800" dirty="0" smtClean="0"/>
              <a:t> </a:t>
            </a:r>
            <a:br>
              <a:rPr lang="pt-BR" sz="2800" dirty="0" smtClean="0"/>
            </a:b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tx1"/>
                </a:solidFill>
              </a:rPr>
              <a:t/>
            </a:r>
            <a:br>
              <a:rPr lang="pt-BR" sz="2800" dirty="0" smtClean="0">
                <a:solidFill>
                  <a:schemeClr val="tx1"/>
                </a:solidFill>
              </a:rPr>
            </a:br>
            <a:r>
              <a:rPr lang="pt-BR" sz="2800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 lnSpcReduction="10000"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Já os </a:t>
            </a:r>
            <a:r>
              <a:rPr lang="pt-BR" sz="2800" b="0" i="1" dirty="0" smtClean="0">
                <a:solidFill>
                  <a:schemeClr val="tx1"/>
                </a:solidFill>
              </a:rPr>
              <a:t>problemas </a:t>
            </a:r>
            <a:r>
              <a:rPr lang="pt-BR" sz="2800" b="0" dirty="0" smtClean="0">
                <a:solidFill>
                  <a:schemeClr val="tx1"/>
                </a:solidFill>
              </a:rPr>
              <a:t>são aqueles eventos que afetam um serviço ou o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interrompem totalmente, mas para os quais haverá sempre a necessidade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de uma investigação em busca de uma causa-raiz. Ou seja, problema é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o evento para o qual não conhecemos a causa e, obviamente, para o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qual não possuímos uma solução de contorno documentada e pronta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para ser aplicada.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/>
          <a:lstStyle/>
          <a:p>
            <a:pPr algn="ctr"/>
            <a:r>
              <a:rPr lang="pt-BR" dirty="0" smtClean="0"/>
              <a:t>ITIL – 2ª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1928802"/>
            <a:ext cx="6172200" cy="4446120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A biblioteca ITIL® se refere a um conjunto de processos escaláveis, ou seja, processos que podem ser adaptados às necessidades de cada empresa, independente do seu porte. Guarde bem este conceito, pois vamos precisar muito dele.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0" dirty="0" smtClean="0">
                <a:solidFill>
                  <a:schemeClr val="tx1"/>
                </a:solidFill>
              </a:rPr>
              <a:t>.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/>
          </a:bodyPr>
          <a:lstStyle/>
          <a:p>
            <a:r>
              <a:rPr lang="pt-BR" sz="2800" b="0" i="1" dirty="0" smtClean="0">
                <a:solidFill>
                  <a:schemeClr val="tx1"/>
                </a:solidFill>
              </a:rPr>
              <a:t>requisição de serviço </a:t>
            </a:r>
            <a:r>
              <a:rPr lang="pt-BR" sz="2800" b="0" dirty="0" smtClean="0">
                <a:solidFill>
                  <a:schemeClr val="tx1"/>
                </a:solidFill>
              </a:rPr>
              <a:t>é uma solicitação </a:t>
            </a:r>
            <a:r>
              <a:rPr lang="pt-BR" sz="2800" b="0" dirty="0" err="1" smtClean="0">
                <a:solidFill>
                  <a:schemeClr val="tx1"/>
                </a:solidFill>
              </a:rPr>
              <a:t>dousuário</a:t>
            </a:r>
            <a:r>
              <a:rPr lang="pt-BR" sz="2800" b="0" dirty="0" smtClean="0">
                <a:solidFill>
                  <a:schemeClr val="tx1"/>
                </a:solidFill>
              </a:rPr>
              <a:t> </a:t>
            </a:r>
            <a:r>
              <a:rPr lang="pt-BR" sz="2800" b="0" dirty="0" smtClean="0">
                <a:solidFill>
                  <a:schemeClr val="tx1"/>
                </a:solidFill>
              </a:rPr>
              <a:t>não relacionada a um incidente ou problema propriamente dito</a:t>
            </a:r>
            <a:r>
              <a:rPr lang="pt-BR" sz="28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sz="2800" b="0" dirty="0" smtClean="0">
                <a:solidFill>
                  <a:schemeClr val="tx1"/>
                </a:solidFill>
              </a:rPr>
              <a:t/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Por exemplo, uma solicitação de informação, esclarecimentos sobre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versões de </a:t>
            </a:r>
            <a:r>
              <a:rPr lang="pt-BR" sz="2800" b="0" i="1" dirty="0" smtClean="0">
                <a:solidFill>
                  <a:schemeClr val="tx1"/>
                </a:solidFill>
              </a:rPr>
              <a:t>softwares </a:t>
            </a:r>
            <a:r>
              <a:rPr lang="pt-BR" sz="2800" b="0" dirty="0" smtClean="0">
                <a:solidFill>
                  <a:schemeClr val="tx1"/>
                </a:solidFill>
              </a:rPr>
              <a:t>homologadas, pedidos de mudança de senha </a:t>
            </a:r>
            <a:r>
              <a:rPr lang="pt-BR" sz="2800" b="0" dirty="0" smtClean="0">
                <a:solidFill>
                  <a:schemeClr val="tx1"/>
                </a:solidFill>
              </a:rPr>
              <a:t>etc.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Um usuário liga todas as segundas-feiras, no início do expediente, a fim de </a:t>
            </a:r>
            <a:r>
              <a:rPr lang="pt-BR" sz="2800" b="0" dirty="0" smtClean="0">
                <a:solidFill>
                  <a:schemeClr val="tx1"/>
                </a:solidFill>
              </a:rPr>
              <a:t>solicitar a </a:t>
            </a:r>
            <a:r>
              <a:rPr lang="pt-BR" sz="2800" b="0" dirty="0" smtClean="0">
                <a:solidFill>
                  <a:schemeClr val="tx1"/>
                </a:solidFill>
              </a:rPr>
              <a:t>restauração do seu acesso à </a:t>
            </a:r>
            <a:r>
              <a:rPr lang="pt-BR" sz="2800" b="0" i="1" dirty="0" smtClean="0">
                <a:solidFill>
                  <a:schemeClr val="tx1"/>
                </a:solidFill>
              </a:rPr>
              <a:t>Internet</a:t>
            </a:r>
            <a:r>
              <a:rPr lang="pt-BR" sz="2800" b="0" dirty="0" smtClean="0">
                <a:solidFill>
                  <a:schemeClr val="tx1"/>
                </a:solidFill>
              </a:rPr>
              <a:t>. O técnico responsável sempre executa </a:t>
            </a:r>
            <a:r>
              <a:rPr lang="pt-BR" sz="2800" b="0" dirty="0" smtClean="0">
                <a:solidFill>
                  <a:schemeClr val="tx1"/>
                </a:solidFill>
              </a:rPr>
              <a:t>a mesma </a:t>
            </a:r>
            <a:r>
              <a:rPr lang="pt-BR" sz="2800" b="0" dirty="0" smtClean="0">
                <a:solidFill>
                  <a:schemeClr val="tx1"/>
                </a:solidFill>
              </a:rPr>
              <a:t>ação: conectar novamente cabos que foram </a:t>
            </a:r>
            <a:r>
              <a:rPr lang="pt-BR" sz="2800" b="0" dirty="0" smtClean="0">
                <a:solidFill>
                  <a:schemeClr val="tx1"/>
                </a:solidFill>
              </a:rPr>
              <a:t>desconectados </a:t>
            </a:r>
            <a:r>
              <a:rPr lang="pt-BR" sz="2800" b="0" dirty="0" smtClean="0">
                <a:solidFill>
                  <a:schemeClr val="tx1"/>
                </a:solidFill>
              </a:rPr>
              <a:t>durante a </a:t>
            </a:r>
            <a:r>
              <a:rPr lang="pt-BR" sz="2800" b="0" dirty="0" smtClean="0">
                <a:solidFill>
                  <a:schemeClr val="tx1"/>
                </a:solidFill>
              </a:rPr>
              <a:t>faxina geral </a:t>
            </a:r>
            <a:r>
              <a:rPr lang="pt-BR" sz="2800" b="0" dirty="0" smtClean="0">
                <a:solidFill>
                  <a:schemeClr val="tx1"/>
                </a:solidFill>
              </a:rPr>
              <a:t>do fim de semana. O que o usuário em questão faz toda segunda-feira é: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3"/>
                </a:solidFill>
              </a:rPr>
              <a:t>ITIL – 2ª Versão - </a:t>
            </a:r>
            <a:br>
              <a:rPr lang="pt-BR" dirty="0" smtClean="0">
                <a:solidFill>
                  <a:schemeClr val="accent3"/>
                </a:solidFill>
              </a:rPr>
            </a:br>
            <a:r>
              <a:rPr lang="pt-BR" dirty="0" smtClean="0">
                <a:solidFill>
                  <a:schemeClr val="accent3"/>
                </a:solidFill>
              </a:rPr>
              <a:t>Conceitos relacionados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6715172" cy="4660434"/>
          </a:xfrm>
        </p:spPr>
        <p:txBody>
          <a:bodyPr>
            <a:normAutofit/>
          </a:bodyPr>
          <a:lstStyle/>
          <a:p>
            <a:r>
              <a:rPr lang="pt-BR" sz="2800" b="0" dirty="0" smtClean="0"/>
              <a:t>a. Solicitar um serviço ao provedor de TI.</a:t>
            </a:r>
            <a:br>
              <a:rPr lang="pt-BR" sz="2800" b="0" dirty="0" smtClean="0"/>
            </a:br>
            <a:r>
              <a:rPr lang="pt-BR" sz="2800" b="0" dirty="0" smtClean="0"/>
              <a:t>b. Relatar um incidente ao provedor de TI.</a:t>
            </a:r>
            <a:br>
              <a:rPr lang="pt-BR" sz="2800" b="0" dirty="0" smtClean="0"/>
            </a:br>
            <a:r>
              <a:rPr lang="pt-BR" sz="2800" b="0" dirty="0" smtClean="0"/>
              <a:t>c. Relatar um problema ao provedor de TI</a:t>
            </a:r>
            <a:r>
              <a:rPr lang="pt-BR" sz="2800" dirty="0" smtClean="0"/>
              <a:t> </a:t>
            </a:r>
            <a:br>
              <a:rPr lang="pt-BR" sz="2800" dirty="0" smtClean="0"/>
            </a:br>
            <a:r>
              <a:rPr lang="pt-BR" sz="2800" dirty="0" smtClean="0"/>
              <a:t> </a:t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/>
          <a:lstStyle/>
          <a:p>
            <a:pPr algn="ctr"/>
            <a:r>
              <a:rPr lang="pt-BR" dirty="0" smtClean="0"/>
              <a:t>ITIL – 2ª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1428736"/>
            <a:ext cx="6172200" cy="4946186"/>
          </a:xfrm>
        </p:spPr>
        <p:txBody>
          <a:bodyPr>
            <a:normAutofit/>
          </a:bodyPr>
          <a:lstStyle/>
          <a:p>
            <a:r>
              <a:rPr lang="pt-BR" sz="3100" b="0" dirty="0" smtClean="0">
                <a:solidFill>
                  <a:schemeClr val="tx1"/>
                </a:solidFill>
              </a:rPr>
              <a:t>A </a:t>
            </a:r>
            <a:r>
              <a:rPr lang="pt-BR" sz="3100" b="0" dirty="0" smtClean="0">
                <a:solidFill>
                  <a:schemeClr val="tx1"/>
                </a:solidFill>
              </a:rPr>
              <a:t>razão principal para a adoção de </a:t>
            </a:r>
            <a:r>
              <a:rPr lang="pt-BR" sz="3100" b="0" dirty="0" smtClean="0">
                <a:solidFill>
                  <a:schemeClr val="tx1"/>
                </a:solidFill>
              </a:rPr>
              <a:t>boas práticas </a:t>
            </a:r>
            <a:r>
              <a:rPr lang="pt-BR" sz="3100" b="0" dirty="0" smtClean="0">
                <a:solidFill>
                  <a:schemeClr val="tx1"/>
                </a:solidFill>
              </a:rPr>
              <a:t>é a construção de processos visando à melhoria contínua da </a:t>
            </a:r>
            <a:r>
              <a:rPr lang="pt-BR" sz="3100" b="0" dirty="0" smtClean="0">
                <a:solidFill>
                  <a:schemeClr val="tx1"/>
                </a:solidFill>
              </a:rPr>
              <a:t>área de </a:t>
            </a:r>
            <a:r>
              <a:rPr lang="pt-BR" sz="3100" b="0" dirty="0" smtClean="0">
                <a:solidFill>
                  <a:schemeClr val="tx1"/>
                </a:solidFill>
              </a:rPr>
              <a:t>TI, aumento da satisfação do cliente e do usuário de TI e aumento </a:t>
            </a:r>
            <a:r>
              <a:rPr lang="pt-BR" sz="3100" b="0" dirty="0" smtClean="0">
                <a:solidFill>
                  <a:schemeClr val="tx1"/>
                </a:solidFill>
              </a:rPr>
              <a:t>da </a:t>
            </a:r>
            <a:r>
              <a:rPr lang="pt-BR" sz="3100" b="0" dirty="0" err="1" smtClean="0">
                <a:solidFill>
                  <a:schemeClr val="tx1"/>
                </a:solidFill>
              </a:rPr>
              <a:t>autoestima</a:t>
            </a:r>
            <a:r>
              <a:rPr lang="pt-BR" sz="3100" b="0" dirty="0" smtClean="0">
                <a:solidFill>
                  <a:schemeClr val="tx1"/>
                </a:solidFill>
              </a:rPr>
              <a:t> </a:t>
            </a:r>
            <a:r>
              <a:rPr lang="pt-BR" sz="3100" b="0" dirty="0" smtClean="0">
                <a:solidFill>
                  <a:schemeClr val="tx1"/>
                </a:solidFill>
              </a:rPr>
              <a:t>dos profissionais que fornecem serviços de </a:t>
            </a:r>
            <a:r>
              <a:rPr lang="pt-BR" sz="3100" b="0" dirty="0" smtClean="0">
                <a:solidFill>
                  <a:schemeClr val="tx1"/>
                </a:solidFill>
              </a:rPr>
              <a:t>TI.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/>
          <a:lstStyle/>
          <a:p>
            <a:pPr algn="ctr"/>
            <a:r>
              <a:rPr lang="pt-BR" dirty="0" smtClean="0"/>
              <a:t>ITIL – 2ª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2000240"/>
            <a:ext cx="6172200" cy="4374682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Como profissional seu foco não </a:t>
            </a:r>
            <a:r>
              <a:rPr lang="pt-BR" sz="2800" b="0" dirty="0" smtClean="0">
                <a:solidFill>
                  <a:schemeClr val="tx1"/>
                </a:solidFill>
              </a:rPr>
              <a:t>pode mais ser o de um operador de tecnologia, mas sim o de alguém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preocupado com o serviço que está sendo prestado pelas tecnologias e</a:t>
            </a:r>
            <a:br>
              <a:rPr lang="pt-BR" sz="2800" b="0" dirty="0" smtClean="0">
                <a:solidFill>
                  <a:schemeClr val="tx1"/>
                </a:solidFill>
              </a:rPr>
            </a:br>
            <a:r>
              <a:rPr lang="pt-BR" sz="2800" b="0" dirty="0" smtClean="0">
                <a:solidFill>
                  <a:schemeClr val="tx1"/>
                </a:solidFill>
              </a:rPr>
              <a:t>como usuários e clientes são </a:t>
            </a:r>
            <a:r>
              <a:rPr lang="pt-BR" sz="2800" b="0" dirty="0" smtClean="0">
                <a:solidFill>
                  <a:schemeClr val="tx1"/>
                </a:solidFill>
              </a:rPr>
              <a:t> afetados </a:t>
            </a:r>
            <a:r>
              <a:rPr lang="pt-BR" sz="2800" b="0" dirty="0" smtClean="0">
                <a:solidFill>
                  <a:schemeClr val="tx1"/>
                </a:solidFill>
              </a:rPr>
              <a:t>por ela. 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/>
          <a:lstStyle/>
          <a:p>
            <a:pPr algn="ctr"/>
            <a:r>
              <a:rPr lang="pt-BR" dirty="0" smtClean="0"/>
              <a:t>ITIL – 2ª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2000240"/>
            <a:ext cx="6172200" cy="4374682"/>
          </a:xfrm>
        </p:spPr>
        <p:txBody>
          <a:bodyPr>
            <a:normAutofit/>
          </a:bodyPr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 descr="Sem títu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82" y="1912488"/>
            <a:ext cx="7117589" cy="39454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/>
          <a:lstStyle/>
          <a:p>
            <a:pPr algn="ctr"/>
            <a:r>
              <a:rPr lang="pt-BR" dirty="0" smtClean="0"/>
              <a:t>ITIL – 2ª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2000240"/>
            <a:ext cx="6172200" cy="4374682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A gravura anterior descreve o ciclo PDCA.</a:t>
            </a:r>
          </a:p>
          <a:p>
            <a:r>
              <a:rPr lang="pt-BR" sz="2800" b="0" dirty="0" smtClean="0">
                <a:solidFill>
                  <a:schemeClr val="tx1"/>
                </a:solidFill>
              </a:rPr>
              <a:t>Descreva as quatro </a:t>
            </a:r>
            <a:r>
              <a:rPr lang="pt-BR" sz="2800" b="0" dirty="0" err="1" smtClean="0">
                <a:solidFill>
                  <a:schemeClr val="tx1"/>
                </a:solidFill>
              </a:rPr>
              <a:t>etepas</a:t>
            </a:r>
            <a:r>
              <a:rPr lang="pt-BR" sz="2800" b="0" dirty="0" smtClean="0">
                <a:solidFill>
                  <a:schemeClr val="tx1"/>
                </a:solidFill>
              </a:rPr>
              <a:t> desse ciclo e comente  como elas se relacionam para a continua melhoria de serviços.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/>
          <a:lstStyle/>
          <a:p>
            <a:pPr algn="ctr"/>
            <a:r>
              <a:rPr lang="pt-BR" dirty="0" smtClean="0"/>
              <a:t>ITIL – 2ª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2000240"/>
            <a:ext cx="6172200" cy="4374682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Pare e Pense:</a:t>
            </a:r>
          </a:p>
          <a:p>
            <a:r>
              <a:rPr lang="pt-BR" sz="2800" b="0" dirty="0" smtClean="0">
                <a:solidFill>
                  <a:schemeClr val="tx1"/>
                </a:solidFill>
              </a:rPr>
              <a:t>Imagine que alguém pergunte a você, apontando para um equipamento servidor em plena produção: “Quanto custa este servidor</a:t>
            </a:r>
            <a:r>
              <a:rPr lang="pt-BR" sz="2800" b="0" dirty="0" smtClean="0">
                <a:solidFill>
                  <a:schemeClr val="tx1"/>
                </a:solidFill>
              </a:rPr>
              <a:t>?”.</a:t>
            </a:r>
          </a:p>
          <a:p>
            <a:r>
              <a:rPr lang="pt-BR" sz="2800" b="0" dirty="0" smtClean="0">
                <a:solidFill>
                  <a:schemeClr val="tx1"/>
                </a:solidFill>
              </a:rPr>
              <a:t>Qual a sua resposta?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</a:t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857256"/>
          </a:xfrm>
        </p:spPr>
        <p:txBody>
          <a:bodyPr/>
          <a:lstStyle/>
          <a:p>
            <a:pPr algn="ctr"/>
            <a:r>
              <a:rPr lang="pt-BR" dirty="0" smtClean="0"/>
              <a:t>ITIL – 2ª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2000240"/>
            <a:ext cx="6172200" cy="4374682"/>
          </a:xfrm>
        </p:spPr>
        <p:txBody>
          <a:bodyPr>
            <a:normAutofit/>
          </a:bodyPr>
          <a:lstStyle/>
          <a:p>
            <a:r>
              <a:rPr lang="pt-BR" sz="2800" b="0" dirty="0" smtClean="0">
                <a:solidFill>
                  <a:schemeClr val="tx1"/>
                </a:solidFill>
              </a:rPr>
              <a:t>Alternativa 1- </a:t>
            </a:r>
          </a:p>
          <a:p>
            <a:r>
              <a:rPr lang="pt-BR" sz="2800" b="0" dirty="0" smtClean="0">
                <a:solidFill>
                  <a:schemeClr val="tx1"/>
                </a:solidFill>
              </a:rPr>
              <a:t>levar </a:t>
            </a:r>
            <a:r>
              <a:rPr lang="pt-BR" sz="2800" b="0" dirty="0" smtClean="0">
                <a:solidFill>
                  <a:schemeClr val="tx1"/>
                </a:solidFill>
              </a:rPr>
              <a:t>em </a:t>
            </a:r>
            <a:r>
              <a:rPr lang="pt-BR" sz="2800" b="0" dirty="0" smtClean="0">
                <a:solidFill>
                  <a:schemeClr val="tx1"/>
                </a:solidFill>
              </a:rPr>
              <a:t>consideração apenas </a:t>
            </a:r>
            <a:r>
              <a:rPr lang="pt-BR" sz="2800" b="0" dirty="0" smtClean="0">
                <a:solidFill>
                  <a:schemeClr val="tx1"/>
                </a:solidFill>
              </a:rPr>
              <a:t>o valor do </a:t>
            </a:r>
            <a:r>
              <a:rPr lang="pt-BR" sz="2800" b="0" i="1" dirty="0" smtClean="0">
                <a:solidFill>
                  <a:schemeClr val="tx1"/>
                </a:solidFill>
              </a:rPr>
              <a:t>hardware </a:t>
            </a:r>
            <a:r>
              <a:rPr lang="pt-BR" sz="2800" b="0" dirty="0" smtClean="0">
                <a:solidFill>
                  <a:schemeClr val="tx1"/>
                </a:solidFill>
              </a:rPr>
              <a:t>conforme a nota fiscal do fornecedor. </a:t>
            </a:r>
            <a:endParaRPr lang="pt-BR" sz="2800" b="0" dirty="0" smtClean="0">
              <a:solidFill>
                <a:schemeClr val="tx1"/>
              </a:solidFill>
            </a:endParaRPr>
          </a:p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</a:t>
            </a:r>
            <a:br>
              <a:rPr lang="pt-BR" sz="2800" dirty="0" smtClean="0"/>
            </a:br>
            <a:r>
              <a:rPr lang="pt-BR" sz="2800" dirty="0" smtClean="0"/>
              <a:t> </a:t>
            </a:r>
            <a:br>
              <a:rPr lang="pt-BR" sz="2800" dirty="0" smtClean="0"/>
            </a:b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169</TotalTime>
  <Words>948</Words>
  <Application>Microsoft Office PowerPoint</Application>
  <PresentationFormat>Apresentação na tela (4:3)</PresentationFormat>
  <Paragraphs>87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Balcão Envidraçado</vt:lpstr>
      <vt:lpstr>ITIL – 2ª Versão</vt:lpstr>
      <vt:lpstr>ITIL – 2ª Versão</vt:lpstr>
      <vt:lpstr>ITIL – 2ª Versão</vt:lpstr>
      <vt:lpstr>ITIL – 2ª Versão</vt:lpstr>
      <vt:lpstr>ITIL – 2ª Versão</vt:lpstr>
      <vt:lpstr>ITIL – 2ª Versão</vt:lpstr>
      <vt:lpstr>ITIL – 2ª Versão</vt:lpstr>
      <vt:lpstr>ITIL – 2ª Versão</vt:lpstr>
      <vt:lpstr>ITIL – 2ª Versão</vt:lpstr>
      <vt:lpstr>ITIL – 2ª Versão</vt:lpstr>
      <vt:lpstr>ITIL – 2ª Versão</vt:lpstr>
      <vt:lpstr>ITIL – 2ª Versão – aula 2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  <vt:lpstr>ITIL – 2ª Versão -  Conceitos relacionados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– 2ª Versão</dc:title>
  <dc:creator>roberto guimaraes</dc:creator>
  <cp:lastModifiedBy>roberto guimaraes</cp:lastModifiedBy>
  <cp:revision>18</cp:revision>
  <dcterms:created xsi:type="dcterms:W3CDTF">2018-10-04T20:53:33Z</dcterms:created>
  <dcterms:modified xsi:type="dcterms:W3CDTF">2018-10-04T23:43:06Z</dcterms:modified>
</cp:coreProperties>
</file>