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4" r:id="rId3"/>
    <p:sldId id="257" r:id="rId4"/>
    <p:sldId id="260" r:id="rId5"/>
    <p:sldId id="258" r:id="rId6"/>
    <p:sldId id="263" r:id="rId7"/>
    <p:sldId id="259" r:id="rId8"/>
    <p:sldId id="271" r:id="rId9"/>
    <p:sldId id="275" r:id="rId10"/>
    <p:sldId id="276" r:id="rId11"/>
    <p:sldId id="272" r:id="rId12"/>
    <p:sldId id="273" r:id="rId13"/>
    <p:sldId id="270" r:id="rId14"/>
    <p:sldId id="26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1CA8D-35B5-BB83-6DA0-FD0E03C67D54}" v="61" dt="2021-05-07T04:50:58.743"/>
    <p1510:client id="{555F0047-6982-6865-EBA2-04BC946615BE}" v="42" dt="2021-05-06T17:05:01.186"/>
    <p1510:client id="{5DEBC497-827C-4F44-2EFA-EABDDCA6099E}" v="1325" dt="2021-05-06T16:48:52.507"/>
    <p1510:client id="{9130A94C-D633-A61F-94AE-7FBEEABC3830}" v="25" dt="2021-05-07T19:57:43.802"/>
    <p1510:client id="{B4B45B4F-8F9A-F2E7-D7BF-8466B371F4FD}" v="76" dt="2021-05-06T22:33:07.224"/>
    <p1510:client id="{B9922B28-DADE-D903-5D72-828CE5C95BBC}" v="273" dt="2021-05-07T01:45:26.134"/>
    <p1510:client id="{BA738E75-F80D-E634-BE5F-4F497E03C7AC}" v="408" dt="2021-05-06T04:30:35.886"/>
    <p1510:client id="{C7D5D686-FB71-5FBF-4C14-D209566F8A80}" v="31" dt="2021-05-07T00:24:07.420"/>
    <p1510:client id="{DB124796-C0F6-473B-58C2-F416192832FA}" v="108" dt="2021-05-07T02:54:01.070"/>
    <p1510:client id="{F4728E15-E395-82A0-7A1B-B291729F4ACE}" v="279" dt="2021-05-07T03:07:0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3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41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1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68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5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8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1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2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3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1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B8CF-9B0C-404A-B890-70B562C5470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EBA81C-6223-4533-A00F-F1CFCF209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428336"/>
            <a:ext cx="8915399" cy="2262781"/>
          </a:xfrm>
        </p:spPr>
        <p:txBody>
          <a:bodyPr/>
          <a:lstStyle/>
          <a:p>
            <a:r>
              <a:rPr lang="pt-BR" err="1"/>
              <a:t>Logikós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Ludificação no aprendizado </a:t>
            </a:r>
          </a:p>
          <a:p>
            <a:r>
              <a:rPr lang="pt-BR"/>
              <a:t>de Lógica de Programação para Universitários</a:t>
            </a:r>
          </a:p>
        </p:txBody>
      </p:sp>
      <p:pic>
        <p:nvPicPr>
          <p:cNvPr id="1026" name="Picture 2" descr="https://upload.wikimedia.org/wikipedia/commons/9/9f/FAT-B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309" y="167745"/>
            <a:ext cx="3333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3A389-894B-48A8-9389-B12AECA0E5E4}"/>
              </a:ext>
            </a:extLst>
          </p:cNvPr>
          <p:cNvSpPr txBox="1"/>
          <p:nvPr/>
        </p:nvSpPr>
        <p:spPr>
          <a:xfrm>
            <a:off x="7398589" y="5860212"/>
            <a:ext cx="4942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Raquel Martins - </a:t>
            </a:r>
            <a:r>
              <a:rPr lang="en-US">
                <a:ea typeface="+mn-lt"/>
                <a:cs typeface="+mn-lt"/>
              </a:rPr>
              <a:t>1110481823032</a:t>
            </a:r>
            <a:br>
              <a:rPr lang="en-US"/>
            </a:br>
            <a:r>
              <a:rPr lang="en-US"/>
              <a:t>Robson Ferreira - </a:t>
            </a:r>
            <a:r>
              <a:rPr lang="en-US">
                <a:ea typeface="+mn-lt"/>
                <a:cs typeface="+mn-lt"/>
              </a:rPr>
              <a:t>1110481823026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6351-0372-495B-A899-8BDA79C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86498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C3D51"/>
                </a:solidFill>
              </a:rPr>
              <a:t>Conclusões parciais – Primeiro Estágio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3D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3977754-DE4D-477B-A1C4-5576A904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34" y="1417691"/>
            <a:ext cx="9145857" cy="4215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F0D4E-55CA-4042-BA1F-AB15E1B76F96}"/>
              </a:ext>
            </a:extLst>
          </p:cNvPr>
          <p:cNvSpPr txBox="1"/>
          <p:nvPr/>
        </p:nvSpPr>
        <p:spPr>
          <a:xfrm>
            <a:off x="4074205" y="5874250"/>
            <a:ext cx="4219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Fonte: Google Forms </a:t>
            </a:r>
            <a:r>
              <a:rPr lang="en-US" err="1"/>
              <a:t>Personalizado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1546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6351-0372-495B-A899-8BDA79C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86498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C3D51"/>
                </a:solidFill>
              </a:rPr>
              <a:t>Conclusões parciais – Primeiro Estágio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3D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89E99C9-8846-481B-9E48-9FD6C04F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60" y="1539751"/>
            <a:ext cx="10057852" cy="421296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85C3A-CF65-4A73-AD53-8CB69A69C7E5}"/>
              </a:ext>
            </a:extLst>
          </p:cNvPr>
          <p:cNvSpPr txBox="1"/>
          <p:nvPr/>
        </p:nvSpPr>
        <p:spPr>
          <a:xfrm>
            <a:off x="4086384" y="5945968"/>
            <a:ext cx="4669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Fonte: Google Forms </a:t>
            </a:r>
            <a:r>
              <a:rPr lang="en-US" err="1"/>
              <a:t>Personalizado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75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6351-0372-495B-A899-8BDA79C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86498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C3D51"/>
                </a:solidFill>
              </a:rPr>
              <a:t>Conclusões parciais – Primeiro Estágio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3D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ADA2D7A-3A98-4E0D-A62C-23F5FA28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38" y="1612857"/>
            <a:ext cx="10057853" cy="4354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67AB4-7CE0-4E60-B3EF-DE92AB166A2C}"/>
              </a:ext>
            </a:extLst>
          </p:cNvPr>
          <p:cNvSpPr txBox="1"/>
          <p:nvPr/>
        </p:nvSpPr>
        <p:spPr>
          <a:xfrm>
            <a:off x="4025660" y="6062678"/>
            <a:ext cx="4382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Fonte: Google Forms </a:t>
            </a:r>
            <a:r>
              <a:rPr lang="en-US" err="1">
                <a:ea typeface="+mn-lt"/>
                <a:cs typeface="+mn-lt"/>
              </a:rPr>
              <a:t>Personalizado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7609-3ABB-4D8F-BE15-82E1DFA0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Conclusões Parciais – Segundo e Terceiro Estágios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66339-2E9E-4D3C-A205-7BFC7C02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9367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segundo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estágio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desenvolvimento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momento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temos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pPr lvl="1" algn="just"/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estruturação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inicial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códigos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; </a:t>
            </a:r>
          </a:p>
          <a:p>
            <a:pPr lvl="1" algn="just"/>
            <a:r>
              <a:rPr lang="en-US" dirty="0" err="1">
                <a:ea typeface="+mn-lt"/>
                <a:cs typeface="+mn-lt"/>
              </a:rPr>
              <a:t>ideias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fases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interações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proposta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lvl="1" algn="just"/>
            <a:r>
              <a:rPr lang="en-US" dirty="0" err="1">
                <a:ea typeface="+mn-lt"/>
                <a:cs typeface="+mn-lt"/>
              </a:rPr>
              <a:t>programação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selecionado</a:t>
            </a:r>
            <a:r>
              <a:rPr lang="en-US" dirty="0">
                <a:ea typeface="+mn-lt"/>
                <a:cs typeface="+mn-lt"/>
              </a:rPr>
              <a:t> (Unity). </a:t>
            </a:r>
            <a:endParaRPr lang="en-US" dirty="0"/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terceiro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estágio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</a:t>
            </a:r>
            <a:r>
              <a:rPr lang="en-US" dirty="0">
                <a:ea typeface="+mn-lt"/>
                <a:cs typeface="+mn-lt"/>
              </a:rPr>
              <a:t>-se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backlog, </a:t>
            </a:r>
            <a:r>
              <a:rPr lang="en-US" dirty="0" err="1">
                <a:ea typeface="+mn-lt"/>
                <a:cs typeface="+mn-lt"/>
              </a:rPr>
              <a:t>aguardando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finalização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segundo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estágio</a:t>
            </a:r>
            <a:r>
              <a:rPr lang="en-US" dirty="0">
                <a:ea typeface="+mn-lt"/>
                <a:cs typeface="+mn-lt"/>
              </a:rPr>
              <a:t> para ser </a:t>
            </a:r>
            <a:r>
              <a:rPr lang="en-US" dirty="0" err="1">
                <a:ea typeface="+mn-lt"/>
                <a:cs typeface="+mn-lt"/>
              </a:rPr>
              <a:t>iniciado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775012"/>
            <a:ext cx="8915400" cy="4557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err="1">
                <a:ea typeface="+mn-lt"/>
                <a:cs typeface="+mn-lt"/>
              </a:rPr>
              <a:t>Dowbor</a:t>
            </a:r>
            <a:r>
              <a:rPr lang="pt-BR">
                <a:ea typeface="+mn-lt"/>
                <a:cs typeface="+mn-lt"/>
              </a:rPr>
              <a:t>, Ladislau</a:t>
            </a:r>
            <a:r>
              <a:rPr lang="pt-BR"/>
              <a:t>. Tecnologias do Conhecimento – Os desafios da educação. </a:t>
            </a:r>
            <a:r>
              <a:rPr lang="pt-BR" err="1"/>
              <a:t>Academia.Edu</a:t>
            </a:r>
            <a:r>
              <a:rPr lang="pt-BR"/>
              <a:t>, 2013. Disponível em: &lt;</a:t>
            </a:r>
            <a:r>
              <a:rPr lang="pt-BR">
                <a:ea typeface="+mn-lt"/>
                <a:cs typeface="+mn-lt"/>
              </a:rPr>
              <a:t>https://bit.ly/3trLHWw</a:t>
            </a:r>
            <a:r>
              <a:rPr lang="pt-BR"/>
              <a:t>&gt; Acesso em: 06/05/2021.</a:t>
            </a:r>
            <a:endParaRPr lang="en-US"/>
          </a:p>
          <a:p>
            <a:pPr algn="just"/>
            <a:r>
              <a:rPr lang="pt-BR"/>
              <a:t>Abreu, </a:t>
            </a:r>
            <a:r>
              <a:rPr lang="pt-BR" err="1"/>
              <a:t>Jáder.Ludus</a:t>
            </a:r>
            <a:r>
              <a:rPr lang="pt-BR"/>
              <a:t> Edu: </a:t>
            </a:r>
            <a:r>
              <a:rPr lang="pt-BR" err="1"/>
              <a:t>Ludificação</a:t>
            </a:r>
            <a:r>
              <a:rPr lang="pt-BR"/>
              <a:t> como ferramenta para favorecer o balanceamento da avaliação de aprendizado pelo professor. </a:t>
            </a:r>
            <a:r>
              <a:rPr lang="pt-BR" err="1"/>
              <a:t>Attena</a:t>
            </a:r>
            <a:r>
              <a:rPr lang="pt-BR"/>
              <a:t>, 2015. Disponível em: &lt;</a:t>
            </a:r>
            <a:r>
              <a:rPr lang="pt-BR">
                <a:ea typeface="+mn-lt"/>
                <a:cs typeface="+mn-lt"/>
              </a:rPr>
              <a:t>https://bit.ly/3utahaT</a:t>
            </a:r>
            <a:r>
              <a:rPr lang="pt-BR"/>
              <a:t>&gt; Acesso em: 06/05/2021.</a:t>
            </a:r>
          </a:p>
          <a:p>
            <a:pPr algn="just"/>
            <a:r>
              <a:rPr lang="pt-BR"/>
              <a:t>NAVARRO, Gabrielle. Gamificação: a transformação do conceito do termo jogo no contexto da pós-modernidade. CELACC, 2013. Disponível em: &lt;</a:t>
            </a:r>
            <a:r>
              <a:rPr lang="pt-BR">
                <a:ea typeface="+mn-lt"/>
                <a:cs typeface="+mn-lt"/>
              </a:rPr>
              <a:t>https://bit.ly/3vNdItw&gt; Acesso em: 05/05/2021.</a:t>
            </a:r>
            <a:endParaRPr lang="pt-BR"/>
          </a:p>
          <a:p>
            <a:pPr algn="just"/>
            <a:r>
              <a:rPr lang="pt-BR"/>
              <a:t>PANDEY, </a:t>
            </a:r>
            <a:r>
              <a:rPr lang="pt-BR" err="1"/>
              <a:t>Asha</a:t>
            </a:r>
            <a:r>
              <a:rPr lang="pt-BR"/>
              <a:t>. </a:t>
            </a:r>
            <a:r>
              <a:rPr lang="pt-BR" err="1"/>
              <a:t>Gamification</a:t>
            </a:r>
            <a:r>
              <a:rPr lang="pt-BR"/>
              <a:t> </a:t>
            </a:r>
            <a:r>
              <a:rPr lang="pt-BR" err="1"/>
              <a:t>Trends</a:t>
            </a:r>
            <a:r>
              <a:rPr lang="pt-BR"/>
              <a:t> in 2019 – </a:t>
            </a:r>
            <a:r>
              <a:rPr lang="pt-BR" err="1"/>
              <a:t>Packed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</a:t>
            </a:r>
            <a:r>
              <a:rPr lang="pt-BR" err="1"/>
              <a:t>tips</a:t>
            </a:r>
            <a:r>
              <a:rPr lang="pt-BR"/>
              <a:t>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ideas</a:t>
            </a:r>
            <a:r>
              <a:rPr lang="pt-BR"/>
              <a:t> </a:t>
            </a:r>
            <a:r>
              <a:rPr lang="pt-BR" err="1"/>
              <a:t>you</a:t>
            </a:r>
            <a:r>
              <a:rPr lang="pt-BR"/>
              <a:t> </a:t>
            </a:r>
            <a:r>
              <a:rPr lang="pt-BR" err="1"/>
              <a:t>can</a:t>
            </a:r>
            <a:r>
              <a:rPr lang="pt-BR"/>
              <a:t> use. </a:t>
            </a:r>
            <a:r>
              <a:rPr lang="pt-BR" err="1"/>
              <a:t>Elearning</a:t>
            </a:r>
            <a:r>
              <a:rPr lang="pt-BR"/>
              <a:t> </a:t>
            </a:r>
            <a:r>
              <a:rPr lang="pt-BR" err="1"/>
              <a:t>Industry</a:t>
            </a:r>
            <a:r>
              <a:rPr lang="pt-BR"/>
              <a:t>, 2019. Disponível em: &lt;</a:t>
            </a:r>
            <a:r>
              <a:rPr lang="pt-BR">
                <a:ea typeface="+mn-lt"/>
                <a:cs typeface="+mn-lt"/>
              </a:rPr>
              <a:t>https://elearningindustry.com/gamification-trends-2019-tips-ideas-packed</a:t>
            </a:r>
            <a:r>
              <a:rPr lang="pt-BR"/>
              <a:t>&gt; Acesso em: 05/05/2021.</a:t>
            </a:r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4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E88B-5CC3-4A58-839A-19DA2A66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9C0C-5399-4D96-9D6C-A12CF12E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- </a:t>
            </a:r>
            <a:r>
              <a:rPr lang="en-US" err="1"/>
              <a:t>Introdução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- </a:t>
            </a:r>
            <a:r>
              <a:rPr lang="en-US" err="1"/>
              <a:t>Contextualização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- </a:t>
            </a:r>
            <a:r>
              <a:rPr lang="en-US" err="1"/>
              <a:t>Proposta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- </a:t>
            </a:r>
            <a:r>
              <a:rPr lang="en-US" err="1"/>
              <a:t>Conclusões</a:t>
            </a:r>
            <a:r>
              <a:rPr lang="en-US"/>
              <a:t> </a:t>
            </a:r>
            <a:r>
              <a:rPr lang="en-US" err="1"/>
              <a:t>Parciais</a:t>
            </a:r>
          </a:p>
        </p:txBody>
      </p:sp>
    </p:spTree>
    <p:extLst>
      <p:ext uri="{BB962C8B-B14F-4D97-AF65-F5344CB8AC3E}">
        <p14:creationId xmlns:p14="http://schemas.microsoft.com/office/powerpoint/2010/main" val="407528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 Social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/>
              <a:t>Atualmente, articular o conhecimento é uma característica muito desejada para qualquer área, podemos adaptar particularidades de certas funções para melhorar o desenvolvimento de uma atividade. Assim, o acesso a esse conhecimento é muito importante e ter informações mais flexíveis e refinadas auxiliam na sua compreensão e assimilação. "</a:t>
            </a:r>
            <a:r>
              <a:rPr lang="pt-BR">
                <a:ea typeface="+mn-lt"/>
                <a:cs typeface="+mn-lt"/>
              </a:rPr>
              <a:t>A educação já não pode funcionar sem se articular com dinâmicas mais amplas que extrapolam a sala de aula" (DOWBOR, 2013) </a:t>
            </a:r>
            <a:endParaRPr lang="pt-BR"/>
          </a:p>
          <a:p>
            <a:pPr algn="just"/>
            <a:endParaRPr lang="pt-BR"/>
          </a:p>
          <a:p>
            <a:pPr algn="just"/>
            <a:r>
              <a:rPr lang="pt-BR"/>
              <a:t>Já temos estudos que apontam benefícios ao mercado de trabalho relacionados a forma de aprendizado - “A verdadeira vantagem competitiva está na capacidade e na velocidade do aprendizado das pessoas” (AIRES, 2017). </a:t>
            </a:r>
          </a:p>
        </p:txBody>
      </p:sp>
    </p:spTree>
    <p:extLst>
      <p:ext uri="{BB962C8B-B14F-4D97-AF65-F5344CB8AC3E}">
        <p14:creationId xmlns:p14="http://schemas.microsoft.com/office/powerpoint/2010/main" val="164784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Por que Lógica?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/>
              <a:t>Entre as definições da palavra Lógica temos </a:t>
            </a:r>
            <a:r>
              <a:rPr lang="pt-BR" b="1"/>
              <a:t>sequencia coerente de ideias </a:t>
            </a:r>
            <a:r>
              <a:rPr lang="pt-BR"/>
              <a:t>e </a:t>
            </a:r>
            <a:r>
              <a:rPr lang="pt-BR" b="1"/>
              <a:t>maneira de raciocinar</a:t>
            </a:r>
            <a:r>
              <a:rPr lang="pt-BR"/>
              <a:t>, de forma geral é o desenvolvimento organizado para solucionar um problema. Isso se aplica a qualquer área, porém para TI o pensamento sistêmico é a base de todas as suas ramificações.</a:t>
            </a:r>
            <a:endParaRPr lang="en-US"/>
          </a:p>
          <a:p>
            <a:pPr lvl="1" algn="just"/>
            <a:endParaRPr lang="pt-BR"/>
          </a:p>
          <a:p>
            <a:pPr algn="just"/>
            <a:r>
              <a:rPr lang="pt-BR"/>
              <a:t>Com o maior entendimento do sistema é possível colaborar com ideias para o projeto/problema em todos os níveis. Assim como a lógica de programação não está limitada a linguagem e pode ser aplicada na criação ou modificação de qualquer software.</a:t>
            </a:r>
          </a:p>
        </p:txBody>
      </p:sp>
    </p:spTree>
    <p:extLst>
      <p:ext uri="{BB962C8B-B14F-4D97-AF65-F5344CB8AC3E}">
        <p14:creationId xmlns:p14="http://schemas.microsoft.com/office/powerpoint/2010/main" val="41920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Ludificação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/>
              <a:t>Utilizar elementos de jogos em ambientes que não são jogos, é uma técnica aplicada em muitos contexto para melhorar o engajamento  e proporcionar uma experiência diferenciada ao envolvido.</a:t>
            </a:r>
            <a:endParaRPr lang="en-US"/>
          </a:p>
          <a:p>
            <a:pPr algn="just"/>
            <a:endParaRPr lang="pt-BR"/>
          </a:p>
          <a:p>
            <a:pPr algn="just"/>
            <a:r>
              <a:rPr lang="pt-BR"/>
              <a:t>Durante a criação de um jogo enfrentamos dificuldades no balanceamento do aprendizado das habilidades, enquanto na educação equilibrar a avaliação do aprendizado em relação às suas competências e ao conteúdo ministrado é um desafio igualmente meticuloso (Abreu,2015).</a:t>
            </a:r>
          </a:p>
        </p:txBody>
      </p:sp>
    </p:spTree>
    <p:extLst>
      <p:ext uri="{BB962C8B-B14F-4D97-AF65-F5344CB8AC3E}">
        <p14:creationId xmlns:p14="http://schemas.microsoft.com/office/powerpoint/2010/main" val="123451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6351-0372-495B-A899-8BDA79C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C3D51"/>
                </a:solidFill>
              </a:rPr>
              <a:t>Integrações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3D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2F5108-F8B8-47AA-A897-358AC3C6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BC268"/>
              </a:buClr>
            </a:pPr>
            <a:r>
              <a:rPr lang="en-US"/>
              <a:t>São </a:t>
            </a:r>
            <a:r>
              <a:rPr lang="en-US" err="1"/>
              <a:t>utilizadas</a:t>
            </a:r>
            <a:r>
              <a:rPr lang="en-US"/>
              <a:t> </a:t>
            </a:r>
            <a:r>
              <a:rPr lang="en-US" err="1"/>
              <a:t>várias</a:t>
            </a:r>
            <a:r>
              <a:rPr lang="en-US"/>
              <a:t> </a:t>
            </a:r>
            <a:r>
              <a:rPr lang="en-US" err="1"/>
              <a:t>estratégias</a:t>
            </a:r>
            <a:r>
              <a:rPr lang="en-US"/>
              <a:t> que se </a:t>
            </a:r>
            <a:r>
              <a:rPr lang="en-US" err="1"/>
              <a:t>baseiam</a:t>
            </a:r>
            <a:r>
              <a:rPr lang="en-US"/>
              <a:t>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, </a:t>
            </a:r>
            <a:r>
              <a:rPr lang="en-US" err="1"/>
              <a:t>mecânicas</a:t>
            </a:r>
            <a:r>
              <a:rPr lang="en-US"/>
              <a:t> e </a:t>
            </a:r>
            <a:r>
              <a:rPr lang="en-US" err="1"/>
              <a:t>dinâmicas</a:t>
            </a:r>
            <a:r>
              <a:rPr lang="en-US"/>
              <a:t> dos </a:t>
            </a:r>
            <a:r>
              <a:rPr lang="en-US" err="1"/>
              <a:t>jogos</a:t>
            </a:r>
            <a:r>
              <a:rPr lang="en-US"/>
              <a:t>.  </a:t>
            </a:r>
            <a:r>
              <a:rPr lang="en-US" err="1"/>
              <a:t>Trazendo</a:t>
            </a:r>
            <a:r>
              <a:rPr lang="en-US"/>
              <a:t> um </a:t>
            </a:r>
            <a:r>
              <a:rPr lang="en-US" err="1"/>
              <a:t>sentido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perceptível</a:t>
            </a:r>
            <a:r>
              <a:rPr lang="en-US"/>
              <a:t> para o </a:t>
            </a:r>
            <a:r>
              <a:rPr lang="en-US" err="1"/>
              <a:t>objetivo</a:t>
            </a:r>
            <a:r>
              <a:rPr lang="en-US"/>
              <a:t> </a:t>
            </a:r>
            <a:r>
              <a:rPr lang="en-US" err="1"/>
              <a:t>proposto</a:t>
            </a:r>
            <a:r>
              <a:rPr lang="en-US"/>
              <a:t>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585D8FC-8E25-4DF1-98B6-A48E0049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67" y="191844"/>
            <a:ext cx="6387753" cy="642715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5E931-3C0B-44F7-882E-FF856E7C17DF}"/>
              </a:ext>
            </a:extLst>
          </p:cNvPr>
          <p:cNvSpPr txBox="1"/>
          <p:nvPr/>
        </p:nvSpPr>
        <p:spPr>
          <a:xfrm>
            <a:off x="4966133" y="6386608"/>
            <a:ext cx="4410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Fonte: PANDEY,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/>
              <a:t>Desenvolvimento de um protótipo (MVP) de um app de ensino lúdico para auxiliar o aprendizado da matéria Lógica de Programação na universidade. Assim adaptaremos o conteúdo para exercícios que reforçarão a essência da matéria que é a base para todas as atividades relacionadas à sistemas. </a:t>
            </a:r>
            <a:endParaRPr lang="en-US"/>
          </a:p>
          <a:p>
            <a:pPr marL="914400" lvl="2" indent="0" algn="just">
              <a:buNone/>
            </a:pPr>
            <a:endParaRPr lang="pt-BR"/>
          </a:p>
          <a:p>
            <a:pPr algn="just"/>
            <a:r>
              <a:rPr lang="pt-BR"/>
              <a:t>1º Estágio: Levantamento teóricos e pesquisa.</a:t>
            </a:r>
          </a:p>
          <a:p>
            <a:pPr algn="just"/>
            <a:r>
              <a:rPr lang="pt-BR"/>
              <a:t>2º Estágio: Desenvolvimento do protótipo.</a:t>
            </a:r>
          </a:p>
          <a:p>
            <a:pPr algn="just"/>
            <a:r>
              <a:rPr lang="pt-BR"/>
              <a:t>3º Estágio: Analise dos dados (impacto da abordagem nas avaliações) e entrega dos resultados apurados.</a:t>
            </a:r>
          </a:p>
          <a:p>
            <a:pPr algn="just"/>
            <a:endParaRPr lang="pt-BR"/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6351-0372-495B-A899-8BDA79C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86498" cy="125989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C3D51"/>
                </a:solidFill>
              </a:rPr>
              <a:t>Conclusões</a:t>
            </a:r>
            <a:r>
              <a:rPr lang="en-US" dirty="0">
                <a:solidFill>
                  <a:srgbClr val="4C3D51"/>
                </a:solidFill>
              </a:rPr>
              <a:t> </a:t>
            </a:r>
            <a:r>
              <a:rPr lang="en-US" dirty="0" err="1">
                <a:solidFill>
                  <a:srgbClr val="4C3D51"/>
                </a:solidFill>
              </a:rPr>
              <a:t>parciais</a:t>
            </a:r>
            <a:r>
              <a:rPr lang="en-US" dirty="0">
                <a:solidFill>
                  <a:srgbClr val="4C3D51"/>
                </a:solidFill>
              </a:rPr>
              <a:t> – </a:t>
            </a:r>
            <a:r>
              <a:rPr lang="en-US" dirty="0" err="1">
                <a:solidFill>
                  <a:srgbClr val="4C3D51"/>
                </a:solidFill>
              </a:rPr>
              <a:t>Primeiro</a:t>
            </a:r>
            <a:r>
              <a:rPr lang="en-US" dirty="0">
                <a:solidFill>
                  <a:srgbClr val="4C3D51"/>
                </a:solidFill>
              </a:rPr>
              <a:t> </a:t>
            </a:r>
            <a:r>
              <a:rPr lang="en-US" dirty="0" err="1">
                <a:solidFill>
                  <a:srgbClr val="4C3D51"/>
                </a:solidFill>
              </a:rPr>
              <a:t>Estágio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3D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F0D4E-55CA-4042-BA1F-AB15E1B76F96}"/>
              </a:ext>
            </a:extLst>
          </p:cNvPr>
          <p:cNvSpPr txBox="1"/>
          <p:nvPr/>
        </p:nvSpPr>
        <p:spPr>
          <a:xfrm>
            <a:off x="1295146" y="5219827"/>
            <a:ext cx="5187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Fonte: Google Forms </a:t>
            </a:r>
            <a:r>
              <a:rPr lang="en-US" dirty="0" err="1"/>
              <a:t>Personalizado</a:t>
            </a:r>
            <a:r>
              <a:rPr lang="en-US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7A5B5-68AA-4414-815A-F4766CA4A0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973400-C86F-4283-875F-CE8652C4718B}"/>
              </a:ext>
            </a:extLst>
          </p:cNvPr>
          <p:cNvSpPr txBox="1"/>
          <p:nvPr/>
        </p:nvSpPr>
        <p:spPr>
          <a:xfrm>
            <a:off x="6933946" y="5246721"/>
            <a:ext cx="5187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Fonte: Google Forms </a:t>
            </a:r>
            <a:r>
              <a:rPr lang="en-US" dirty="0" err="1"/>
              <a:t>Personalizado</a:t>
            </a:r>
            <a:r>
              <a:rPr lang="en-US" dirty="0"/>
              <a:t> </a:t>
            </a:r>
          </a:p>
        </p:txBody>
      </p:sp>
      <p:pic>
        <p:nvPicPr>
          <p:cNvPr id="9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0B951C5C-260C-4F8B-B4B7-3299DA8F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1717393"/>
            <a:ext cx="5853952" cy="3512859"/>
          </a:xfrm>
          <a:prstGeom prst="rect">
            <a:avLst/>
          </a:prstGeom>
        </p:spPr>
      </p:pic>
      <p:pic>
        <p:nvPicPr>
          <p:cNvPr id="10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518F74E0-7F43-46F9-8CCF-27838113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5" y="1718534"/>
            <a:ext cx="5853952" cy="35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86351-0372-495B-A899-8BDA79C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86498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C3D51"/>
                </a:solidFill>
              </a:rPr>
              <a:t>Conclusões parciais – Primeiro Estágio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3D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F0D4E-55CA-4042-BA1F-AB15E1B76F96}"/>
              </a:ext>
            </a:extLst>
          </p:cNvPr>
          <p:cNvSpPr txBox="1"/>
          <p:nvPr/>
        </p:nvSpPr>
        <p:spPr>
          <a:xfrm>
            <a:off x="3903876" y="6367309"/>
            <a:ext cx="5187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Fonte: Google Forms </a:t>
            </a:r>
            <a:r>
              <a:rPr lang="en-US" err="1"/>
              <a:t>Personalizado</a:t>
            </a:r>
            <a:r>
              <a:rPr lang="en-US"/>
              <a:t> 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7BD67AA-5426-4008-9E50-30AA1603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9593"/>
            <a:ext cx="8229600" cy="49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8778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Cacho</vt:lpstr>
      <vt:lpstr>Logikós</vt:lpstr>
      <vt:lpstr>APRESENTAÇÃO</vt:lpstr>
      <vt:lpstr>Contexto Social</vt:lpstr>
      <vt:lpstr>Por que Lógica?</vt:lpstr>
      <vt:lpstr>Ludificação</vt:lpstr>
      <vt:lpstr>Integrações</vt:lpstr>
      <vt:lpstr>Proposta</vt:lpstr>
      <vt:lpstr>Conclusões parciais – Primeiro Estágio</vt:lpstr>
      <vt:lpstr>Conclusões parciais – Primeiro Estágio</vt:lpstr>
      <vt:lpstr>Conclusões parciais – Primeiro Estágio</vt:lpstr>
      <vt:lpstr>Conclusões parciais – Primeiro Estágio</vt:lpstr>
      <vt:lpstr>Conclusões parciais – Primeiro Estágio</vt:lpstr>
      <vt:lpstr>Conclusões Parciais – Segundo e Terceiro Estágios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Logicae</dc:title>
  <dc:creator>Raquel Nascimento</dc:creator>
  <cp:revision>47</cp:revision>
  <dcterms:created xsi:type="dcterms:W3CDTF">2021-05-04T22:53:17Z</dcterms:created>
  <dcterms:modified xsi:type="dcterms:W3CDTF">2021-05-07T19:57:46Z</dcterms:modified>
</cp:coreProperties>
</file>