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601" r:id="rId3"/>
    <p:sldId id="258" r:id="rId4"/>
    <p:sldId id="617" r:id="rId5"/>
    <p:sldId id="260" r:id="rId6"/>
    <p:sldId id="257" r:id="rId7"/>
    <p:sldId id="295" r:id="rId8"/>
    <p:sldId id="621" r:id="rId9"/>
    <p:sldId id="293" r:id="rId10"/>
    <p:sldId id="304" r:id="rId11"/>
    <p:sldId id="294" r:id="rId12"/>
    <p:sldId id="299" r:id="rId13"/>
    <p:sldId id="301" r:id="rId14"/>
    <p:sldId id="302" r:id="rId15"/>
    <p:sldId id="305" r:id="rId16"/>
    <p:sldId id="303" r:id="rId17"/>
    <p:sldId id="325" r:id="rId18"/>
    <p:sldId id="271" r:id="rId19"/>
    <p:sldId id="623" r:id="rId20"/>
    <p:sldId id="307" r:id="rId21"/>
    <p:sldId id="622" r:id="rId22"/>
    <p:sldId id="308" r:id="rId23"/>
    <p:sldId id="272" r:id="rId24"/>
    <p:sldId id="309" r:id="rId25"/>
    <p:sldId id="310" r:id="rId26"/>
    <p:sldId id="314" r:id="rId27"/>
    <p:sldId id="311" r:id="rId28"/>
    <p:sldId id="312" r:id="rId29"/>
    <p:sldId id="313" r:id="rId30"/>
    <p:sldId id="315" r:id="rId31"/>
    <p:sldId id="316" r:id="rId32"/>
    <p:sldId id="317" r:id="rId33"/>
    <p:sldId id="624" r:id="rId34"/>
    <p:sldId id="318" r:id="rId35"/>
    <p:sldId id="319" r:id="rId36"/>
    <p:sldId id="273" r:id="rId37"/>
    <p:sldId id="274" r:id="rId38"/>
    <p:sldId id="321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6" r:id="rId50"/>
    <p:sldId id="322" r:id="rId51"/>
    <p:sldId id="287" r:id="rId52"/>
    <p:sldId id="285" r:id="rId53"/>
    <p:sldId id="288" r:id="rId54"/>
    <p:sldId id="626" r:id="rId55"/>
    <p:sldId id="289" r:id="rId56"/>
    <p:sldId id="326" r:id="rId57"/>
    <p:sldId id="290" r:id="rId58"/>
    <p:sldId id="291" r:id="rId59"/>
    <p:sldId id="292" r:id="rId60"/>
    <p:sldId id="323" r:id="rId61"/>
    <p:sldId id="324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252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8"/>
    <a:srgbClr val="7C345A"/>
    <a:srgbClr val="277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7" autoAdjust="0"/>
    <p:restoredTop sz="88556" autoAdjust="0"/>
  </p:normalViewPr>
  <p:slideViewPr>
    <p:cSldViewPr snapToGrid="0">
      <p:cViewPr varScale="1">
        <p:scale>
          <a:sx n="99" d="100"/>
          <a:sy n="99" d="100"/>
        </p:scale>
        <p:origin x="12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jogo tem informação incompleta se um dos jogadores não conhece a estrutura de </a:t>
            </a:r>
            <a:r>
              <a:rPr lang="pt-BR" dirty="0" err="1"/>
              <a:t>payoffs</a:t>
            </a:r>
            <a:r>
              <a:rPr lang="pt-BR" dirty="0"/>
              <a:t> </a:t>
            </a:r>
            <a:r>
              <a:rPr lang="pt-BR" noProof="0" dirty="0"/>
              <a:t>(e.g., em um leilão, em que um jogador não sabe da disposição a pagar do outro). Nesse caso, dizemos que alguns jogadores tem informação </a:t>
            </a:r>
            <a:r>
              <a:rPr lang="pt-BR" i="1" noProof="0" dirty="0"/>
              <a:t>privada. </a:t>
            </a:r>
            <a:br>
              <a:rPr lang="en-US" i="1" dirty="0"/>
            </a:br>
            <a:br>
              <a:rPr lang="pt-BR" i="1" noProof="0" dirty="0"/>
            </a:br>
            <a:r>
              <a:rPr lang="pt-BR" i="0" noProof="0" dirty="0"/>
              <a:t>Há também a noção de informação perfeita e imperfeita</a:t>
            </a:r>
            <a:r>
              <a:rPr lang="en-US" i="0" dirty="0"/>
              <a:t>, que indica se o</a:t>
            </a:r>
            <a:r>
              <a:rPr lang="pt-BR" i="0" noProof="0" dirty="0"/>
              <a:t> jogador tem informação sobre toda a trajetória do jogo, mas falaremos sobre isso depois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8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O payoff de adotar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pt-BR" dirty="0"/>
                  <a:t> é maior do que o de adotar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para quaisquer</a:t>
                </a:r>
                <a:r>
                  <a:rPr lang="pt-BR" baseline="0" dirty="0"/>
                  <a:t> que sejam as escolhas dos demais jogadores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O payoff de adotar </a:t>
                </a:r>
                <a:r>
                  <a:rPr lang="pt-BR" i="0">
                    <a:latin typeface="Cambria Math" panose="02040503050406030204" pitchFamily="18" charset="0"/>
                  </a:rPr>
                  <a:t>𝑠_𝑖^′′</a:t>
                </a:r>
                <a:r>
                  <a:rPr lang="pt-BR" dirty="0"/>
                  <a:t> é maior do que o de adotar </a:t>
                </a:r>
                <a:r>
                  <a:rPr lang="pt-BR" i="0">
                    <a:latin typeface="Cambria Math" panose="02040503050406030204" pitchFamily="18" charset="0"/>
                  </a:rPr>
                  <a:t>𝑠_𝑖^′</a:t>
                </a:r>
                <a:r>
                  <a:rPr lang="pt-BR" dirty="0"/>
                  <a:t> para quaisquer</a:t>
                </a:r>
                <a:r>
                  <a:rPr lang="pt-BR" baseline="0" dirty="0"/>
                  <a:t> que sejam as escolhas dos demais jogadores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83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P1:</a:t>
            </a:r>
            <a:r>
              <a:rPr lang="pt-BR" b="0" dirty="0"/>
              <a:t> A priori, sim!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58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</a:t>
            </a:r>
            <a:r>
              <a:rPr lang="pt-BR" dirty="0"/>
              <a:t> Ou seja, o payoff de adotar alguma é maior do que o de adotar outra para qualquer</a:t>
            </a:r>
            <a:r>
              <a:rPr lang="pt-BR" baseline="0" dirty="0"/>
              <a:t> que seja a escolha do outro jogador?</a:t>
            </a: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2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P1:</a:t>
            </a:r>
            <a:r>
              <a:rPr lang="pt-BR" sz="1800" dirty="0">
                <a:effectLst/>
                <a:latin typeface="Segoe UI" panose="020B0502040204020203" pitchFamily="34" charset="0"/>
              </a:rPr>
              <a:t> Isto é, se o jogador linha e o jogador coluna tiverem estratégias estritamente dominadas em algum estágio da eliminação, tanto faz qual das duas você vai eliminar primeiro. o resultado final será o mesmo</a:t>
            </a:r>
            <a:endParaRPr lang="pt-BR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5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há estratégias estritamente dominadas a serem eliminadas. Exercite em casa.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52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Então surge a pergunta: há um </a:t>
            </a:r>
            <a:r>
              <a:rPr lang="pt-BR" i="1" dirty="0"/>
              <a:t>conceito de solução </a:t>
            </a:r>
            <a:r>
              <a:rPr lang="pt-BR" dirty="0"/>
              <a:t>mais forte que E.I.E.E.D, que produziria predições mais precisas para os jogos?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2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Foque nesse conceito de "melhor resposta". Será muito explorado ao longo do curso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- As estratégias dos jogadores que formam um eq. de Nash sempre sobrevivem a E.I.E.E.D. O inverso não é verdade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2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32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Aplique o mesmo exercício anterior a esses dois jogos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9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="1" dirty="0"/>
              <a:t>P2:</a:t>
            </a:r>
            <a:r>
              <a:rPr lang="pt-BR" dirty="0"/>
              <a:t> Veja as provas no apêndice 1.1.C do Gibbons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As estratégias dos jogadores que formam um eq. de Nash sempre sobrevivem a E.I.E.E.D, mas o inverso não é verdade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5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Em aulas posteriores veremos jogos sequenciais. por enquanto vamos focar em jogos simultâneos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P1:</a:t>
            </a:r>
            <a:r>
              <a:rPr lang="pt-BR" dirty="0"/>
              <a:t> Note que não precisa ser “simultaneamente” como em “ao mesmo tempo”. Uma jogador pode escolher sua estratégia hoje enquanto o outro escolhe amanhã. Basta que a revelação da estratégia para os demais jogadores seja simultânea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44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 alternativo: https://www.nexojornal.com.br/expresso/2016/05/25/Como-a-Teoria-dos-Jogos-explica-o-comportamento-dos-delatores-da-Lava-Jato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8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apresentar os elementos e a notação para descrevermos jogos ao longo do curso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Denotaremos por I o espaço de jogadores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9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Denotaremos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 o espaço</a:t>
                </a:r>
                <a:r>
                  <a:rPr lang="pt-BR" b="0" baseline="0" dirty="0"/>
                  <a:t> de estratégias de cada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b="0" dirty="0"/>
                  <a:t>. </a:t>
                </a:r>
                <a:r>
                  <a:rPr lang="pt-BR" b="0" dirty="0" err="1"/>
                  <a:t>Mum</a:t>
                </a:r>
                <a:r>
                  <a:rPr lang="pt-BR" b="0" dirty="0"/>
                  <a:t> é ficar calado</a:t>
                </a:r>
                <a:r>
                  <a:rPr lang="pt-BR" b="0" baseline="0" dirty="0"/>
                  <a:t> e </a:t>
                </a:r>
                <a:r>
                  <a:rPr lang="pt-BR" b="0" baseline="0" dirty="0" err="1"/>
                  <a:t>Fink</a:t>
                </a:r>
                <a:r>
                  <a:rPr lang="pt-BR" b="0" baseline="0" dirty="0"/>
                  <a:t> é dedurar</a:t>
                </a:r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Denotaremos por </a:t>
                </a:r>
                <a:r>
                  <a:rPr lang="pt-BR" b="0" i="0">
                    <a:latin typeface="Cambria Math" panose="02040503050406030204" pitchFamily="18" charset="0"/>
                  </a:rPr>
                  <a:t>𝑆_𝑖</a:t>
                </a:r>
                <a:r>
                  <a:rPr lang="pt-BR" b="0" dirty="0"/>
                  <a:t> o espaço</a:t>
                </a:r>
                <a:r>
                  <a:rPr lang="pt-BR" b="0" baseline="0" dirty="0"/>
                  <a:t> de estratégias de cada jogador</a:t>
                </a:r>
                <a:endParaRPr lang="pt-BR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6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payoff obtido pelo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depende da ação escolhida por ele,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, mas</a:t>
                </a:r>
                <a:r>
                  <a:rPr lang="pt-BR" b="0" baseline="0" dirty="0"/>
                  <a:t> também da ação escolhida pelo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payoff obtido pelo jogador </a:t>
                </a:r>
                <a:r>
                  <a:rPr lang="pt-BR" i="0" dirty="0">
                    <a:latin typeface="Cambria Math" panose="02040503050406030204" pitchFamily="18" charset="0"/>
                  </a:rPr>
                  <a:t>𝑖</a:t>
                </a:r>
                <a:r>
                  <a:rPr lang="pt-BR" dirty="0"/>
                  <a:t> depende da ação escolhida por ele, </a:t>
                </a:r>
                <a:r>
                  <a:rPr lang="pt-BR" b="0" i="0">
                    <a:latin typeface="Cambria Math" panose="02040503050406030204" pitchFamily="18" charset="0"/>
                  </a:rPr>
                  <a:t>𝑠_𝑖</a:t>
                </a:r>
                <a:r>
                  <a:rPr lang="pt-BR" b="0" dirty="0"/>
                  <a:t>, mas</a:t>
                </a:r>
                <a:r>
                  <a:rPr lang="pt-BR" b="0" baseline="0" dirty="0"/>
                  <a:t> também da ação escolhida pelo jogador </a:t>
                </a:r>
                <a:r>
                  <a:rPr lang="pt-BR" b="0" i="0">
                    <a:latin typeface="Cambria Math" panose="02040503050406030204" pitchFamily="18" charset="0"/>
                  </a:rPr>
                  <a:t>𝑗</a:t>
                </a:r>
                <a:r>
                  <a:rPr lang="pt-BR" b="0" dirty="0"/>
                  <a:t>, </a:t>
                </a:r>
                <a:r>
                  <a:rPr lang="pt-BR" b="0" i="0">
                    <a:latin typeface="Cambria Math" panose="02040503050406030204" pitchFamily="18" charset="0"/>
                  </a:rPr>
                  <a:t>𝑠_𝑗</a:t>
                </a:r>
                <a:endParaRPr lang="pt-BR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72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vamos falar um pouco sobre como podemos prever o desfecho do jogo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8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62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rtigre" TargetMode="External"/><Relationship Id="rId2" Type="http://schemas.openxmlformats.org/officeDocument/2006/relationships/hyperlink" Target="mailto:robson.tigre0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73/pnas.36.1.48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per.edu.br/noticias/como-a-teoria-dos-jogos-explica-o-comportamento-dos-delatores-da-lava-jat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</a:t>
            </a:r>
            <a:r>
              <a:rPr lang="pt-BR" sz="3000"/>
              <a:t>Robson Tigre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4443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2534A-F58A-458E-B946-1065802F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Descrição do dilema do prisioneiro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Se nenhum dos dois confessar, serão condenados por delito leve e passarão 1 mês na cadeia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Se os dois confessam, são condenados e passarão 6 meses na cadeia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Se um confessa e o outro não, o delator é imediatamente liberado e o outro passa 9 meses na cadeia (6 pelo crime, 3 pela obstrução)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1E24D-14EA-44E2-9379-8BFBAB5D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8B19-1CEB-4B72-91B7-9BB48051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8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59F53-91BE-4AF7-A6AE-8301D26853B8}"/>
              </a:ext>
            </a:extLst>
          </p:cNvPr>
          <p:cNvSpPr/>
          <p:nvPr/>
        </p:nvSpPr>
        <p:spPr>
          <a:xfrm>
            <a:off x="5355771" y="3161760"/>
            <a:ext cx="4402183" cy="214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64A25-7BDA-445D-A3DF-35E0CE645A16}"/>
              </a:ext>
            </a:extLst>
          </p:cNvPr>
          <p:cNvSpPr/>
          <p:nvPr/>
        </p:nvSpPr>
        <p:spPr>
          <a:xfrm>
            <a:off x="7750968" y="3683726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DDD1-9632-4C98-B5BB-AB110DABE54B}"/>
              </a:ext>
            </a:extLst>
          </p:cNvPr>
          <p:cNvSpPr/>
          <p:nvPr/>
        </p:nvSpPr>
        <p:spPr>
          <a:xfrm>
            <a:off x="6160224" y="4475663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A6CB0-F946-4149-B8CD-6A801EBA1E2F}"/>
              </a:ext>
            </a:extLst>
          </p:cNvPr>
          <p:cNvSpPr/>
          <p:nvPr/>
        </p:nvSpPr>
        <p:spPr>
          <a:xfrm>
            <a:off x="7816824" y="4513717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34CAF-7844-4530-AAEC-278E5830881A}"/>
              </a:ext>
            </a:extLst>
          </p:cNvPr>
          <p:cNvSpPr/>
          <p:nvPr/>
        </p:nvSpPr>
        <p:spPr>
          <a:xfrm>
            <a:off x="4466019" y="3593420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93765-AA71-4A24-A3C0-13A844D2303E}"/>
              </a:ext>
            </a:extLst>
          </p:cNvPr>
          <p:cNvSpPr/>
          <p:nvPr/>
        </p:nvSpPr>
        <p:spPr>
          <a:xfrm>
            <a:off x="4418711" y="4384223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A502F-FFB2-44F7-A59A-AB1BA8167111}"/>
              </a:ext>
            </a:extLst>
          </p:cNvPr>
          <p:cNvSpPr/>
          <p:nvPr/>
        </p:nvSpPr>
        <p:spPr>
          <a:xfrm>
            <a:off x="6135358" y="2939142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13A1E-C730-427E-8E90-C209DAA4069A}"/>
              </a:ext>
            </a:extLst>
          </p:cNvPr>
          <p:cNvSpPr/>
          <p:nvPr/>
        </p:nvSpPr>
        <p:spPr>
          <a:xfrm>
            <a:off x="7816824" y="2958737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9F394-CE45-44E1-B0D1-A660BB935642}"/>
              </a:ext>
            </a:extLst>
          </p:cNvPr>
          <p:cNvCxnSpPr>
            <a:cxnSpLocks/>
          </p:cNvCxnSpPr>
          <p:nvPr/>
        </p:nvCxnSpPr>
        <p:spPr>
          <a:xfrm flipV="1">
            <a:off x="3618411" y="2403566"/>
            <a:ext cx="2717075" cy="702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BA0D1-41F7-4C15-AD0D-FD7CAAFD9AF9}"/>
              </a:ext>
            </a:extLst>
          </p:cNvPr>
          <p:cNvCxnSpPr>
            <a:cxnSpLocks/>
          </p:cNvCxnSpPr>
          <p:nvPr/>
        </p:nvCxnSpPr>
        <p:spPr>
          <a:xfrm flipH="1">
            <a:off x="3043646" y="2460714"/>
            <a:ext cx="612052" cy="12099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84144-ED47-4892-9E31-8CAF90EDA5AA}"/>
                  </a:ext>
                </a:extLst>
              </p:cNvPr>
              <p:cNvSpPr txBox="1"/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Jogadores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84144-ED47-4892-9E31-8CAF90ED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blipFill>
                <a:blip r:embed="rId4"/>
                <a:stretch>
                  <a:fillRect l="-2059"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966E-7C86-45EF-B960-0AAC801C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11</a:t>
            </a:fld>
            <a:endParaRPr lang="pt-BR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255FC57-E281-4506-AEFE-89DD5BF4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64A25-7BDA-445D-A3DF-35E0CE645A16}"/>
              </a:ext>
            </a:extLst>
          </p:cNvPr>
          <p:cNvSpPr/>
          <p:nvPr/>
        </p:nvSpPr>
        <p:spPr>
          <a:xfrm>
            <a:off x="7750968" y="3683726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DDD1-9632-4C98-B5BB-AB110DABE54B}"/>
              </a:ext>
            </a:extLst>
          </p:cNvPr>
          <p:cNvSpPr/>
          <p:nvPr/>
        </p:nvSpPr>
        <p:spPr>
          <a:xfrm>
            <a:off x="6160224" y="4475663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A6CB0-F946-4149-B8CD-6A801EBA1E2F}"/>
              </a:ext>
            </a:extLst>
          </p:cNvPr>
          <p:cNvSpPr/>
          <p:nvPr/>
        </p:nvSpPr>
        <p:spPr>
          <a:xfrm>
            <a:off x="7816824" y="4513717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9F394-CE45-44E1-B0D1-A660BB935642}"/>
              </a:ext>
            </a:extLst>
          </p:cNvPr>
          <p:cNvCxnSpPr>
            <a:cxnSpLocks/>
          </p:cNvCxnSpPr>
          <p:nvPr/>
        </p:nvCxnSpPr>
        <p:spPr>
          <a:xfrm flipV="1">
            <a:off x="3618411" y="2403566"/>
            <a:ext cx="2717075" cy="702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BA0D1-41F7-4C15-AD0D-FD7CAAFD9AF9}"/>
              </a:ext>
            </a:extLst>
          </p:cNvPr>
          <p:cNvCxnSpPr>
            <a:cxnSpLocks/>
          </p:cNvCxnSpPr>
          <p:nvPr/>
        </p:nvCxnSpPr>
        <p:spPr>
          <a:xfrm flipH="1">
            <a:off x="3043646" y="2460714"/>
            <a:ext cx="612052" cy="12099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23DA5-995D-4672-9435-E2BEEDA89F1B}"/>
              </a:ext>
            </a:extLst>
          </p:cNvPr>
          <p:cNvSpPr/>
          <p:nvPr/>
        </p:nvSpPr>
        <p:spPr>
          <a:xfrm>
            <a:off x="5951697" y="3639638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F14C73-8E95-4269-A2B2-DC2837D4AD00}"/>
              </a:ext>
            </a:extLst>
          </p:cNvPr>
          <p:cNvCxnSpPr>
            <a:cxnSpLocks/>
          </p:cNvCxnSpPr>
          <p:nvPr/>
        </p:nvCxnSpPr>
        <p:spPr>
          <a:xfrm flipH="1">
            <a:off x="7262337" y="2588232"/>
            <a:ext cx="2296000" cy="5630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924CB-6047-444B-8F36-5114A071BD87}"/>
              </a:ext>
            </a:extLst>
          </p:cNvPr>
          <p:cNvCxnSpPr>
            <a:cxnSpLocks/>
          </p:cNvCxnSpPr>
          <p:nvPr/>
        </p:nvCxnSpPr>
        <p:spPr>
          <a:xfrm flipH="1">
            <a:off x="8840291" y="2588232"/>
            <a:ext cx="718046" cy="507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51E026-769E-47AD-B4B0-4AAD75D3641D}"/>
                  </a:ext>
                </a:extLst>
              </p:cNvPr>
              <p:cNvSpPr txBox="1"/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Estratégias Possíveis para cada jogador. Espaço de estratégias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b="1" dirty="0"/>
                  <a:t>). Cada elemento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b="1" dirty="0"/>
                  <a:t> é denotado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51E026-769E-47AD-B4B0-4AAD75D36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blipFill>
                <a:blip r:embed="rId4"/>
                <a:stretch>
                  <a:fillRect l="-2168" t="-2083" r="-2439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47D38B08-F1E3-4D32-B486-6B98D8A85EA0}"/>
              </a:ext>
            </a:extLst>
          </p:cNvPr>
          <p:cNvSpPr/>
          <p:nvPr/>
        </p:nvSpPr>
        <p:spPr>
          <a:xfrm>
            <a:off x="5787808" y="3509520"/>
            <a:ext cx="3823743" cy="1712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851EB9-D53C-4BC8-8774-C26749419267}"/>
                  </a:ext>
                </a:extLst>
              </p:cNvPr>
              <p:cNvSpPr txBox="1"/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Jogadores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851EB9-D53C-4BC8-8774-C26749419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blipFill>
                <a:blip r:embed="rId4"/>
                <a:stretch>
                  <a:fillRect l="-2059"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D3C48-B581-4175-9497-A696317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3262-BF32-4386-BC57-FCCC526F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8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64A25-7BDA-445D-A3DF-35E0CE645A16}"/>
              </a:ext>
            </a:extLst>
          </p:cNvPr>
          <p:cNvSpPr/>
          <p:nvPr/>
        </p:nvSpPr>
        <p:spPr>
          <a:xfrm>
            <a:off x="7750968" y="3683726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DDD1-9632-4C98-B5BB-AB110DABE54B}"/>
              </a:ext>
            </a:extLst>
          </p:cNvPr>
          <p:cNvSpPr/>
          <p:nvPr/>
        </p:nvSpPr>
        <p:spPr>
          <a:xfrm>
            <a:off x="6160224" y="4475663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A6CB0-F946-4149-B8CD-6A801EBA1E2F}"/>
              </a:ext>
            </a:extLst>
          </p:cNvPr>
          <p:cNvSpPr/>
          <p:nvPr/>
        </p:nvSpPr>
        <p:spPr>
          <a:xfrm>
            <a:off x="7816824" y="4513717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9F394-CE45-44E1-B0D1-A660BB935642}"/>
              </a:ext>
            </a:extLst>
          </p:cNvPr>
          <p:cNvCxnSpPr>
            <a:cxnSpLocks/>
          </p:cNvCxnSpPr>
          <p:nvPr/>
        </p:nvCxnSpPr>
        <p:spPr>
          <a:xfrm flipV="1">
            <a:off x="3618411" y="2403566"/>
            <a:ext cx="2717075" cy="702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BA0D1-41F7-4C15-AD0D-FD7CAAFD9AF9}"/>
              </a:ext>
            </a:extLst>
          </p:cNvPr>
          <p:cNvCxnSpPr>
            <a:cxnSpLocks/>
          </p:cNvCxnSpPr>
          <p:nvPr/>
        </p:nvCxnSpPr>
        <p:spPr>
          <a:xfrm flipH="1">
            <a:off x="3043646" y="2460714"/>
            <a:ext cx="612052" cy="12099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23DA5-995D-4672-9435-E2BEEDA89F1B}"/>
              </a:ext>
            </a:extLst>
          </p:cNvPr>
          <p:cNvSpPr/>
          <p:nvPr/>
        </p:nvSpPr>
        <p:spPr>
          <a:xfrm>
            <a:off x="5951697" y="3639638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F14C73-8E95-4269-A2B2-DC2837D4AD00}"/>
              </a:ext>
            </a:extLst>
          </p:cNvPr>
          <p:cNvCxnSpPr>
            <a:cxnSpLocks/>
          </p:cNvCxnSpPr>
          <p:nvPr/>
        </p:nvCxnSpPr>
        <p:spPr>
          <a:xfrm flipH="1">
            <a:off x="7262337" y="2588232"/>
            <a:ext cx="2296000" cy="5630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924CB-6047-444B-8F36-5114A071BD87}"/>
              </a:ext>
            </a:extLst>
          </p:cNvPr>
          <p:cNvCxnSpPr>
            <a:cxnSpLocks/>
          </p:cNvCxnSpPr>
          <p:nvPr/>
        </p:nvCxnSpPr>
        <p:spPr>
          <a:xfrm flipH="1">
            <a:off x="8840291" y="2588232"/>
            <a:ext cx="718046" cy="507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75AEE-48AD-44AD-8D84-7BAFF5CF9D73}"/>
              </a:ext>
            </a:extLst>
          </p:cNvPr>
          <p:cNvCxnSpPr>
            <a:cxnSpLocks/>
          </p:cNvCxnSpPr>
          <p:nvPr/>
        </p:nvCxnSpPr>
        <p:spPr>
          <a:xfrm flipH="1" flipV="1">
            <a:off x="9400830" y="5058530"/>
            <a:ext cx="503467" cy="4148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0BB0A9-0B61-4625-BD48-79024BE6A72C}"/>
              </a:ext>
            </a:extLst>
          </p:cNvPr>
          <p:cNvSpPr txBox="1"/>
          <p:nvPr/>
        </p:nvSpPr>
        <p:spPr>
          <a:xfrm>
            <a:off x="9865069" y="5405811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</a:t>
            </a:r>
            <a:r>
              <a:rPr lang="en-US" b="1" dirty="0"/>
              <a:t> de </a:t>
            </a:r>
            <a:r>
              <a:rPr lang="en-US" b="1" i="1" dirty="0"/>
              <a:t>payoffs</a:t>
            </a:r>
            <a:endParaRPr lang="pt-B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570F31-FF84-4289-83C0-29AB0A2D8F42}"/>
                  </a:ext>
                </a:extLst>
              </p:cNvPr>
              <p:cNvSpPr txBox="1"/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Estratégias Possíveis para cada jogador. Espaço de estratégias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b="1" dirty="0"/>
                  <a:t>). Cada elemento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b="1" dirty="0"/>
                  <a:t> é denotado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570F31-FF84-4289-83C0-29AB0A2D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blipFill>
                <a:blip r:embed="rId3"/>
                <a:stretch>
                  <a:fillRect l="-2168" t="-2083" r="-2439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28D66-6AE7-40A1-B3A1-6BD53DD9F6BD}"/>
                  </a:ext>
                </a:extLst>
              </p:cNvPr>
              <p:cNvSpPr txBox="1"/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Jogadores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28D66-6AE7-40A1-B3A1-6BD53DD9F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blipFill>
                <a:blip r:embed="rId4"/>
                <a:stretch>
                  <a:fillRect l="-2059"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695B7-B5F3-4429-9F65-99AA4F7A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13</a:t>
            </a:fld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9798D-0D40-4F32-BFD9-4BC26B44B0DA}"/>
              </a:ext>
            </a:extLst>
          </p:cNvPr>
          <p:cNvSpPr/>
          <p:nvPr/>
        </p:nvSpPr>
        <p:spPr>
          <a:xfrm>
            <a:off x="5951696" y="3639638"/>
            <a:ext cx="1381791" cy="56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35B06-992E-4F2E-8D74-0CFBBA35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64A25-7BDA-445D-A3DF-35E0CE645A16}"/>
              </a:ext>
            </a:extLst>
          </p:cNvPr>
          <p:cNvSpPr/>
          <p:nvPr/>
        </p:nvSpPr>
        <p:spPr>
          <a:xfrm>
            <a:off x="7750968" y="3683726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A6CB0-F946-4149-B8CD-6A801EBA1E2F}"/>
              </a:ext>
            </a:extLst>
          </p:cNvPr>
          <p:cNvSpPr/>
          <p:nvPr/>
        </p:nvSpPr>
        <p:spPr>
          <a:xfrm>
            <a:off x="7816824" y="4513717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9F394-CE45-44E1-B0D1-A660BB935642}"/>
              </a:ext>
            </a:extLst>
          </p:cNvPr>
          <p:cNvCxnSpPr>
            <a:cxnSpLocks/>
          </p:cNvCxnSpPr>
          <p:nvPr/>
        </p:nvCxnSpPr>
        <p:spPr>
          <a:xfrm flipV="1">
            <a:off x="3618411" y="2403566"/>
            <a:ext cx="2717075" cy="702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BA0D1-41F7-4C15-AD0D-FD7CAAFD9AF9}"/>
              </a:ext>
            </a:extLst>
          </p:cNvPr>
          <p:cNvCxnSpPr>
            <a:cxnSpLocks/>
          </p:cNvCxnSpPr>
          <p:nvPr/>
        </p:nvCxnSpPr>
        <p:spPr>
          <a:xfrm flipH="1">
            <a:off x="3043646" y="2460714"/>
            <a:ext cx="612052" cy="12099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23DA5-995D-4672-9435-E2BEEDA89F1B}"/>
              </a:ext>
            </a:extLst>
          </p:cNvPr>
          <p:cNvSpPr/>
          <p:nvPr/>
        </p:nvSpPr>
        <p:spPr>
          <a:xfrm>
            <a:off x="5951696" y="3639638"/>
            <a:ext cx="1381791" cy="56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F14C73-8E95-4269-A2B2-DC2837D4AD00}"/>
              </a:ext>
            </a:extLst>
          </p:cNvPr>
          <p:cNvCxnSpPr>
            <a:cxnSpLocks/>
          </p:cNvCxnSpPr>
          <p:nvPr/>
        </p:nvCxnSpPr>
        <p:spPr>
          <a:xfrm flipH="1">
            <a:off x="7262337" y="2588232"/>
            <a:ext cx="2296000" cy="5630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924CB-6047-444B-8F36-5114A071BD87}"/>
              </a:ext>
            </a:extLst>
          </p:cNvPr>
          <p:cNvCxnSpPr>
            <a:cxnSpLocks/>
          </p:cNvCxnSpPr>
          <p:nvPr/>
        </p:nvCxnSpPr>
        <p:spPr>
          <a:xfrm flipH="1">
            <a:off x="8840291" y="2588232"/>
            <a:ext cx="718046" cy="507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75AEE-48AD-44AD-8D84-7BAFF5CF9D73}"/>
              </a:ext>
            </a:extLst>
          </p:cNvPr>
          <p:cNvCxnSpPr>
            <a:cxnSpLocks/>
          </p:cNvCxnSpPr>
          <p:nvPr/>
        </p:nvCxnSpPr>
        <p:spPr>
          <a:xfrm flipH="1" flipV="1">
            <a:off x="9400830" y="5058530"/>
            <a:ext cx="503467" cy="4148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0BB0A9-0B61-4625-BD48-79024BE6A72C}"/>
              </a:ext>
            </a:extLst>
          </p:cNvPr>
          <p:cNvSpPr txBox="1"/>
          <p:nvPr/>
        </p:nvSpPr>
        <p:spPr>
          <a:xfrm>
            <a:off x="9865069" y="5405811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</a:t>
            </a:r>
            <a:r>
              <a:rPr lang="en-US" b="1" dirty="0"/>
              <a:t> de </a:t>
            </a:r>
            <a:r>
              <a:rPr lang="en-US" b="1" i="1" dirty="0"/>
              <a:t>payoffs</a:t>
            </a:r>
            <a:endParaRPr lang="pt-B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EEA70A-4413-4C56-BB14-BF687AAD32AF}"/>
                  </a:ext>
                </a:extLst>
              </p:cNvPr>
              <p:cNvSpPr txBox="1"/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Estratégias Possíveis para cada jogador. Espaço de estratégias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b="1" dirty="0"/>
                  <a:t>). Cada elemento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b="1" dirty="0"/>
                  <a:t> é denotado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EEA70A-4413-4C56-BB14-BF687AAD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blipFill>
                <a:blip r:embed="rId3"/>
                <a:stretch>
                  <a:fillRect l="-2168" t="-2083" r="-2439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299F26-F17F-4F15-9429-958C8A423202}"/>
                  </a:ext>
                </a:extLst>
              </p:cNvPr>
              <p:cNvSpPr/>
              <p:nvPr/>
            </p:nvSpPr>
            <p:spPr>
              <a:xfrm>
                <a:off x="325254" y="4759480"/>
                <a:ext cx="2647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/>
                  <a:t>Perfil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299F26-F17F-4F15-9429-958C8A423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4" y="4759480"/>
                <a:ext cx="2647535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F80361-6157-40BA-87A4-FF9D1F3D9009}"/>
                  </a:ext>
                </a:extLst>
              </p:cNvPr>
              <p:cNvSpPr txBox="1"/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Jogadores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F80361-6157-40BA-87A4-FF9D1F3D9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blipFill>
                <a:blip r:embed="rId5"/>
                <a:stretch>
                  <a:fillRect l="-2059"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2DE1B76-0FF3-4AE8-87C2-6610D38B0482}"/>
              </a:ext>
            </a:extLst>
          </p:cNvPr>
          <p:cNvSpPr/>
          <p:nvPr/>
        </p:nvSpPr>
        <p:spPr>
          <a:xfrm>
            <a:off x="6113087" y="4413072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380653-9FAE-445A-B5A4-C607C994E536}"/>
              </a:ext>
            </a:extLst>
          </p:cNvPr>
          <p:cNvCxnSpPr>
            <a:cxnSpLocks/>
          </p:cNvCxnSpPr>
          <p:nvPr/>
        </p:nvCxnSpPr>
        <p:spPr>
          <a:xfrm flipV="1">
            <a:off x="2633663" y="4781006"/>
            <a:ext cx="3318034" cy="2029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A0CEE-BC42-4123-946E-1F872C94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49F16-3A4B-40AB-8C41-7940DE6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64A25-7BDA-445D-A3DF-35E0CE645A16}"/>
              </a:ext>
            </a:extLst>
          </p:cNvPr>
          <p:cNvSpPr/>
          <p:nvPr/>
        </p:nvSpPr>
        <p:spPr>
          <a:xfrm>
            <a:off x="7750968" y="3683726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A6CB0-F946-4149-B8CD-6A801EBA1E2F}"/>
              </a:ext>
            </a:extLst>
          </p:cNvPr>
          <p:cNvSpPr/>
          <p:nvPr/>
        </p:nvSpPr>
        <p:spPr>
          <a:xfrm>
            <a:off x="7816824" y="4513717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9F394-CE45-44E1-B0D1-A660BB935642}"/>
              </a:ext>
            </a:extLst>
          </p:cNvPr>
          <p:cNvCxnSpPr>
            <a:cxnSpLocks/>
          </p:cNvCxnSpPr>
          <p:nvPr/>
        </p:nvCxnSpPr>
        <p:spPr>
          <a:xfrm flipV="1">
            <a:off x="3618411" y="2403566"/>
            <a:ext cx="2717075" cy="702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BA0D1-41F7-4C15-AD0D-FD7CAAFD9AF9}"/>
              </a:ext>
            </a:extLst>
          </p:cNvPr>
          <p:cNvCxnSpPr>
            <a:cxnSpLocks/>
          </p:cNvCxnSpPr>
          <p:nvPr/>
        </p:nvCxnSpPr>
        <p:spPr>
          <a:xfrm flipH="1">
            <a:off x="3043646" y="2460714"/>
            <a:ext cx="612052" cy="12099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23DA5-995D-4672-9435-E2BEEDA89F1B}"/>
              </a:ext>
            </a:extLst>
          </p:cNvPr>
          <p:cNvSpPr/>
          <p:nvPr/>
        </p:nvSpPr>
        <p:spPr>
          <a:xfrm>
            <a:off x="5951697" y="3639638"/>
            <a:ext cx="1310640" cy="470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F14C73-8E95-4269-A2B2-DC2837D4AD00}"/>
              </a:ext>
            </a:extLst>
          </p:cNvPr>
          <p:cNvCxnSpPr>
            <a:cxnSpLocks/>
          </p:cNvCxnSpPr>
          <p:nvPr/>
        </p:nvCxnSpPr>
        <p:spPr>
          <a:xfrm flipH="1">
            <a:off x="7262337" y="2588232"/>
            <a:ext cx="2296000" cy="5630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924CB-6047-444B-8F36-5114A071BD87}"/>
              </a:ext>
            </a:extLst>
          </p:cNvPr>
          <p:cNvCxnSpPr>
            <a:cxnSpLocks/>
          </p:cNvCxnSpPr>
          <p:nvPr/>
        </p:nvCxnSpPr>
        <p:spPr>
          <a:xfrm flipH="1">
            <a:off x="8840291" y="2588232"/>
            <a:ext cx="718046" cy="507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75AEE-48AD-44AD-8D84-7BAFF5CF9D73}"/>
              </a:ext>
            </a:extLst>
          </p:cNvPr>
          <p:cNvCxnSpPr>
            <a:cxnSpLocks/>
          </p:cNvCxnSpPr>
          <p:nvPr/>
        </p:nvCxnSpPr>
        <p:spPr>
          <a:xfrm flipH="1" flipV="1">
            <a:off x="9400830" y="5058530"/>
            <a:ext cx="503467" cy="4148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0BB0A9-0B61-4625-BD48-79024BE6A72C}"/>
              </a:ext>
            </a:extLst>
          </p:cNvPr>
          <p:cNvSpPr txBox="1"/>
          <p:nvPr/>
        </p:nvSpPr>
        <p:spPr>
          <a:xfrm>
            <a:off x="9865069" y="5405811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</a:t>
            </a:r>
            <a:r>
              <a:rPr lang="en-US" b="1" dirty="0"/>
              <a:t> de </a:t>
            </a:r>
            <a:r>
              <a:rPr lang="en-US" b="1" i="1" dirty="0"/>
              <a:t>payoffs</a:t>
            </a:r>
            <a:endParaRPr lang="pt-B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EEA70A-4413-4C56-BB14-BF687AAD32AF}"/>
                  </a:ext>
                </a:extLst>
              </p:cNvPr>
              <p:cNvSpPr txBox="1"/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Estratégias Possíveis para cada jogador. Espaço de estratégias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b="1" dirty="0"/>
                  <a:t>). Cada elemento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b="1" dirty="0"/>
                  <a:t> é denotado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EEA70A-4413-4C56-BB14-BF687AAD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400" y="1815974"/>
                <a:ext cx="2249875" cy="1754326"/>
              </a:xfrm>
              <a:prstGeom prst="rect">
                <a:avLst/>
              </a:prstGeom>
              <a:blipFill>
                <a:blip r:embed="rId4"/>
                <a:stretch>
                  <a:fillRect l="-2168" t="-2083" r="-2439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F80361-6157-40BA-87A4-FF9D1F3D9009}"/>
                  </a:ext>
                </a:extLst>
              </p:cNvPr>
              <p:cNvSpPr txBox="1"/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Jogadores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F80361-6157-40BA-87A4-FF9D1F3D9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23" y="2218900"/>
                <a:ext cx="2666725" cy="369332"/>
              </a:xfrm>
              <a:prstGeom prst="rect">
                <a:avLst/>
              </a:prstGeom>
              <a:blipFill>
                <a:blip r:embed="rId5"/>
                <a:stretch>
                  <a:fillRect l="-2059"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7C9138BD-0384-4A7F-96E1-31194637841F}"/>
              </a:ext>
            </a:extLst>
          </p:cNvPr>
          <p:cNvSpPr/>
          <p:nvPr/>
        </p:nvSpPr>
        <p:spPr>
          <a:xfrm>
            <a:off x="3470641" y="5343708"/>
            <a:ext cx="4612035" cy="525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E32ABF-E10A-410D-8BBE-4C153F54A3CE}"/>
              </a:ext>
            </a:extLst>
          </p:cNvPr>
          <p:cNvCxnSpPr>
            <a:cxnSpLocks/>
          </p:cNvCxnSpPr>
          <p:nvPr/>
        </p:nvCxnSpPr>
        <p:spPr>
          <a:xfrm flipV="1">
            <a:off x="5434149" y="4781006"/>
            <a:ext cx="1018902" cy="12959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570F48-457D-49F7-9FCE-F6D3E708AA60}"/>
              </a:ext>
            </a:extLst>
          </p:cNvPr>
          <p:cNvCxnSpPr>
            <a:cxnSpLocks/>
          </p:cNvCxnSpPr>
          <p:nvPr/>
        </p:nvCxnSpPr>
        <p:spPr>
          <a:xfrm flipV="1">
            <a:off x="5529338" y="4781006"/>
            <a:ext cx="1602982" cy="1711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639451-C567-430F-81B7-BC3FB7DBE4BD}"/>
                  </a:ext>
                </a:extLst>
              </p:cNvPr>
              <p:cNvSpPr/>
              <p:nvPr/>
            </p:nvSpPr>
            <p:spPr>
              <a:xfrm>
                <a:off x="325254" y="4759480"/>
                <a:ext cx="2647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/>
                  <a:t>Perfil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639451-C567-430F-81B7-BC3FB7DBE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4" y="4759480"/>
                <a:ext cx="2647535" cy="646331"/>
              </a:xfrm>
              <a:prstGeom prst="rect">
                <a:avLst/>
              </a:prstGeom>
              <a:blipFill>
                <a:blip r:embed="rId6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965083-6F3B-491C-BFF9-531B614B59F9}"/>
              </a:ext>
            </a:extLst>
          </p:cNvPr>
          <p:cNvCxnSpPr>
            <a:cxnSpLocks/>
          </p:cNvCxnSpPr>
          <p:nvPr/>
        </p:nvCxnSpPr>
        <p:spPr>
          <a:xfrm flipV="1">
            <a:off x="2633663" y="4781006"/>
            <a:ext cx="3318034" cy="2029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E694C-8039-4959-885E-44670535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15</a:t>
            </a:fld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FD23B7-B9F9-46CB-9411-D0A4692D12EA}"/>
              </a:ext>
            </a:extLst>
          </p:cNvPr>
          <p:cNvSpPr/>
          <p:nvPr/>
        </p:nvSpPr>
        <p:spPr>
          <a:xfrm>
            <a:off x="5951696" y="3639638"/>
            <a:ext cx="1381791" cy="56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8C8C8B-9890-4003-B921-BC2B318DB80E}"/>
                  </a:ext>
                </a:extLst>
              </p:cNvPr>
              <p:cNvSpPr/>
              <p:nvPr/>
            </p:nvSpPr>
            <p:spPr>
              <a:xfrm>
                <a:off x="1512918" y="5748199"/>
                <a:ext cx="40258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b="1" dirty="0"/>
                  <a:t>Payoff obtido é output da função payoff</a:t>
                </a:r>
              </a:p>
              <a:p>
                <a:pPr algn="r"/>
                <a:r>
                  <a:rPr lang="pt-B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t-BR" b="1" i="1" dirty="0"/>
              </a:p>
              <a:p>
                <a:pPr algn="r"/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𝑭𝒊𝒏𝒌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𝑴𝒖𝒎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pt-BR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8C8C8B-9890-4003-B921-BC2B318D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18" y="5748199"/>
                <a:ext cx="4025846" cy="923330"/>
              </a:xfrm>
              <a:prstGeom prst="rect">
                <a:avLst/>
              </a:prstGeom>
              <a:blipFill>
                <a:blip r:embed="rId7"/>
                <a:stretch>
                  <a:fillRect l="-605" t="-3974" r="-605" b="-4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4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1E52E-1B3A-41A9-9702-3809B87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16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8E0F8-FF42-455F-8AF9-5ECE82B9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E297-449E-43A9-AA6D-7EC491F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0C16C-1CD2-4CE9-9584-31CE4BE37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sz="2600" dirty="0"/>
                  <a:t>Jogadores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sz="2600" b="0" dirty="0">
                  <a:ea typeface="Cambria Math" panose="02040503050406030204" pitchFamily="18" charset="0"/>
                </a:endParaRPr>
              </a:p>
              <a:p>
                <a:pPr algn="just"/>
                <a:endParaRPr lang="pt-BR" sz="2600" dirty="0"/>
              </a:p>
              <a:p>
                <a:pPr algn="just"/>
                <a:r>
                  <a:rPr lang="pt-BR" sz="2600" dirty="0"/>
                  <a:t>Espaço de estratégias </a:t>
                </a:r>
                <a:r>
                  <a:rPr lang="pt-BR" sz="2600" i="1" u="sng" dirty="0"/>
                  <a:t>puras</a:t>
                </a:r>
                <a:r>
                  <a:rPr lang="pt-BR" sz="2600" dirty="0"/>
                  <a:t> disponíveis para o jogador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2600" dirty="0"/>
                  <a:t>denotado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600" dirty="0"/>
              </a:p>
              <a:p>
                <a:pPr algn="just"/>
                <a:endParaRPr lang="pt-BR" sz="2600" dirty="0"/>
              </a:p>
              <a:p>
                <a:pPr algn="just"/>
                <a:r>
                  <a:rPr lang="pt-BR" sz="2600" dirty="0"/>
                  <a:t>Estratégias disponíveis para o jogador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600" dirty="0"/>
                  <a:t>, denotadas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600" b="0" dirty="0">
                  <a:ea typeface="Cambria Math" panose="02040503050406030204" pitchFamily="18" charset="0"/>
                </a:endParaRPr>
              </a:p>
              <a:p>
                <a:pPr algn="just"/>
                <a:endParaRPr lang="pt-BR" sz="2600" dirty="0"/>
              </a:p>
              <a:p>
                <a:pPr algn="just"/>
                <a:r>
                  <a:rPr lang="pt-BR" sz="2600" dirty="0"/>
                  <a:t>Função payoff do jogador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600" dirty="0"/>
                  <a:t>, que define para o jogador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600" dirty="0"/>
                  <a:t> uma utilidade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600" dirty="0"/>
                  <a:t> para cada </a:t>
                </a:r>
                <a:r>
                  <a:rPr lang="pt-BR" sz="2600" i="1" dirty="0"/>
                  <a:t>perfil de estratégias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0C16C-1CD2-4CE9-9584-31CE4BE37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301F-1BF5-467F-BE76-08CD6EAD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5B4A-43AC-459F-97FC-39144B95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endParaRPr lang="pt-BR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b="1" dirty="0"/>
                  <a:t>Definição:</a:t>
                </a:r>
                <a:r>
                  <a:rPr lang="pt-BR" dirty="0"/>
                  <a:t> A representação na </a:t>
                </a:r>
                <a:r>
                  <a:rPr lang="pt-BR" i="1" u="sng" dirty="0"/>
                  <a:t>forma normal</a:t>
                </a:r>
                <a:r>
                  <a:rPr lang="pt-BR" i="1" dirty="0"/>
                  <a:t> </a:t>
                </a:r>
                <a:r>
                  <a:rPr lang="pt-BR" dirty="0"/>
                  <a:t>de um jogo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jogadores especifica os espaços de estratégia de cada jogador,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, e suas funções de payoff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i="1" dirty="0"/>
                  <a:t>. </a:t>
                </a:r>
                <a:r>
                  <a:rPr lang="pt-BR" dirty="0"/>
                  <a:t>Nós denotamos esse jogo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45618-318A-48A5-89DF-79FD23AB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5AA2-C06C-47E8-85E3-CA0D101D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400" dirty="0">
                <a:solidFill>
                  <a:schemeClr val="bg1"/>
                </a:solidFill>
              </a:rPr>
              <a:t>Eliminação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2C16D-688C-4C31-A54D-59A4842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45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70B-13DA-4EBA-960F-D58F160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Apresentação do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8C2A-76B2-44B7-95A3-3A2E345B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/>
              <a:t>Contato: </a:t>
            </a:r>
            <a:r>
              <a:rPr lang="pt-BR" u="sng" dirty="0">
                <a:hlinkClick r:id="rId2"/>
              </a:rPr>
              <a:t>robson.tigre0@gmail.com</a:t>
            </a:r>
            <a:r>
              <a:rPr lang="pt-BR" u="sng" dirty="0"/>
              <a:t> </a:t>
            </a: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b="1" dirty="0"/>
              <a:t>Doutorado:</a:t>
            </a:r>
            <a:r>
              <a:rPr lang="pt-BR" dirty="0"/>
              <a:t> </a:t>
            </a:r>
            <a:r>
              <a:rPr lang="pt-BR" dirty="0" err="1"/>
              <a:t>Università</a:t>
            </a:r>
            <a:r>
              <a:rPr lang="pt-BR" dirty="0"/>
              <a:t> </a:t>
            </a:r>
            <a:r>
              <a:rPr lang="pt-BR" dirty="0" err="1"/>
              <a:t>di</a:t>
            </a:r>
            <a:r>
              <a:rPr lang="pt-BR" dirty="0"/>
              <a:t> Bologna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Grande área:</a:t>
            </a:r>
            <a:r>
              <a:rPr lang="pt-BR" dirty="0"/>
              <a:t> Economia aplicada (microeconometria)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Áreas de pesquisa: </a:t>
            </a:r>
            <a:r>
              <a:rPr lang="pt-BR" dirty="0"/>
              <a:t>Avaliação de políticas públicas; Crime, Educação, Saúde, Trabalho; Eleições e governança pública; Mobilidade urbana.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Website: </a:t>
            </a:r>
            <a:r>
              <a:rPr lang="pt-BR" dirty="0">
                <a:hlinkClick r:id="rId3"/>
              </a:rPr>
              <a:t>https://sites.google.com/view/rtigre</a:t>
            </a:r>
            <a:r>
              <a:rPr lang="pt-BR" dirty="0"/>
              <a:t> 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9524B82-982F-4C36-BD0D-F31D784C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649962-9026-4C09-8763-CE7EC1C063A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5918-3001-450C-BB8D-59A4F401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pt-BR" dirty="0"/>
                  <a:t>Entendemos o conceito de jogo, a representação de jogos na forma normal, mas </a:t>
                </a:r>
                <a:r>
                  <a:rPr lang="pt-BR" i="1" dirty="0">
                    <a:solidFill>
                      <a:srgbClr val="C00000"/>
                    </a:solidFill>
                  </a:rPr>
                  <a:t>conseguimos antecipar como o jogo será jogado</a:t>
                </a:r>
                <a:r>
                  <a:rPr lang="pt-BR" dirty="0">
                    <a:solidFill>
                      <a:srgbClr val="C00000"/>
                    </a:solidFill>
                  </a:rPr>
                  <a:t>?</a:t>
                </a:r>
              </a:p>
              <a:p>
                <a:pPr algn="just">
                  <a:lnSpc>
                    <a:spcPct val="110000"/>
                  </a:lnSpc>
                </a:pPr>
                <a:endParaRPr lang="pt-BR" dirty="0"/>
              </a:p>
              <a:p>
                <a:pPr algn="just">
                  <a:lnSpc>
                    <a:spcPct val="110000"/>
                  </a:lnSpc>
                </a:pPr>
                <a:r>
                  <a:rPr lang="pt-BR" dirty="0"/>
                  <a:t> O que esperamos observar em um jogo com jogadores racionais, que tem conhecimento dos </a:t>
                </a:r>
                <a:r>
                  <a:rPr lang="pt-BR" i="1" dirty="0"/>
                  <a:t>payoffs</a:t>
                </a:r>
                <a:r>
                  <a:rPr lang="pt-BR" dirty="0"/>
                  <a:t> e da racionalidade dos demais jogadores?</a:t>
                </a:r>
              </a:p>
              <a:p>
                <a:pPr algn="just">
                  <a:lnSpc>
                    <a:spcPct val="110000"/>
                  </a:lnSpc>
                </a:pPr>
                <a:endParaRPr lang="pt-BR" dirty="0"/>
              </a:p>
              <a:p>
                <a:pPr algn="just">
                  <a:lnSpc>
                    <a:spcPct val="110000"/>
                  </a:lnSpc>
                </a:pPr>
                <a:r>
                  <a:rPr lang="pt-BR" dirty="0"/>
                  <a:t>Se um suspeita que o outro escolherá dedurar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𝐹𝑖𝑛𝑘</m:t>
                    </m:r>
                  </m:oMath>
                </a14:m>
                <a:r>
                  <a:rPr lang="pt-BR" dirty="0"/>
                  <a:t>), qual é a melhor estratégia?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70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B11BA-514E-4868-8336-DD1EF76C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A47A-2742-4F60-BEB3-FA5B0105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400AE2-1C5A-4A7E-9F57-00A4739B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10BDE-BE7F-42E5-8F00-E124262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30C07-ADBC-4931-9EB8-088792D9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8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33A5A-089D-438D-A416-094882C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82" y="2050416"/>
            <a:ext cx="7563355" cy="402653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400AE2-1C5A-4A7E-9F57-00A4739B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E1E47B-6C8E-4B6F-99F9-20A1EBA22FCF}"/>
              </a:ext>
            </a:extLst>
          </p:cNvPr>
          <p:cNvSpPr/>
          <p:nvPr/>
        </p:nvSpPr>
        <p:spPr>
          <a:xfrm>
            <a:off x="7780714" y="4172990"/>
            <a:ext cx="1471352" cy="1122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10BDE-BE7F-42E5-8F00-E124262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30C07-ADBC-4931-9EB8-088792D9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78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pt-BR" b="1" dirty="0"/>
                  <a:t>Definição:</a:t>
                </a:r>
                <a:r>
                  <a:rPr lang="pt-BR" dirty="0"/>
                  <a:t> Num jogo na forma normal </a:t>
                </a:r>
                <a14:m>
                  <m:oMath xmlns:m="http://schemas.openxmlformats.org/officeDocument/2006/math">
                    <m:r>
                      <a:rPr lang="pt-BR" sz="27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considere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sejam estratégias viáveis para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e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pt-BR" dirty="0"/>
                  <a:t>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é </a:t>
                </a:r>
                <a:r>
                  <a:rPr lang="pt-BR" i="1" u="sng" dirty="0"/>
                  <a:t>estritamente dominada</a:t>
                </a:r>
                <a:r>
                  <a:rPr lang="pt-BR" dirty="0"/>
                  <a:t> pela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se</a:t>
                </a:r>
                <a:r>
                  <a:rPr lang="pt-BR" dirty="0"/>
                  <a:t> para cada combinação de estratégias dos outros jogadores, o payoff que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gera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estritamente menor que o payoff gerado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jogar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pt-BR" dirty="0"/>
                  <a:t>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pt-BR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pt-BR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pt-BR" dirty="0"/>
                  <a:t>... para cada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que possa ser montado a partir dos espaços de estratégias de cada jogador,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120" r="-870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5F016DC-4D76-49F4-9806-B20F3ABF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711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4440C-17CD-4FE9-BAAB-5511DC99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4826B-18E5-4AED-A273-5C31B1B8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4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1381-482C-458C-9667-9A64E10B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pt-BR" sz="2600" dirty="0"/>
              <a:t>Podemos utilizar a ideia de que jogadores racionais não jogam estratégias estritamente dominadas para encontrar soluções para outros jogos?</a:t>
            </a:r>
          </a:p>
          <a:p>
            <a:pPr algn="just">
              <a:spcAft>
                <a:spcPts val="500"/>
              </a:spcAft>
            </a:pPr>
            <a:r>
              <a:rPr lang="pt-BR" sz="2600" dirty="0"/>
              <a:t>Eliminação iterada de estratégias estritamente dominadas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262D4-0167-421C-B4AB-88EC70E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4" y="3092062"/>
            <a:ext cx="7948723" cy="32198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BC7F3F-C8A9-4614-8495-8A83B344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0989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62665-70F6-4FCC-86FA-B5C99F97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AC9DA-922F-4F3B-BB06-9EE3C806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0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𝐷𝑜𝑤𝑛</m:t>
                        </m:r>
                      </m:e>
                    </m:d>
                  </m:oMath>
                </a14:m>
                <a:r>
                  <a:rPr lang="pt-BR" dirty="0"/>
                  <a:t>.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𝑀𝑖𝑑𝑑𝑙𝑒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262D4-0167-421C-B4AB-88EC70E37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4" y="3092062"/>
            <a:ext cx="7948723" cy="32198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815471-A5C2-49F4-8F66-8AE331AD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BC30F-4064-4A26-A2E3-3FF25978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82C6-BCE5-40D4-9654-C8E637EF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8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𝐷𝑜𝑤𝑛</m:t>
                        </m:r>
                      </m:e>
                    </m:d>
                  </m:oMath>
                </a14:m>
                <a:r>
                  <a:rPr lang="pt-BR" dirty="0"/>
                  <a:t>.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𝑀𝑖𝑑𝑑𝑙𝑒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262D4-0167-421C-B4AB-88EC70E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4" y="3092062"/>
            <a:ext cx="7948723" cy="32198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B7F73-6079-44AE-9007-915FC23ACE23}"/>
              </a:ext>
            </a:extLst>
          </p:cNvPr>
          <p:cNvCxnSpPr/>
          <p:nvPr/>
        </p:nvCxnSpPr>
        <p:spPr>
          <a:xfrm>
            <a:off x="9509760" y="4558937"/>
            <a:ext cx="522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3C0E6-0E25-4D42-9C50-5C43C101D928}"/>
                  </a:ext>
                </a:extLst>
              </p:cNvPr>
              <p:cNvSpPr txBox="1"/>
              <p:nvPr/>
            </p:nvSpPr>
            <p:spPr>
              <a:xfrm>
                <a:off x="10132160" y="4389660"/>
                <a:ext cx="76905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3C0E6-0E25-4D42-9C50-5C43C101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60" y="4389660"/>
                <a:ext cx="769057" cy="338554"/>
              </a:xfrm>
              <a:prstGeom prst="rect">
                <a:avLst/>
              </a:prstGeom>
              <a:blipFill>
                <a:blip r:embed="rId4"/>
                <a:stretch>
                  <a:fillRect l="-7937" r="-8730"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F97CBE-0839-49A7-BE66-ED1D00696F99}"/>
              </a:ext>
            </a:extLst>
          </p:cNvPr>
          <p:cNvCxnSpPr/>
          <p:nvPr/>
        </p:nvCxnSpPr>
        <p:spPr>
          <a:xfrm>
            <a:off x="9509760" y="5127097"/>
            <a:ext cx="522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C02399-2081-499E-8AA1-50B73552B62D}"/>
                  </a:ext>
                </a:extLst>
              </p:cNvPr>
              <p:cNvSpPr txBox="1"/>
              <p:nvPr/>
            </p:nvSpPr>
            <p:spPr>
              <a:xfrm>
                <a:off x="10132160" y="4957820"/>
                <a:ext cx="76905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C02399-2081-499E-8AA1-50B73552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60" y="4957820"/>
                <a:ext cx="769057" cy="338554"/>
              </a:xfrm>
              <a:prstGeom prst="rect">
                <a:avLst/>
              </a:prstGeom>
              <a:blipFill>
                <a:blip r:embed="rId5"/>
                <a:stretch>
                  <a:fillRect l="-7937" r="-8730"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8F339CC-B7A0-48A6-92E7-BDC38EA1AFA3}"/>
              </a:ext>
            </a:extLst>
          </p:cNvPr>
          <p:cNvSpPr/>
          <p:nvPr/>
        </p:nvSpPr>
        <p:spPr>
          <a:xfrm>
            <a:off x="6466114" y="4350471"/>
            <a:ext cx="2591063" cy="469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F3A43-4466-4D03-BA52-CC04D0DD4C74}"/>
              </a:ext>
            </a:extLst>
          </p:cNvPr>
          <p:cNvSpPr/>
          <p:nvPr/>
        </p:nvSpPr>
        <p:spPr>
          <a:xfrm>
            <a:off x="6461758" y="4933944"/>
            <a:ext cx="2591063" cy="469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675EE4-4801-4513-B5E7-EAA2746B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5DAAA-4921-4906-AD3E-DDE0C6F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26</a:t>
            </a:fld>
            <a:endParaRPr lang="pt-BR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4D917F-DB8F-4902-B7A8-245D99F4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7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𝐷𝑜𝑤𝑛</m:t>
                        </m:r>
                      </m:e>
                    </m:d>
                  </m:oMath>
                </a14:m>
                <a:r>
                  <a:rPr lang="pt-BR" dirty="0"/>
                  <a:t>.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𝑀𝑖𝑑𝑑𝑙𝑒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950515CC-5CE4-466E-966E-81019CEF4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9" y="3207696"/>
            <a:ext cx="6614408" cy="31042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96EB99-6149-40EF-8FA7-BACFC6A4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6C530-2690-4FF6-B77A-C7D1EF5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27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0CBE9-758B-41F2-9935-FDF56233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37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𝐷𝑜𝑤𝑛</m:t>
                        </m:r>
                      </m:e>
                    </m:d>
                  </m:oMath>
                </a14:m>
                <a:r>
                  <a:rPr lang="pt-BR" dirty="0"/>
                  <a:t>.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𝑀𝑖𝑑𝑑𝑙𝑒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D4A23F5-D0FC-45FA-8AE2-BC3A60355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19" y="3161211"/>
            <a:ext cx="6877338" cy="267380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7F74-E8E4-4C29-B6AD-1B79D955B67B}"/>
              </a:ext>
            </a:extLst>
          </p:cNvPr>
          <p:cNvCxnSpPr>
            <a:cxnSpLocks/>
          </p:cNvCxnSpPr>
          <p:nvPr/>
        </p:nvCxnSpPr>
        <p:spPr>
          <a:xfrm>
            <a:off x="5926184" y="5626552"/>
            <a:ext cx="0" cy="511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5FA4D-56A8-48AD-825C-11FE5FFAD6CA}"/>
                  </a:ext>
                </a:extLst>
              </p:cNvPr>
              <p:cNvSpPr txBox="1"/>
              <p:nvPr/>
            </p:nvSpPr>
            <p:spPr>
              <a:xfrm>
                <a:off x="5553103" y="6176963"/>
                <a:ext cx="76905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D5FA4D-56A8-48AD-825C-11FE5FFAD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03" y="6176963"/>
                <a:ext cx="769057" cy="338554"/>
              </a:xfrm>
              <a:prstGeom prst="rect">
                <a:avLst/>
              </a:prstGeom>
              <a:blipFill>
                <a:blip r:embed="rId4"/>
                <a:stretch>
                  <a:fillRect l="-7937" r="-8730"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7BDD22-713D-4570-8E42-76850C4C7010}"/>
              </a:ext>
            </a:extLst>
          </p:cNvPr>
          <p:cNvCxnSpPr>
            <a:cxnSpLocks/>
          </p:cNvCxnSpPr>
          <p:nvPr/>
        </p:nvCxnSpPr>
        <p:spPr>
          <a:xfrm>
            <a:off x="7646126" y="5632576"/>
            <a:ext cx="0" cy="5112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6D4DB-535B-4A71-9AD8-3C1BB096CFB5}"/>
                  </a:ext>
                </a:extLst>
              </p:cNvPr>
              <p:cNvSpPr txBox="1"/>
              <p:nvPr/>
            </p:nvSpPr>
            <p:spPr>
              <a:xfrm>
                <a:off x="7259982" y="6143798"/>
                <a:ext cx="76905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6D4DB-535B-4A71-9AD8-3C1BB096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82" y="6143798"/>
                <a:ext cx="769057" cy="338554"/>
              </a:xfrm>
              <a:prstGeom prst="rect">
                <a:avLst/>
              </a:prstGeom>
              <a:blipFill>
                <a:blip r:embed="rId5"/>
                <a:stretch>
                  <a:fillRect l="-7937" r="-8730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35DAE35-10FC-4674-898F-9C6C4036A661}"/>
              </a:ext>
            </a:extLst>
          </p:cNvPr>
          <p:cNvSpPr/>
          <p:nvPr/>
        </p:nvSpPr>
        <p:spPr>
          <a:xfrm rot="5400000">
            <a:off x="7125786" y="4594080"/>
            <a:ext cx="1334989" cy="68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CACF9-95AA-4C86-97CB-9C7D2074C86A}"/>
              </a:ext>
            </a:extLst>
          </p:cNvPr>
          <p:cNvSpPr/>
          <p:nvPr/>
        </p:nvSpPr>
        <p:spPr>
          <a:xfrm rot="5400000">
            <a:off x="5428505" y="4614124"/>
            <a:ext cx="1334989" cy="68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776E7D-3E72-48C0-A0A7-88A4816A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F6EF6-AFF5-4A46-93F1-A9E15139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0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𝑀𝑖𝑑𝑑𝑙𝑒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02A30-8812-4BE8-9E8F-1BEC3D64C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1" y="3185696"/>
            <a:ext cx="6925642" cy="29912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3618E17-626B-41A2-A646-15541030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04C74-00D4-4872-9D68-75DDABDF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AA10C-5064-4379-B6A1-418E0091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716F8B-4A42-4ED5-8A63-51A481046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30" y="1123771"/>
            <a:ext cx="3348649" cy="5048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FCDB5-D0E2-46C6-AF6A-F9D7A9C84187}"/>
              </a:ext>
            </a:extLst>
          </p:cNvPr>
          <p:cNvSpPr txBox="1"/>
          <p:nvPr/>
        </p:nvSpPr>
        <p:spPr>
          <a:xfrm>
            <a:off x="560440" y="2335038"/>
            <a:ext cx="6341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GIBBONS, R. </a:t>
            </a:r>
            <a:r>
              <a:rPr lang="en-US" sz="2800" b="1" dirty="0"/>
              <a:t>Game theory for applied economists</a:t>
            </a:r>
            <a:r>
              <a:rPr lang="en-US" sz="2800" dirty="0"/>
              <a:t>. Princeton University Press, 1992.</a:t>
            </a:r>
            <a:endParaRPr lang="pt-BR" sz="2800" dirty="0">
              <a:solidFill>
                <a:srgbClr val="FF0000"/>
              </a:solidFill>
            </a:endParaRPr>
          </a:p>
          <a:p>
            <a:pPr algn="just"/>
            <a:endParaRPr lang="pt-BR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7D18BF-2FE8-42E4-A683-9464119E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44" y="365125"/>
            <a:ext cx="10515600" cy="1325563"/>
          </a:xfrm>
        </p:spPr>
        <p:txBody>
          <a:bodyPr/>
          <a:lstStyle/>
          <a:p>
            <a:r>
              <a:rPr lang="pt-BR" b="1" dirty="0"/>
              <a:t>Bibliografia básica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57EA3-318B-4530-A1A3-64F88872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63292-CF3C-47FA-BB02-AB9BDEE3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92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𝑈𝑝</m:t>
                        </m:r>
                      </m:e>
                    </m:d>
                  </m:oMath>
                </a14:m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𝑀𝑖𝑑𝑑𝑙𝑒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Alguma é estritamente dominada</a:t>
                </a:r>
                <a:r>
                  <a:rPr lang="en-US" dirty="0"/>
                  <a:t>?</a:t>
                </a:r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01381-482C-458C-9667-9A64E10B9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02A30-8812-4BE8-9E8F-1BEC3D64C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1" y="3185696"/>
            <a:ext cx="6925642" cy="299126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F0C8C61-4F48-4D4F-822E-B636782B6282}"/>
              </a:ext>
            </a:extLst>
          </p:cNvPr>
          <p:cNvSpPr/>
          <p:nvPr/>
        </p:nvSpPr>
        <p:spPr>
          <a:xfrm>
            <a:off x="7262948" y="4441371"/>
            <a:ext cx="1149532" cy="1045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E039E1-4700-404E-88A6-319BDBC2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00A3B-0DC2-4CD6-BBE6-71234DE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7C9E-9B3E-41C4-BA7B-05D7348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69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4710-BE02-4838-84A5-51791415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Proposição</a:t>
            </a:r>
            <a:r>
              <a:rPr lang="en-US" b="1" dirty="0"/>
              <a:t>:</a:t>
            </a:r>
            <a:r>
              <a:rPr lang="pt-BR" dirty="0"/>
              <a:t> O conjunto de estratégias que sobrevive à eliminação iterada de estratégias estritamente dominadas </a:t>
            </a:r>
            <a:r>
              <a:rPr lang="pt-BR" i="1" dirty="0"/>
              <a:t>independe da ordem de eliminação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Duas limitações da E.I.E.E.D</a:t>
            </a:r>
          </a:p>
          <a:p>
            <a:pPr marL="914400" lvl="1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pt-BR" dirty="0"/>
              <a:t>Cada etapa requer a suposição adicional de que todos os jogadores são racionais </a:t>
            </a:r>
            <a:r>
              <a:rPr lang="pt-BR" i="1" u="sng" dirty="0"/>
              <a:t>e</a:t>
            </a:r>
            <a:r>
              <a:rPr lang="pt-BR" i="1" dirty="0"/>
              <a:t> </a:t>
            </a:r>
            <a:r>
              <a:rPr lang="pt-BR" dirty="0"/>
              <a:t>que todos os jogadores sabem que os demais jogadores são racionais (conhecimento comum da racionalidade </a:t>
            </a:r>
            <a:r>
              <a:rPr lang="pt-BR" i="1" dirty="0"/>
              <a:t>ad infinitum</a:t>
            </a:r>
            <a:r>
              <a:rPr lang="pt-BR" dirty="0"/>
              <a:t>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Esse processo produz predições imprecisas sobre o resultado do jogo. Inclusive, há casos em que o jogo é imune a essa técnica.</a:t>
            </a:r>
          </a:p>
          <a:p>
            <a:pPr lvl="1" algn="just"/>
            <a:endParaRPr lang="pt-B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73139A-3B34-4F6E-A9F3-ABB44E1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241DE-3B3A-403A-BE2A-82996C0D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A758E-DC27-41DC-AA5A-E1D01051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6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4710-BE02-4838-84A5-51791415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Eliminação iterada de estratégias estritamente dominadas produz predições imprecisas sobre o resultado do jogo.</a:t>
            </a:r>
          </a:p>
          <a:p>
            <a:pPr algn="just"/>
            <a:r>
              <a:rPr lang="pt-BR" dirty="0"/>
              <a:t>Há estratégias estritamente dominadas a serem eliminadas?</a:t>
            </a:r>
          </a:p>
          <a:p>
            <a:pPr lvl="1" algn="just"/>
            <a:endParaRPr lang="pt-BR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B6C30FA-F3E0-4AF1-A87A-8C238B71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19" y="3412376"/>
            <a:ext cx="3486136" cy="30804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4A7748-4376-41FF-B06D-2C1358E5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Elimina</a:t>
            </a:r>
            <a:r>
              <a:rPr lang="pt-BR" sz="3600" b="1" dirty="0"/>
              <a:t>ção iterada de estratégias estritamente dominadas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EC6EC-7F6B-4A68-8113-10D6E6DD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4C67-7FB3-4ED9-A13B-CA50FBB8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78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400" dirty="0">
                <a:solidFill>
                  <a:schemeClr val="bg1"/>
                </a:solidFill>
              </a:rPr>
              <a:t>Equilíbrio de Nash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2C16D-688C-4C31-A54D-59A4842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49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34C-4FA0-4B13-BDF9-8B921A31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pt-BR" dirty="0"/>
              <a:t>Então surge a pergunta: há um </a:t>
            </a:r>
            <a:r>
              <a:rPr lang="pt-BR" i="1" dirty="0"/>
              <a:t>conceito de solução </a:t>
            </a:r>
            <a:r>
              <a:rPr lang="pt-BR" dirty="0"/>
              <a:t>mais forte que E.I.E.E.D, que produziria predições mais precisas para os jogos?</a:t>
            </a:r>
          </a:p>
          <a:p>
            <a:pPr algn="just">
              <a:lnSpc>
                <a:spcPct val="110000"/>
              </a:lnSpc>
            </a:pPr>
            <a:endParaRPr lang="pt-BR" dirty="0"/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pt-BR" b="1" dirty="0"/>
              <a:t>Motivação:</a:t>
            </a:r>
            <a:r>
              <a:rPr lang="pt-BR" dirty="0"/>
              <a:t> </a:t>
            </a:r>
            <a:r>
              <a:rPr lang="pt-BR" b="1" dirty="0"/>
              <a:t>Suponha que a teoria dos jogos faça uma predição única da estratégia que cada jogador escolherá.</a:t>
            </a:r>
          </a:p>
          <a:p>
            <a:pPr algn="just">
              <a:lnSpc>
                <a:spcPct val="110000"/>
              </a:lnSpc>
            </a:pPr>
            <a:endParaRPr lang="pt-BR" dirty="0"/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pt-BR" dirty="0"/>
              <a:t>Para que essa predição seja </a:t>
            </a:r>
            <a:r>
              <a:rPr lang="pt-BR" b="1" dirty="0"/>
              <a:t>compatível com incentivos</a:t>
            </a:r>
            <a:r>
              <a:rPr lang="pt-BR" dirty="0"/>
              <a:t>, é necessário que cada jogador </a:t>
            </a:r>
            <a:r>
              <a:rPr lang="pt-BR" b="1" dirty="0"/>
              <a:t>deseje escolher essa estratégia </a:t>
            </a:r>
            <a:r>
              <a:rPr lang="pt-BR" dirty="0"/>
              <a:t>predita pela teoria, </a:t>
            </a:r>
            <a:r>
              <a:rPr lang="pt-BR" b="1" dirty="0"/>
              <a:t>como em uma convenção</a:t>
            </a:r>
            <a:r>
              <a:rPr lang="pt-BR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800" b="1" dirty="0"/>
              <a:t>Motivação e definição do equilíbrio de Nash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17AFB-4ADA-4855-995E-48D58CF6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69A0-EF6A-46B1-8A68-301291DE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2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34C-4FA0-4B13-BDF9-8B921A31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buFont typeface="+mj-lt"/>
              <a:buAutoNum type="arabicPeriod" startAt="3"/>
            </a:pPr>
            <a:r>
              <a:rPr lang="pt-BR" dirty="0"/>
              <a:t>Para que 2 aconteça, a estratégia predita para cada jogador deve ser a </a:t>
            </a:r>
            <a:r>
              <a:rPr lang="pt-BR" b="1" i="1" dirty="0"/>
              <a:t>melhor resposta </a:t>
            </a:r>
            <a:r>
              <a:rPr lang="pt-BR" dirty="0"/>
              <a:t>desse jogador para a estratégia predita para os demais jogadores.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3"/>
            </a:pPr>
            <a:endParaRPr lang="pt-BR" dirty="0"/>
          </a:p>
          <a:p>
            <a:pPr algn="just">
              <a:lnSpc>
                <a:spcPct val="110000"/>
              </a:lnSpc>
            </a:pPr>
            <a:r>
              <a:rPr lang="pt-BR" dirty="0"/>
              <a:t>Previsões dessa natureza são ditas “estrategicamente estáveis” ou “autoaplicáveis”, porque nenhum jogador tem incentivos para </a:t>
            </a:r>
            <a:r>
              <a:rPr lang="pt-BR" i="1" dirty="0"/>
              <a:t>desviar</a:t>
            </a:r>
            <a:r>
              <a:rPr lang="pt-BR" dirty="0"/>
              <a:t> de sua estratégia predita.</a:t>
            </a:r>
          </a:p>
          <a:p>
            <a:pPr algn="just">
              <a:lnSpc>
                <a:spcPct val="110000"/>
              </a:lnSpc>
            </a:pPr>
            <a:endParaRPr lang="pt-BR" dirty="0"/>
          </a:p>
          <a:p>
            <a:pPr algn="just">
              <a:lnSpc>
                <a:spcPct val="110000"/>
              </a:lnSpc>
            </a:pPr>
            <a:r>
              <a:rPr lang="pt-BR" dirty="0"/>
              <a:t>Uma solução que satisfaz essas propriedades é dita </a:t>
            </a:r>
            <a:r>
              <a:rPr lang="pt-BR" b="1" dirty="0"/>
              <a:t>equilíbrio de Nash</a:t>
            </a:r>
            <a:r>
              <a:rPr lang="pt-BR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9BD7FE-D754-4349-A5DB-55A2BFB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800" b="1" dirty="0"/>
              <a:t>Motivação e definição do equilíbrio de Nash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6FD09-2935-4D5A-BC27-31238F66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B20C-14AE-4A2E-B7E4-EF656CA0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0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F8C1F3-82FC-4E0D-8394-BF9D144A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800" b="1" dirty="0"/>
              <a:t>Motivação e definição do equilíbrio de Nash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F147A20-461D-4E30-A2B0-9BAB785A3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514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b="1" dirty="0"/>
                  <a:t>Definição:</a:t>
                </a:r>
                <a:r>
                  <a:rPr lang="pt-BR" dirty="0"/>
                  <a:t> Num jogo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jogadores na forma normal </a:t>
                </a:r>
                <a14:m>
                  <m:oMath xmlns:m="http://schemas.openxmlformats.org/officeDocument/2006/math">
                    <m:r>
                      <a:rPr lang="pt-BR" sz="27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7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as estratégias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 ,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um </a:t>
                </a:r>
                <a:r>
                  <a:rPr lang="pt-BR" i="1" u="sng" dirty="0"/>
                  <a:t>equilíbrio de Nash</a:t>
                </a:r>
                <a:r>
                  <a:rPr lang="pt-BR" i="1" dirty="0"/>
                  <a:t> </a:t>
                </a:r>
                <a:r>
                  <a:rPr lang="pt-BR" dirty="0"/>
                  <a:t>se, </a:t>
                </a:r>
                <a:r>
                  <a:rPr lang="pt-BR" i="1" u="sng" dirty="0"/>
                  <a:t>para cada jogador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é a melhor resposta desse jogador às estratégias escolhidas pelos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demais jogadores,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t-BR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pt-BR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dirty="0"/>
                  <a:t>... para todas as demais estratégias disponíveis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  <a:r>
                  <a:rPr lang="pt-BR" dirty="0">
                    <a:solidFill>
                      <a:srgbClr val="0070C0"/>
                    </a:solidFill>
                  </a:rPr>
                  <a:t>Isso é o mesmo que dizer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resolve o problema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com respeito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F147A20-461D-4E30-A2B0-9BAB785A3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5145"/>
                <a:ext cx="10515600" cy="4667250"/>
              </a:xfrm>
              <a:blipFill>
                <a:blip r:embed="rId3"/>
                <a:stretch>
                  <a:fillRect l="-1043" t="-1044" r="-986" b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FA8C0-9F25-4B79-9124-A9ED00A3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36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319AC-CED4-446E-AC8E-5D32F2E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2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pt-BR" b="1" dirty="0"/>
                  <a:t>Interpretação  </a:t>
                </a:r>
                <a:r>
                  <a:rPr lang="pt-BR" dirty="0"/>
                  <a:t>-</a:t>
                </a:r>
                <a:r>
                  <a:rPr lang="pt-BR" b="1" dirty="0"/>
                  <a:t> </a:t>
                </a:r>
                <a:r>
                  <a:rPr lang="pt-BR" dirty="0"/>
                  <a:t>Assuma que  o conjunto de estratégias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seja solução do jogo na forma normal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pt-BR" dirty="0"/>
              </a:p>
              <a:p>
                <a:pPr algn="just">
                  <a:lnSpc>
                    <a:spcPct val="110000"/>
                  </a:lnSpc>
                </a:pPr>
                <a:r>
                  <a:rPr lang="pt-BR" dirty="0"/>
                  <a:t>Dizer 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não </a:t>
                </a:r>
                <a:r>
                  <a:rPr lang="pt-BR" dirty="0"/>
                  <a:t>é equilíbrio de Nash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é equivalente a dizer que existe algum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para quem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não é a melhor resposta para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algn="just">
                  <a:lnSpc>
                    <a:spcPct val="110000"/>
                  </a:lnSpc>
                </a:pPr>
                <a:endParaRPr lang="pt-BR" b="1" dirty="0"/>
              </a:p>
              <a:p>
                <a:pPr algn="just">
                  <a:lnSpc>
                    <a:spcPct val="110000"/>
                  </a:lnSpc>
                </a:pPr>
                <a:r>
                  <a:rPr lang="pt-BR" dirty="0"/>
                  <a:t>Portanto, existe algum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120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E99CA75-A3F7-4010-8027-0084AE5A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800" b="1" dirty="0"/>
              <a:t>Motivação e definição do equilíbrio de Nash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E04AC-395C-4286-83E8-0CB55D82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37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A6EF7-F9C9-4A95-AF78-2D6A4E8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7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1500"/>
                  </a:spcBef>
                  <a:spcAft>
                    <a:spcPts val="2000"/>
                  </a:spcAft>
                </a:pPr>
                <a:r>
                  <a:rPr lang="pt-BR" sz="2600" dirty="0"/>
                  <a:t>Portanto, se a teoria oferece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sz="2600" dirty="0"/>
                  <a:t> como solução, mas essa solução não é E.N., então pelo menos um jogador tem incentivo para </a:t>
                </a:r>
                <a:r>
                  <a:rPr lang="pt-BR" sz="2600" i="1" dirty="0">
                    <a:solidFill>
                      <a:srgbClr val="C00000"/>
                    </a:solidFill>
                  </a:rPr>
                  <a:t>desviar</a:t>
                </a:r>
                <a:r>
                  <a:rPr lang="pt-BR" sz="2600" dirty="0"/>
                  <a:t> da predição</a:t>
                </a:r>
              </a:p>
              <a:p>
                <a:pPr algn="just">
                  <a:lnSpc>
                    <a:spcPct val="100000"/>
                  </a:lnSpc>
                  <a:spcBef>
                    <a:spcPts val="1500"/>
                  </a:spcBef>
                  <a:spcAft>
                    <a:spcPts val="2000"/>
                  </a:spcAft>
                </a:pPr>
                <a:r>
                  <a:rPr lang="pt-BR" sz="2600" dirty="0"/>
                  <a:t>A convenção não se realizaria se as estratégias prescritas não são equilíbrio de Nash.</a:t>
                </a:r>
              </a:p>
              <a:p>
                <a:pPr algn="just">
                  <a:lnSpc>
                    <a:spcPct val="100000"/>
                  </a:lnSpc>
                  <a:spcBef>
                    <a:spcPts val="1500"/>
                  </a:spcBef>
                  <a:spcAft>
                    <a:spcPts val="2000"/>
                  </a:spcAft>
                </a:pPr>
                <a:r>
                  <a:rPr lang="pt-BR" sz="2600" i="1" dirty="0"/>
                  <a:t>Em um jogo de dois jogadores, para cada jogador e para cada estratégia desse jogador, podemos facilmente encontrar a </a:t>
                </a:r>
                <a:r>
                  <a:rPr lang="pt-BR" sz="2600" i="1" dirty="0">
                    <a:solidFill>
                      <a:srgbClr val="0070C0"/>
                    </a:solidFill>
                  </a:rPr>
                  <a:t>melhor resposta </a:t>
                </a:r>
                <a:r>
                  <a:rPr lang="pt-BR" sz="2600" i="1" dirty="0"/>
                  <a:t>do outro jogador àquela estratégia usando a matriz de payoffs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DF34C-4FA0-4B13-BDF9-8B921A316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12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7F24EED-DEA6-4324-A522-7A2B5FFC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800" b="1" dirty="0"/>
              <a:t>Motivação e definição do equilíbrio de Nash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7192A-A6CF-4B5F-99D4-CCDA1206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8B67-DCC2-425E-8AD7-240D7BB4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97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0FEB94-E024-41E9-9EE8-C1866FEA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6E47E-AFB8-4439-8CF3-9B415A6F28E6}"/>
              </a:ext>
            </a:extLst>
          </p:cNvPr>
          <p:cNvSpPr/>
          <p:nvPr/>
        </p:nvSpPr>
        <p:spPr>
          <a:xfrm>
            <a:off x="606830" y="2551837"/>
            <a:ext cx="2952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Vamos começar analisando qual é a melhor estratégia que o jogador linha pode escolher </a:t>
            </a:r>
            <a:r>
              <a:rPr lang="pt-BR" u="sng" dirty="0"/>
              <a:t>para cada uma das  estratégias</a:t>
            </a:r>
            <a:r>
              <a:rPr lang="pt-BR" dirty="0"/>
              <a:t> que o jogador coluna </a:t>
            </a:r>
            <a:r>
              <a:rPr lang="pt-BR" i="1" u="sng" dirty="0"/>
              <a:t>possa</a:t>
            </a:r>
            <a:r>
              <a:rPr lang="pt-BR" dirty="0"/>
              <a:t> escolher.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F0251-7607-49D9-A4EA-D5B4AD16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7522-E625-4DA9-BC3D-CCC204F4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0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27965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Jogos Estáticos de Informação 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/>
                </a:solidFill>
              </a:rPr>
              <a:t>Teoria Básica:  Jogos na forma normal e Equilíbrio de Nash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pt-BR" sz="2000" dirty="0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1)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26B05-C160-4100-94B0-5442028C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36382-1CBA-4370-85A1-CA6A764BD95E}"/>
              </a:ext>
            </a:extLst>
          </p:cNvPr>
          <p:cNvSpPr/>
          <p:nvPr/>
        </p:nvSpPr>
        <p:spPr>
          <a:xfrm>
            <a:off x="4700588" y="2600325"/>
            <a:ext cx="1200150" cy="2700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4D1FA-0A00-4AB2-BD30-C81C8A20BB04}"/>
              </a:ext>
            </a:extLst>
          </p:cNvPr>
          <p:cNvSpPr txBox="1"/>
          <p:nvPr/>
        </p:nvSpPr>
        <p:spPr>
          <a:xfrm>
            <a:off x="558132" y="2600325"/>
            <a:ext cx="32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Por exemplo, qual é a melhor estratégia que o jogador linha pode escolher </a:t>
            </a:r>
            <a:r>
              <a:rPr lang="pt-BR" i="1" u="sng" dirty="0"/>
              <a:t>caso</a:t>
            </a:r>
            <a:r>
              <a:rPr lang="pt-BR" u="sng" dirty="0"/>
              <a:t> o jogador coluna escolha a estratégia L</a:t>
            </a:r>
            <a:r>
              <a:rPr lang="pt-BR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34592-837E-402D-A2E6-888EFE2C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40</a:t>
            </a:fld>
            <a:endParaRPr lang="pt-B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22E202-D583-4012-AFCA-185430BC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36382-1CBA-4370-85A1-CA6A764BD95E}"/>
              </a:ext>
            </a:extLst>
          </p:cNvPr>
          <p:cNvSpPr/>
          <p:nvPr/>
        </p:nvSpPr>
        <p:spPr>
          <a:xfrm>
            <a:off x="4700588" y="2600325"/>
            <a:ext cx="1200150" cy="2700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227191-1083-47F4-8C43-8EDB25B6639F}"/>
              </a:ext>
            </a:extLst>
          </p:cNvPr>
          <p:cNvSpPr txBox="1"/>
          <p:nvPr/>
        </p:nvSpPr>
        <p:spPr>
          <a:xfrm>
            <a:off x="558132" y="2600325"/>
            <a:ext cx="2758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resposta é “estratégia M”, que rende o maior payoff dentre todas as estratégias disponíveis para o jogador linha </a:t>
            </a:r>
            <a:r>
              <a:rPr lang="pt-BR" i="1" u="sng" dirty="0"/>
              <a:t>caso</a:t>
            </a:r>
            <a:r>
              <a:rPr lang="pt-BR" i="1" dirty="0"/>
              <a:t> </a:t>
            </a:r>
            <a:r>
              <a:rPr lang="pt-BR" dirty="0"/>
              <a:t>o jogador coluna escolha 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9AE1-C16F-4F11-9F4A-5618824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BDBDD-058F-4417-BD50-6F59836E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1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>
            <a:off x="5850120" y="2613388"/>
            <a:ext cx="1200150" cy="2700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37A399-71FE-40F3-8E4B-BE1F0470EBFA}"/>
              </a:ext>
            </a:extLst>
          </p:cNvPr>
          <p:cNvSpPr txBox="1"/>
          <p:nvPr/>
        </p:nvSpPr>
        <p:spPr>
          <a:xfrm>
            <a:off x="558132" y="2600325"/>
            <a:ext cx="32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 qual é a melhor estratégia que o jogador linha pode escolher </a:t>
            </a:r>
            <a:r>
              <a:rPr lang="pt-BR" i="1" u="sng" dirty="0"/>
              <a:t>caso</a:t>
            </a:r>
            <a:r>
              <a:rPr lang="pt-BR" u="sng" dirty="0"/>
              <a:t> o jogador coluna escolha a estratégia C</a:t>
            </a:r>
            <a:r>
              <a:rPr lang="pt-BR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9488D-7959-42E8-B8D4-9B31A3D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CDA2A-1739-49F7-8135-5E3936C2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1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>
            <a:off x="6973527" y="2613388"/>
            <a:ext cx="1200150" cy="2700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4FA3F-5D70-4FE2-AD04-9191E45F9FAA}"/>
              </a:ext>
            </a:extLst>
          </p:cNvPr>
          <p:cNvCxnSpPr>
            <a:cxnSpLocks/>
          </p:cNvCxnSpPr>
          <p:nvPr/>
        </p:nvCxnSpPr>
        <p:spPr>
          <a:xfrm>
            <a:off x="7228116" y="501396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B12602-8522-4A6F-8D49-218D3FA5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F07C-E6DD-41C4-9B19-7BF95B5A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29C70-E889-4EB4-A4D8-0E11323D856A}"/>
              </a:ext>
            </a:extLst>
          </p:cNvPr>
          <p:cNvSpPr txBox="1"/>
          <p:nvPr/>
        </p:nvSpPr>
        <p:spPr>
          <a:xfrm>
            <a:off x="558132" y="2600325"/>
            <a:ext cx="32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 qual é a melhor estratégia que o jogador linha pode escolher </a:t>
            </a:r>
            <a:r>
              <a:rPr lang="pt-BR" i="1" u="sng" dirty="0"/>
              <a:t>caso</a:t>
            </a:r>
            <a:r>
              <a:rPr lang="pt-BR" u="sng" dirty="0"/>
              <a:t> o jogador coluna escolha a estratégia R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370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 rot="16200000">
            <a:off x="5978699" y="1393625"/>
            <a:ext cx="961767" cy="35661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4FA3F-5D70-4FE2-AD04-9191E45F9FAA}"/>
              </a:ext>
            </a:extLst>
          </p:cNvPr>
          <p:cNvCxnSpPr>
            <a:cxnSpLocks/>
          </p:cNvCxnSpPr>
          <p:nvPr/>
        </p:nvCxnSpPr>
        <p:spPr>
          <a:xfrm>
            <a:off x="7228116" y="501396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6890F6-322A-4DB6-8230-17D33ED5F7D8}"/>
              </a:ext>
            </a:extLst>
          </p:cNvPr>
          <p:cNvSpPr/>
          <p:nvPr/>
        </p:nvSpPr>
        <p:spPr>
          <a:xfrm>
            <a:off x="606830" y="2551837"/>
            <a:ext cx="2884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Agora vamos analisar qual é a melhor estratégia que o jogador coluna pode escolher </a:t>
            </a:r>
            <a:r>
              <a:rPr lang="pt-BR" u="sng" dirty="0"/>
              <a:t>para cada uma das  estratégias</a:t>
            </a:r>
            <a:r>
              <a:rPr lang="pt-BR" dirty="0"/>
              <a:t> que o jogador linha </a:t>
            </a:r>
            <a:r>
              <a:rPr lang="pt-BR" i="1" u="sng" dirty="0"/>
              <a:t>possa</a:t>
            </a:r>
            <a:r>
              <a:rPr lang="pt-BR" dirty="0"/>
              <a:t> escolher.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B3C4FE-2D7A-4015-B853-DC47749F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F2D91-A4E8-4754-B883-F44BD7AF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82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 rot="16200000">
            <a:off x="5978699" y="1393625"/>
            <a:ext cx="961767" cy="35661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4FA3F-5D70-4FE2-AD04-9191E45F9FAA}"/>
              </a:ext>
            </a:extLst>
          </p:cNvPr>
          <p:cNvCxnSpPr>
            <a:cxnSpLocks/>
          </p:cNvCxnSpPr>
          <p:nvPr/>
        </p:nvCxnSpPr>
        <p:spPr>
          <a:xfrm>
            <a:off x="7228116" y="501396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5C747-1A53-4EA6-81CF-9DE656177AE9}"/>
              </a:ext>
            </a:extLst>
          </p:cNvPr>
          <p:cNvCxnSpPr>
            <a:cxnSpLocks/>
          </p:cNvCxnSpPr>
          <p:nvPr/>
        </p:nvCxnSpPr>
        <p:spPr>
          <a:xfrm>
            <a:off x="5347063" y="3411583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183D1-3726-46C6-BCAD-395491A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D3C28-0740-40E7-A4A9-DA97FDD8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33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 rot="16200000">
            <a:off x="5928627" y="2183878"/>
            <a:ext cx="961767" cy="35661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4FA3F-5D70-4FE2-AD04-9191E45F9FAA}"/>
              </a:ext>
            </a:extLst>
          </p:cNvPr>
          <p:cNvCxnSpPr>
            <a:cxnSpLocks/>
          </p:cNvCxnSpPr>
          <p:nvPr/>
        </p:nvCxnSpPr>
        <p:spPr>
          <a:xfrm>
            <a:off x="7228116" y="501396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5C747-1A53-4EA6-81CF-9DE656177AE9}"/>
              </a:ext>
            </a:extLst>
          </p:cNvPr>
          <p:cNvCxnSpPr>
            <a:cxnSpLocks/>
          </p:cNvCxnSpPr>
          <p:nvPr/>
        </p:nvCxnSpPr>
        <p:spPr>
          <a:xfrm>
            <a:off x="5347063" y="3411583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1F377-3589-43C0-8D94-EE2057AB7542}"/>
              </a:ext>
            </a:extLst>
          </p:cNvPr>
          <p:cNvCxnSpPr>
            <a:cxnSpLocks/>
          </p:cNvCxnSpPr>
          <p:nvPr/>
        </p:nvCxnSpPr>
        <p:spPr>
          <a:xfrm>
            <a:off x="6518366" y="4177937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EB1F0-2883-4F64-9B5C-8D110A43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46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4E53A-106F-428C-AD02-0CA8C7BB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82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 rot="16200000">
            <a:off x="5928627" y="2979889"/>
            <a:ext cx="961767" cy="35661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4FA3F-5D70-4FE2-AD04-9191E45F9FAA}"/>
              </a:ext>
            </a:extLst>
          </p:cNvPr>
          <p:cNvCxnSpPr>
            <a:cxnSpLocks/>
          </p:cNvCxnSpPr>
          <p:nvPr/>
        </p:nvCxnSpPr>
        <p:spPr>
          <a:xfrm>
            <a:off x="7228116" y="501396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5C747-1A53-4EA6-81CF-9DE656177AE9}"/>
              </a:ext>
            </a:extLst>
          </p:cNvPr>
          <p:cNvCxnSpPr>
            <a:cxnSpLocks/>
          </p:cNvCxnSpPr>
          <p:nvPr/>
        </p:nvCxnSpPr>
        <p:spPr>
          <a:xfrm>
            <a:off x="5347063" y="3411583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1F377-3589-43C0-8D94-EE2057AB7542}"/>
              </a:ext>
            </a:extLst>
          </p:cNvPr>
          <p:cNvCxnSpPr>
            <a:cxnSpLocks/>
          </p:cNvCxnSpPr>
          <p:nvPr/>
        </p:nvCxnSpPr>
        <p:spPr>
          <a:xfrm>
            <a:off x="6518366" y="4177937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8651E5-A2B3-42BE-AE4C-635F835E3195}"/>
              </a:ext>
            </a:extLst>
          </p:cNvPr>
          <p:cNvCxnSpPr>
            <a:cxnSpLocks/>
          </p:cNvCxnSpPr>
          <p:nvPr/>
        </p:nvCxnSpPr>
        <p:spPr>
          <a:xfrm>
            <a:off x="7659191" y="5013960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2E7F8-2B12-4232-B5B0-99173AF8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47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9EF2C-A341-4E86-8652-4DA8C819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88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F857A4-1A34-4A40-8686-2BD652E5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1" y="1930127"/>
            <a:ext cx="492431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4A753-2838-4248-9FB8-A2BEE6598E20}"/>
              </a:ext>
            </a:extLst>
          </p:cNvPr>
          <p:cNvCxnSpPr>
            <a:cxnSpLocks/>
          </p:cNvCxnSpPr>
          <p:nvPr/>
        </p:nvCxnSpPr>
        <p:spPr>
          <a:xfrm>
            <a:off x="4937760" y="420624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D519C-05D8-4461-8667-D61C818E8B90}"/>
              </a:ext>
            </a:extLst>
          </p:cNvPr>
          <p:cNvSpPr/>
          <p:nvPr/>
        </p:nvSpPr>
        <p:spPr>
          <a:xfrm rot="16200000">
            <a:off x="5928627" y="2979889"/>
            <a:ext cx="961767" cy="35661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011E9-F62E-49AE-9151-43BC7EE0C422}"/>
              </a:ext>
            </a:extLst>
          </p:cNvPr>
          <p:cNvCxnSpPr>
            <a:cxnSpLocks/>
          </p:cNvCxnSpPr>
          <p:nvPr/>
        </p:nvCxnSpPr>
        <p:spPr>
          <a:xfrm>
            <a:off x="6043750" y="339852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4FA3F-5D70-4FE2-AD04-9191E45F9FAA}"/>
              </a:ext>
            </a:extLst>
          </p:cNvPr>
          <p:cNvCxnSpPr>
            <a:cxnSpLocks/>
          </p:cNvCxnSpPr>
          <p:nvPr/>
        </p:nvCxnSpPr>
        <p:spPr>
          <a:xfrm>
            <a:off x="7228116" y="5013960"/>
            <a:ext cx="365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5C747-1A53-4EA6-81CF-9DE656177AE9}"/>
              </a:ext>
            </a:extLst>
          </p:cNvPr>
          <p:cNvCxnSpPr>
            <a:cxnSpLocks/>
          </p:cNvCxnSpPr>
          <p:nvPr/>
        </p:nvCxnSpPr>
        <p:spPr>
          <a:xfrm>
            <a:off x="5347063" y="3411583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1F377-3589-43C0-8D94-EE2057AB7542}"/>
              </a:ext>
            </a:extLst>
          </p:cNvPr>
          <p:cNvCxnSpPr>
            <a:cxnSpLocks/>
          </p:cNvCxnSpPr>
          <p:nvPr/>
        </p:nvCxnSpPr>
        <p:spPr>
          <a:xfrm>
            <a:off x="6518366" y="4177937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8651E5-A2B3-42BE-AE4C-635F835E3195}"/>
              </a:ext>
            </a:extLst>
          </p:cNvPr>
          <p:cNvCxnSpPr>
            <a:cxnSpLocks/>
          </p:cNvCxnSpPr>
          <p:nvPr/>
        </p:nvCxnSpPr>
        <p:spPr>
          <a:xfrm>
            <a:off x="7659191" y="5013960"/>
            <a:ext cx="3657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4AD021-A5EA-4B27-884E-57C905F74675}"/>
              </a:ext>
            </a:extLst>
          </p:cNvPr>
          <p:cNvCxnSpPr>
            <a:cxnSpLocks/>
          </p:cNvCxnSpPr>
          <p:nvPr/>
        </p:nvCxnSpPr>
        <p:spPr>
          <a:xfrm flipH="1">
            <a:off x="7996361" y="3989411"/>
            <a:ext cx="752347" cy="556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C7572-AB1C-4557-AB17-D02386E9BDAC}"/>
                  </a:ext>
                </a:extLst>
              </p:cNvPr>
              <p:cNvSpPr txBox="1"/>
              <p:nvPr/>
            </p:nvSpPr>
            <p:spPr>
              <a:xfrm>
                <a:off x="8748709" y="2782389"/>
                <a:ext cx="281381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sz="2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/>
                  <a:t> é um equilíbrio de Nash. A estratégia de cada jogador é a melhor resposta para a estratégia do outro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C7572-AB1C-4557-AB17-D02386E9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709" y="2782389"/>
                <a:ext cx="2813814" cy="1785104"/>
              </a:xfrm>
              <a:prstGeom prst="rect">
                <a:avLst/>
              </a:prstGeom>
              <a:blipFill>
                <a:blip r:embed="rId3"/>
                <a:stretch>
                  <a:fillRect l="-2814" t="-2048" r="-2814" b="-6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6F86AA-1CA0-43DD-9D82-F6C25A61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48</a:t>
            </a:fld>
            <a:endParaRPr lang="pt-BR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F665879-A4A9-452D-8880-F15687B7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0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D65648-E5A2-4F9A-A206-0CD9DDB0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/>
          <a:lstStyle/>
          <a:p>
            <a:pPr algn="just"/>
            <a:r>
              <a:rPr lang="pt-BR" dirty="0"/>
              <a:t>Mas qual é a relação entre equilíbrio de Nash e eliminação iterada de estratégias dominadas?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3276A-2BBB-4288-93A7-CF435091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37" y="3294642"/>
            <a:ext cx="5351607" cy="216780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CC759-319B-40B8-9D61-87B8BECA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8" y="3093694"/>
            <a:ext cx="4826877" cy="25697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2EB7B-D80D-40C5-8B68-786EE0CC9D6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096000" y="2573383"/>
            <a:ext cx="0" cy="382741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D0FBF-02BC-4CE8-8F2F-79844AE5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4A47-F234-409A-8930-55DCDF77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Introdução ao conceito de jogos</a:t>
            </a:r>
            <a:endParaRPr lang="pt-BR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9E09-2C5B-4A72-96C9-752969EB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616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b="1" dirty="0"/>
              <a:t>Antes de qualquer coisa, o que é um jogo?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Um jogo é uma representação formal de uma situação em que um número de </a:t>
            </a:r>
            <a:r>
              <a:rPr lang="pt-BR" b="1" dirty="0">
                <a:solidFill>
                  <a:srgbClr val="0070C0"/>
                </a:solidFill>
              </a:rPr>
              <a:t>agentes interagem </a:t>
            </a:r>
            <a:r>
              <a:rPr lang="pt-BR" dirty="0"/>
              <a:t>em um cenário de </a:t>
            </a:r>
            <a:r>
              <a:rPr lang="pt-BR" b="1" dirty="0">
                <a:solidFill>
                  <a:srgbClr val="0070C0"/>
                </a:solidFill>
              </a:rPr>
              <a:t>interdependência estratégica</a:t>
            </a:r>
            <a:r>
              <a:rPr lang="pt-BR" dirty="0"/>
              <a:t>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O bem estar de cada indivíduo depende </a:t>
            </a:r>
            <a:r>
              <a:rPr lang="pt-BR" b="1" dirty="0"/>
              <a:t>não somente de suas próprias ações</a:t>
            </a:r>
            <a:r>
              <a:rPr lang="pt-BR" dirty="0"/>
              <a:t>, mas também das ações dos demais indivíduos no jogo.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Agora as </a:t>
            </a:r>
            <a:r>
              <a:rPr lang="pt-BR" b="1" dirty="0">
                <a:solidFill>
                  <a:srgbClr val="C00000"/>
                </a:solidFill>
              </a:rPr>
              <a:t>melhores ações </a:t>
            </a:r>
            <a:r>
              <a:rPr lang="pt-BR" dirty="0"/>
              <a:t>para você dependem de como você </a:t>
            </a:r>
            <a:r>
              <a:rPr lang="pt-BR" b="1" dirty="0">
                <a:solidFill>
                  <a:srgbClr val="C00000"/>
                </a:solidFill>
              </a:rPr>
              <a:t>espera que os demais jogadores ajam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16185-D30D-4E36-B01F-9A774374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63CA-5533-42F5-998E-8A831BE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0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D65648-E5A2-4F9A-A206-0CD9DDB0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/>
          <a:lstStyle/>
          <a:p>
            <a:pPr algn="just"/>
            <a:r>
              <a:rPr lang="pt-BR" dirty="0"/>
              <a:t>Mas qual é a relação entre equilíbrio de Nash e eliminação iterada de estratégias dominadas?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3276A-2BBB-4288-93A7-CF435091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37" y="3294642"/>
            <a:ext cx="5351607" cy="216780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CC759-319B-40B8-9D61-87B8BECA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8" y="3093694"/>
            <a:ext cx="4826877" cy="25697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2EB7B-D80D-40C5-8B68-786EE0CC9D6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096000" y="2573383"/>
            <a:ext cx="0" cy="382741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D223DFA-1561-43C1-8F14-7160409FB448}"/>
              </a:ext>
            </a:extLst>
          </p:cNvPr>
          <p:cNvSpPr/>
          <p:nvPr/>
        </p:nvSpPr>
        <p:spPr>
          <a:xfrm>
            <a:off x="4676503" y="4378545"/>
            <a:ext cx="888274" cy="8204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87E31-3894-4DE9-A6A5-B4896801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2245-BCEF-4952-90FF-0CD3196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D65648-E5A2-4F9A-A206-0CD9DDB0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/>
          <a:lstStyle/>
          <a:p>
            <a:pPr algn="just"/>
            <a:r>
              <a:rPr lang="pt-BR" dirty="0"/>
              <a:t>Mas qual é a relação entre equilíbrio de Nash e eliminação iterada de estratégias dominadas?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3276A-2BBB-4288-93A7-CF435091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37" y="3294642"/>
            <a:ext cx="5351607" cy="216780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CC759-319B-40B8-9D61-87B8BECA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8" y="3093694"/>
            <a:ext cx="4826877" cy="25697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2EB7B-D80D-40C5-8B68-786EE0CC9D6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096000" y="2573383"/>
            <a:ext cx="0" cy="382741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D223DFA-1561-43C1-8F14-7160409FB448}"/>
              </a:ext>
            </a:extLst>
          </p:cNvPr>
          <p:cNvSpPr/>
          <p:nvPr/>
        </p:nvSpPr>
        <p:spPr>
          <a:xfrm>
            <a:off x="4676503" y="4378545"/>
            <a:ext cx="888274" cy="8204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E1485-93AC-4CAE-91B1-84DEA2191D01}"/>
              </a:ext>
            </a:extLst>
          </p:cNvPr>
          <p:cNvSpPr/>
          <p:nvPr/>
        </p:nvSpPr>
        <p:spPr>
          <a:xfrm>
            <a:off x="9555632" y="4014961"/>
            <a:ext cx="609640" cy="5704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B559A-18EE-4AFD-A97C-A4A930C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3BC3-2C3A-4CD1-AE6A-87CF3969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1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51FC22-701B-4169-94A0-07238AE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6D65648-E5A2-4F9A-A206-0CD9DDB0D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75175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2500"/>
                  </a:spcBef>
                  <a:spcAft>
                    <a:spcPts val="2500"/>
                  </a:spcAft>
                </a:pPr>
                <a:r>
                  <a:rPr lang="pt-BR" b="1" dirty="0"/>
                  <a:t>Proposição 1</a:t>
                </a:r>
                <a:r>
                  <a:rPr lang="en-US" b="1" dirty="0"/>
                  <a:t>:</a:t>
                </a:r>
                <a:r>
                  <a:rPr lang="pt-BR" i="1" dirty="0"/>
                  <a:t> Se</a:t>
                </a:r>
                <a:r>
                  <a:rPr lang="pt-BR" dirty="0"/>
                  <a:t> a eliminação iterada de estratégias estritamente dominadas eliminam todos os perfis de estratégia exceto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então essas estratégias são o único equilíbrio de Nash do jogo.</a:t>
                </a:r>
              </a:p>
              <a:p>
                <a:pPr algn="just">
                  <a:lnSpc>
                    <a:spcPct val="100000"/>
                  </a:lnSpc>
                  <a:spcBef>
                    <a:spcPts val="2500"/>
                  </a:spcBef>
                  <a:spcAft>
                    <a:spcPts val="2500"/>
                  </a:spcAft>
                </a:pPr>
                <a:r>
                  <a:rPr lang="pt-BR" b="1" dirty="0"/>
                  <a:t>Proposição 2</a:t>
                </a:r>
                <a:r>
                  <a:rPr lang="pt-BR" dirty="0"/>
                  <a:t>: se as estratégias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equilíbrio de Nash, elas sobrevivem eliminação iterada de estratégias dominadas</a:t>
                </a:r>
              </a:p>
              <a:p>
                <a:pPr algn="just">
                  <a:spcBef>
                    <a:spcPts val="2500"/>
                  </a:spcBef>
                  <a:spcAft>
                    <a:spcPts val="2500"/>
                  </a:spcAft>
                </a:pPr>
                <a:r>
                  <a:rPr lang="pt-BR" dirty="0"/>
                  <a:t>Note que há estratégias que sobrevivem eliminação iterada de estratégias dominadas e não são eq. de Nash (ver fig. 1.1.4)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6D65648-E5A2-4F9A-A206-0CD9DDB0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75175"/>
              </a:xfrm>
              <a:blipFill>
                <a:blip r:embed="rId3"/>
                <a:stretch>
                  <a:fillRect l="-1043" t="-213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5F7F28-1D63-4519-A505-9B3B103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D4407-6BCC-4799-8304-7CFC292D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55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E.N. é mais forte que E.I.E.E.D, mas sempre há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</a:t>
                </a:r>
                <a:r>
                  <a:rPr lang="pt-BR" i="1" dirty="0"/>
                  <a:t>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>
                    <a:solidFill>
                      <a:schemeClr val="bg1"/>
                    </a:solidFill>
                  </a:rPr>
                  <a:t>Pode existir mais de um equilíbrio de Nash? Batalha dos Sexos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1D242-AB74-4693-84E4-6FD0008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D019C-57D1-4608-A47F-DF527CC7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51" y="3601265"/>
            <a:ext cx="5750945" cy="2206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64EAAF-E5B9-47EC-96FC-7CB779EE1186}"/>
              </a:ext>
            </a:extLst>
          </p:cNvPr>
          <p:cNvSpPr txBox="1"/>
          <p:nvPr/>
        </p:nvSpPr>
        <p:spPr>
          <a:xfrm>
            <a:off x="4514070" y="5808246"/>
            <a:ext cx="3292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4"/>
              </a:rPr>
              <a:t>https://doi.org/10.1073/pnas.36.1.48</a:t>
            </a:r>
            <a:r>
              <a:rPr lang="pt-BR" sz="16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152D-8AA0-49CC-B241-DDE836FB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30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Mas sempre existe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</a:t>
                </a:r>
                <a:r>
                  <a:rPr lang="pt-BR" i="1" dirty="0"/>
                  <a:t>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Pode existir </a:t>
                </a:r>
                <a:r>
                  <a:rPr lang="pt-BR" b="1" dirty="0"/>
                  <a:t>mais de um equilíbrio de Nash</a:t>
                </a:r>
                <a:r>
                  <a:rPr lang="pt-BR" dirty="0"/>
                  <a:t>? Batalha dos Sexos</a:t>
                </a:r>
                <a:r>
                  <a:rPr lang="en-US" dirty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1D242-AB74-4693-84E4-6FD0008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54</a:t>
            </a:fld>
            <a:endParaRPr lang="pt-BR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9ACDF-464A-4527-9A03-20C446597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4228333"/>
            <a:ext cx="4309335" cy="2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3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Mas sempre existe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Pode existir </a:t>
                </a:r>
                <a:r>
                  <a:rPr lang="pt-BR" b="1" dirty="0"/>
                  <a:t>mais de um equilíbrio de Nash</a:t>
                </a:r>
                <a:r>
                  <a:rPr lang="pt-BR" dirty="0"/>
                  <a:t>? Batalha dos Sexos</a:t>
                </a:r>
                <a:r>
                  <a:rPr lang="en-US" dirty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D9EC2-9A07-4791-A0A8-6336D9D7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4228333"/>
            <a:ext cx="4309335" cy="23637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1A3E0E-85C1-416A-B54B-931CFCFAB6B0}"/>
              </a:ext>
            </a:extLst>
          </p:cNvPr>
          <p:cNvSpPr/>
          <p:nvPr/>
        </p:nvSpPr>
        <p:spPr>
          <a:xfrm>
            <a:off x="5943600" y="4986338"/>
            <a:ext cx="942975" cy="104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4EF19-D50F-4012-A732-3DAC2FCECD99}"/>
              </a:ext>
            </a:extLst>
          </p:cNvPr>
          <p:cNvCxnSpPr>
            <a:cxnSpLocks/>
          </p:cNvCxnSpPr>
          <p:nvPr/>
        </p:nvCxnSpPr>
        <p:spPr>
          <a:xfrm>
            <a:off x="6191794" y="5408023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1F66-DCDA-4F93-87DB-FA60E574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59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Mas sempre existe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Pode existir </a:t>
                </a:r>
                <a:r>
                  <a:rPr lang="pt-BR" b="1" dirty="0"/>
                  <a:t>mais de um equilíbrio de Nash</a:t>
                </a:r>
                <a:r>
                  <a:rPr lang="pt-BR" dirty="0"/>
                  <a:t>? Batalha dos Sexos</a:t>
                </a:r>
                <a:r>
                  <a:rPr lang="en-US" dirty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D9EC2-9A07-4791-A0A8-6336D9D7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4228333"/>
            <a:ext cx="4309335" cy="23637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1A3E0E-85C1-416A-B54B-931CFCFAB6B0}"/>
              </a:ext>
            </a:extLst>
          </p:cNvPr>
          <p:cNvSpPr/>
          <p:nvPr/>
        </p:nvSpPr>
        <p:spPr>
          <a:xfrm>
            <a:off x="7014755" y="4986338"/>
            <a:ext cx="942975" cy="104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4EF19-D50F-4012-A732-3DAC2FCECD99}"/>
              </a:ext>
            </a:extLst>
          </p:cNvPr>
          <p:cNvCxnSpPr>
            <a:cxnSpLocks/>
          </p:cNvCxnSpPr>
          <p:nvPr/>
        </p:nvCxnSpPr>
        <p:spPr>
          <a:xfrm>
            <a:off x="6191794" y="5408023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047C-43CB-4EBB-BCBF-ED8680D4280C}"/>
              </a:ext>
            </a:extLst>
          </p:cNvPr>
          <p:cNvCxnSpPr>
            <a:cxnSpLocks/>
          </p:cNvCxnSpPr>
          <p:nvPr/>
        </p:nvCxnSpPr>
        <p:spPr>
          <a:xfrm>
            <a:off x="7284719" y="5860871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A7200-A12D-4D73-B7E2-280A974A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029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Mas sempre existe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Pode existir </a:t>
                </a:r>
                <a:r>
                  <a:rPr lang="pt-BR" b="1" dirty="0"/>
                  <a:t>mais de um equilíbrio de Nash</a:t>
                </a:r>
                <a:r>
                  <a:rPr lang="pt-BR" dirty="0"/>
                  <a:t>? Batalha dos Sexos</a:t>
                </a:r>
                <a:r>
                  <a:rPr lang="en-US" dirty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D9EC2-9A07-4791-A0A8-6336D9D7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4228333"/>
            <a:ext cx="4309335" cy="23637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1A3E0E-85C1-416A-B54B-931CFCFAB6B0}"/>
              </a:ext>
            </a:extLst>
          </p:cNvPr>
          <p:cNvSpPr/>
          <p:nvPr/>
        </p:nvSpPr>
        <p:spPr>
          <a:xfrm>
            <a:off x="5852160" y="5042266"/>
            <a:ext cx="2194559" cy="4571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4EF19-D50F-4012-A732-3DAC2FCECD99}"/>
              </a:ext>
            </a:extLst>
          </p:cNvPr>
          <p:cNvCxnSpPr>
            <a:cxnSpLocks/>
          </p:cNvCxnSpPr>
          <p:nvPr/>
        </p:nvCxnSpPr>
        <p:spPr>
          <a:xfrm>
            <a:off x="6191794" y="5408023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8960F-390C-43B5-88B6-0BB416B2276D}"/>
              </a:ext>
            </a:extLst>
          </p:cNvPr>
          <p:cNvCxnSpPr>
            <a:cxnSpLocks/>
          </p:cNvCxnSpPr>
          <p:nvPr/>
        </p:nvCxnSpPr>
        <p:spPr>
          <a:xfrm>
            <a:off x="7271872" y="5875020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5822AC-D963-44D3-898D-D7BB8BA65B83}"/>
              </a:ext>
            </a:extLst>
          </p:cNvPr>
          <p:cNvCxnSpPr>
            <a:cxnSpLocks/>
          </p:cNvCxnSpPr>
          <p:nvPr/>
        </p:nvCxnSpPr>
        <p:spPr>
          <a:xfrm>
            <a:off x="6448698" y="5403667"/>
            <a:ext cx="1828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089BA-D199-4419-BA77-7B8C641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1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Mas sempre existe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Pode existir </a:t>
                </a:r>
                <a:r>
                  <a:rPr lang="pt-BR" b="1" dirty="0"/>
                  <a:t>mais de um equilíbrio de Nash</a:t>
                </a:r>
                <a:r>
                  <a:rPr lang="pt-BR" dirty="0"/>
                  <a:t>? Batalha dos Sexos</a:t>
                </a:r>
                <a:r>
                  <a:rPr lang="en-US" dirty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D9EC2-9A07-4791-A0A8-6336D9D7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4228333"/>
            <a:ext cx="4309335" cy="23637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1A3E0E-85C1-416A-B54B-931CFCFAB6B0}"/>
              </a:ext>
            </a:extLst>
          </p:cNvPr>
          <p:cNvSpPr/>
          <p:nvPr/>
        </p:nvSpPr>
        <p:spPr>
          <a:xfrm>
            <a:off x="5852160" y="5486402"/>
            <a:ext cx="2194559" cy="4571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4EF19-D50F-4012-A732-3DAC2FCECD99}"/>
              </a:ext>
            </a:extLst>
          </p:cNvPr>
          <p:cNvCxnSpPr>
            <a:cxnSpLocks/>
          </p:cNvCxnSpPr>
          <p:nvPr/>
        </p:nvCxnSpPr>
        <p:spPr>
          <a:xfrm>
            <a:off x="6191794" y="5408023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8960F-390C-43B5-88B6-0BB416B2276D}"/>
              </a:ext>
            </a:extLst>
          </p:cNvPr>
          <p:cNvCxnSpPr>
            <a:cxnSpLocks/>
          </p:cNvCxnSpPr>
          <p:nvPr/>
        </p:nvCxnSpPr>
        <p:spPr>
          <a:xfrm>
            <a:off x="7271872" y="5875020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5822AC-D963-44D3-898D-D7BB8BA65B83}"/>
              </a:ext>
            </a:extLst>
          </p:cNvPr>
          <p:cNvCxnSpPr>
            <a:cxnSpLocks/>
          </p:cNvCxnSpPr>
          <p:nvPr/>
        </p:nvCxnSpPr>
        <p:spPr>
          <a:xfrm>
            <a:off x="6448698" y="5403667"/>
            <a:ext cx="1828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7A43D-CA04-49F3-ACA5-08F0E3DADB66}"/>
              </a:ext>
            </a:extLst>
          </p:cNvPr>
          <p:cNvCxnSpPr>
            <a:cxnSpLocks/>
          </p:cNvCxnSpPr>
          <p:nvPr/>
        </p:nvCxnSpPr>
        <p:spPr>
          <a:xfrm>
            <a:off x="7528558" y="5882640"/>
            <a:ext cx="1828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124FB-7F44-4F76-9480-4EAECEB9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889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Mas sempre existe um equilíbrio de Nash?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Nash (1950)  mostra que em qualquer jogo finito (i.e., um jogo cujo numero de jogadores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não necessariamente em </a:t>
                </a:r>
                <a:r>
                  <a:rPr lang="pt-BR" i="1" u="sng" dirty="0"/>
                  <a:t>estratégias puras</a:t>
                </a:r>
                <a:r>
                  <a:rPr lang="pt-BR" i="1" dirty="0"/>
                  <a:t>.</a:t>
                </a:r>
              </a:p>
              <a:p>
                <a:pPr lvl="1" algn="just">
                  <a:lnSpc>
                    <a:spcPct val="100000"/>
                  </a:lnSpc>
                </a:pPr>
                <a:endParaRPr lang="pt-BR" i="1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Pode existir </a:t>
                </a:r>
                <a:r>
                  <a:rPr lang="pt-BR" b="1" dirty="0"/>
                  <a:t>mais de um equilíbrio de Nash</a:t>
                </a:r>
                <a:r>
                  <a:rPr lang="pt-BR" dirty="0"/>
                  <a:t>? Batalha dos Sexos</a:t>
                </a:r>
                <a:r>
                  <a:rPr lang="en-US" dirty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54162"/>
                <a:ext cx="10515600" cy="4351338"/>
              </a:xfrm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D9EC2-9A07-4791-A0A8-6336D9D7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4228333"/>
            <a:ext cx="4309335" cy="23637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4EF19-D50F-4012-A732-3DAC2FCECD99}"/>
              </a:ext>
            </a:extLst>
          </p:cNvPr>
          <p:cNvCxnSpPr>
            <a:cxnSpLocks/>
          </p:cNvCxnSpPr>
          <p:nvPr/>
        </p:nvCxnSpPr>
        <p:spPr>
          <a:xfrm>
            <a:off x="6191794" y="5408023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8960F-390C-43B5-88B6-0BB416B2276D}"/>
              </a:ext>
            </a:extLst>
          </p:cNvPr>
          <p:cNvCxnSpPr>
            <a:cxnSpLocks/>
          </p:cNvCxnSpPr>
          <p:nvPr/>
        </p:nvCxnSpPr>
        <p:spPr>
          <a:xfrm>
            <a:off x="7271872" y="5875020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5822AC-D963-44D3-898D-D7BB8BA65B83}"/>
              </a:ext>
            </a:extLst>
          </p:cNvPr>
          <p:cNvCxnSpPr>
            <a:cxnSpLocks/>
          </p:cNvCxnSpPr>
          <p:nvPr/>
        </p:nvCxnSpPr>
        <p:spPr>
          <a:xfrm>
            <a:off x="6448698" y="5403667"/>
            <a:ext cx="1828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7A43D-CA04-49F3-ACA5-08F0E3DADB66}"/>
              </a:ext>
            </a:extLst>
          </p:cNvPr>
          <p:cNvCxnSpPr>
            <a:cxnSpLocks/>
          </p:cNvCxnSpPr>
          <p:nvPr/>
        </p:nvCxnSpPr>
        <p:spPr>
          <a:xfrm>
            <a:off x="7528558" y="5882640"/>
            <a:ext cx="1828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687F9EA-4030-452B-8B91-5688AC213B9D}"/>
              </a:ext>
            </a:extLst>
          </p:cNvPr>
          <p:cNvSpPr/>
          <p:nvPr/>
        </p:nvSpPr>
        <p:spPr>
          <a:xfrm>
            <a:off x="6096000" y="5045825"/>
            <a:ext cx="620684" cy="482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BF9D15-ABB1-451F-88C5-29A1F416F578}"/>
              </a:ext>
            </a:extLst>
          </p:cNvPr>
          <p:cNvSpPr/>
          <p:nvPr/>
        </p:nvSpPr>
        <p:spPr>
          <a:xfrm>
            <a:off x="7173333" y="5527964"/>
            <a:ext cx="620684" cy="482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18E55-E513-4F4F-BB4B-58C86882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0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569C-5160-46A0-B5C1-26333304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Panorama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6444-2836-4B25-873F-4946E11A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/>
              <a:t>Quatro classes de jogos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Jogos estáticos de informação completa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Jogos dinâmicos de informação completa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Jogos estáticos de informação incompleta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Jogos dinâmicos de informação incompleta</a:t>
            </a:r>
          </a:p>
          <a:p>
            <a:pPr lvl="1"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Quatro noções de equilíbrio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Equilíbrio de Nash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Equilíbrio de Nash perfeito em subjogo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Equilíbrio de Nash Bayesiano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Equilíbrio Bayesiano perfeito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A2FA-C773-41D6-B234-AA0060EE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6999-60DE-4899-B1C2-F7B0D57C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085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No exemplo acima há dois E.N.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) e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).</a:t>
                </a:r>
              </a:p>
              <a:p>
                <a:pPr algn="just">
                  <a:lnSpc>
                    <a:spcPct val="100000"/>
                  </a:lnSpc>
                </a:pPr>
                <a:endParaRPr lang="pt-BR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Veremos que em alguns jogos com múltiplos equilíbrios de Nash, um equilíbrio geralmente se destaca como solução mais relevante. Uma convenção pode ser surgir a respeito disso</a:t>
                </a:r>
              </a:p>
              <a:p>
                <a:pPr algn="just">
                  <a:lnSpc>
                    <a:spcPct val="100000"/>
                  </a:lnSpc>
                </a:pPr>
                <a:endParaRPr lang="pt-BR" dirty="0"/>
              </a:p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No exemplo acima, entretanto,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) e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) são igualmente atraentes, sugerindo que há jogos em que a teoria não oferece uma solução única e nenhuma convenção surgirá.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5EB9-F7A7-4AC5-8AB2-D7FE475B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15600" cy="4351338"/>
              </a:xfrm>
              <a:blipFill>
                <a:blip r:embed="rId2"/>
                <a:stretch>
                  <a:fillRect l="-986" t="-2241" r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5E9F6A-0271-4C6D-B240-0492D907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Motivação e definição do equilíbrio de Nash</a:t>
            </a:r>
            <a:endParaRPr lang="pt-BR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E2170-2235-44FD-AF0F-38B091A7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B610-BE3B-4FC8-96B9-583F78C3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986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999-9C28-40EF-B764-8C604CAC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Próxima aula - Aplicações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D54A-AF59-4B73-B057-1426119A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t">
              <a:lnSpc>
                <a:spcPct val="100000"/>
              </a:lnSpc>
              <a:spcAft>
                <a:spcPts val="1500"/>
              </a:spcAft>
            </a:pPr>
            <a:r>
              <a:rPr lang="pt-BR" dirty="0"/>
              <a:t>Modelo de duopólio de Cournot (1838) – firmas escolhem produção homogênea independentemente e simultaneamente</a:t>
            </a:r>
            <a:r>
              <a:rPr lang="pt-BR" dirty="0">
                <a:solidFill>
                  <a:srgbClr val="FF0000"/>
                </a:solidFill>
              </a:rPr>
              <a:t>*</a:t>
            </a:r>
          </a:p>
          <a:p>
            <a:pPr algn="just" fontAlgn="t">
              <a:lnSpc>
                <a:spcPct val="100000"/>
              </a:lnSpc>
              <a:spcAft>
                <a:spcPts val="1500"/>
              </a:spcAft>
            </a:pPr>
            <a:r>
              <a:rPr lang="pt-BR" dirty="0"/>
              <a:t>Modelo de duopólio de Bertrand (1883) – firmas escolhem preços ao invés de quantidades.</a:t>
            </a:r>
          </a:p>
          <a:p>
            <a:pPr algn="just" fontAlgn="t">
              <a:lnSpc>
                <a:spcPct val="100000"/>
              </a:lnSpc>
              <a:spcAft>
                <a:spcPts val="1500"/>
              </a:spcAft>
            </a:pPr>
            <a:r>
              <a:rPr lang="pt-BR" dirty="0"/>
              <a:t>Arbitragem da oferta final – firma e sindicato disputam salários e um mediador escolhe uma das ofertas como acordo</a:t>
            </a:r>
          </a:p>
          <a:p>
            <a:pPr algn="just" fontAlgn="t">
              <a:lnSpc>
                <a:spcPct val="100000"/>
              </a:lnSpc>
              <a:spcAft>
                <a:spcPts val="1500"/>
              </a:spcAft>
            </a:pPr>
            <a:r>
              <a:rPr lang="pt-BR" dirty="0"/>
              <a:t>O problema dos comuns – um recurso é compartilhado por vários agentes. Cada indivíduo tem um incentivo para consumir o recurso às custas de qualquer outro indivíduo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B1E1-5A38-4FCE-8AA2-CD0FA461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6011-3EE8-4200-B98F-5568EC24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7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09E09-2C5B-4A72-96C9-752969EBB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66169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b="1" dirty="0"/>
                  <a:t>Conceitos primitivos</a:t>
                </a:r>
                <a:r>
                  <a:rPr lang="pt-BR" dirty="0"/>
                  <a:t>: Jogador, Estratégia, </a:t>
                </a:r>
                <a:r>
                  <a:rPr lang="pt-BR" i="1" dirty="0"/>
                  <a:t>Payoff</a:t>
                </a:r>
              </a:p>
              <a:p>
                <a:pPr algn="just"/>
                <a:endParaRPr lang="pt-BR" i="1" dirty="0"/>
              </a:p>
              <a:p>
                <a:pPr algn="just"/>
                <a:r>
                  <a:rPr lang="pt-BR" dirty="0"/>
                  <a:t>Cada jogador escolhe sua estratégia </a:t>
                </a:r>
                <a:r>
                  <a:rPr lang="pt-BR" i="1" dirty="0"/>
                  <a:t>simultaneamente </a:t>
                </a:r>
                <a:r>
                  <a:rPr lang="pt-BR" dirty="0"/>
                  <a:t>(jogo estático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dirty="0"/>
                  <a:t> jogo sequencial).</a:t>
                </a:r>
                <a:endParaRPr lang="pt-BR" i="1" dirty="0"/>
              </a:p>
              <a:p>
                <a:pPr algn="just"/>
                <a:endParaRPr lang="pt-BR" i="1" dirty="0"/>
              </a:p>
              <a:p>
                <a:pPr algn="just"/>
                <a:r>
                  <a:rPr lang="pt-BR" dirty="0"/>
                  <a:t>A </a:t>
                </a:r>
                <a:r>
                  <a:rPr lang="pt-BR" i="1" dirty="0"/>
                  <a:t>combinação </a:t>
                </a:r>
                <a:r>
                  <a:rPr lang="pt-BR" dirty="0"/>
                  <a:t> de estratégias dos jogadores determina os payoffs (função de </a:t>
                </a:r>
                <a:r>
                  <a:rPr lang="pt-BR" i="1" dirty="0"/>
                  <a:t>payoff</a:t>
                </a:r>
                <a:r>
                  <a:rPr lang="pt-BR" dirty="0"/>
                  <a:t> dos jogadores)</a:t>
                </a:r>
              </a:p>
              <a:p>
                <a:pPr algn="just"/>
                <a:endParaRPr lang="pt-BR" dirty="0"/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E, por enquanto, vamos nos restringir a jogos de informação completa - a função de </a:t>
                </a:r>
                <a:r>
                  <a:rPr lang="pt-BR" i="1" dirty="0"/>
                  <a:t>payoff </a:t>
                </a:r>
                <a:r>
                  <a:rPr lang="pt-BR" dirty="0"/>
                  <a:t>de cada jogador é de conhecimento comum de </a:t>
                </a:r>
                <a:r>
                  <a:rPr lang="pt-BR" i="1" dirty="0"/>
                  <a:t>todos</a:t>
                </a:r>
                <a:r>
                  <a:rPr lang="pt-BR" dirty="0"/>
                  <a:t> os jogadores</a:t>
                </a:r>
              </a:p>
              <a:p>
                <a:pPr lvl="1" algn="just"/>
                <a:r>
                  <a:rPr lang="pt-BR" dirty="0"/>
                  <a:t>Cada jogador conhece perfeitamente a estrutura do jogo, cada um sabe que os outros conhecem a estrutura do jogo, e também sabe que todos os outros jogadores sabem que ele conhece a estrutura do jogo, e assim sucessivamente, </a:t>
                </a:r>
                <a:r>
                  <a:rPr lang="pt-BR" i="1" dirty="0"/>
                  <a:t>ad infinitum</a:t>
                </a:r>
                <a:r>
                  <a:rPr lang="pt-BR" dirty="0"/>
                  <a:t>.</a:t>
                </a:r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09E09-2C5B-4A72-96C9-752969EBB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66169"/>
              </a:xfrm>
              <a:blipFill>
                <a:blip r:embed="rId3"/>
                <a:stretch>
                  <a:fillRect l="-812" t="-3208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BF7D-405B-4AFE-B5B2-AD81C24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E24B-FFCB-4C13-8101-0023747A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9F06-CCF2-4E30-A0BB-4417E364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Representação de jogos na forma normal</a:t>
            </a:r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3357A6-51C9-4BB2-A155-0276E3C5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841" y="1652584"/>
            <a:ext cx="9079693" cy="41263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283D-9877-4A7B-87F2-9C887188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D5EC1-872F-4295-80AE-0A6E05BF4A19}"/>
              </a:ext>
            </a:extLst>
          </p:cNvPr>
          <p:cNvSpPr txBox="1"/>
          <p:nvPr/>
        </p:nvSpPr>
        <p:spPr>
          <a:xfrm>
            <a:off x="1808812" y="5913736"/>
            <a:ext cx="857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hlinkClick r:id="rId4"/>
              </a:rPr>
              <a:t>https://www.insper.edu.br/noticias/como-a-teoria-dos-jogos-explica-o-comportamento-dos-delatores-da-lava-jato/</a:t>
            </a:r>
            <a:r>
              <a:rPr lang="pt-BR" sz="14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7782-CFA2-4550-802C-6A8520E1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4DFC-A49F-4207-A5D8-7D89693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4051" cy="1325563"/>
          </a:xfrm>
        </p:spPr>
        <p:txBody>
          <a:bodyPr>
            <a:normAutofit/>
          </a:bodyPr>
          <a:lstStyle/>
          <a:p>
            <a:r>
              <a:rPr lang="pt-BR" sz="3600" b="1" dirty="0"/>
              <a:t>Representação de jogos na forma normal</a:t>
            </a:r>
            <a:endParaRPr lang="pt-BR" sz="24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2534A-F58A-458E-B946-1065802F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Descrição do dilema do prisioneiro</a:t>
            </a:r>
          </a:p>
          <a:p>
            <a:pPr algn="just">
              <a:lnSpc>
                <a:spcPct val="100000"/>
              </a:lnSpc>
            </a:pPr>
            <a:r>
              <a:rPr lang="pt-BR" dirty="0"/>
              <a:t>Dois suspeitos são presos por um crime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A polícia não tem evidência suficiente para incriminar os suspeitos ao menos que alguém confesse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Os suspeitos são postos em salas separadas e a polícia explica as consequências de cada ação que eles podem tomar (regras do jogo)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1A8CE-299D-4926-AF0C-528C95E3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3598-35D9-4FCC-A0E7-1FE1A62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10879</TotalTime>
  <Words>3581</Words>
  <Application>Microsoft Macintosh PowerPoint</Application>
  <PresentationFormat>Widescreen</PresentationFormat>
  <Paragraphs>394</Paragraphs>
  <Slides>61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Segoe UI</vt:lpstr>
      <vt:lpstr>Office Theme</vt:lpstr>
      <vt:lpstr>Teoria dos Jogos</vt:lpstr>
      <vt:lpstr>Apresentação do Professor</vt:lpstr>
      <vt:lpstr>Bibliografia básica</vt:lpstr>
      <vt:lpstr>PowerPoint Presentation</vt:lpstr>
      <vt:lpstr>Introdução ao conceito de jogos</vt:lpstr>
      <vt:lpstr>Panorama do curso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Representação de jogos na forma normal</vt:lpstr>
      <vt:lpstr>Recapitulando</vt:lpstr>
      <vt:lpstr>Representação de jogos na forma normal</vt:lpstr>
      <vt:lpstr>PowerPoint Presentation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Eliminação iterada de estratégias estritamente dominadas</vt:lpstr>
      <vt:lpstr>PowerPoint Presentation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Motivação e definição do equilíbrio de Nash</vt:lpstr>
      <vt:lpstr>Próxima aula - Aplicações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353</cp:revision>
  <dcterms:created xsi:type="dcterms:W3CDTF">2020-08-04T19:55:28Z</dcterms:created>
  <dcterms:modified xsi:type="dcterms:W3CDTF">2024-06-18T23:44:42Z</dcterms:modified>
</cp:coreProperties>
</file>