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3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16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17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731" r:id="rId2"/>
    <p:sldId id="711" r:id="rId3"/>
    <p:sldId id="775" r:id="rId4"/>
    <p:sldId id="632" r:id="rId5"/>
    <p:sldId id="633" r:id="rId6"/>
    <p:sldId id="646" r:id="rId7"/>
    <p:sldId id="647" r:id="rId8"/>
    <p:sldId id="648" r:id="rId9"/>
    <p:sldId id="635" r:id="rId10"/>
    <p:sldId id="634" r:id="rId11"/>
    <p:sldId id="767" r:id="rId12"/>
    <p:sldId id="768" r:id="rId13"/>
    <p:sldId id="776" r:id="rId14"/>
    <p:sldId id="636" r:id="rId15"/>
    <p:sldId id="695" r:id="rId16"/>
    <p:sldId id="777" r:id="rId17"/>
    <p:sldId id="679" r:id="rId18"/>
    <p:sldId id="680" r:id="rId19"/>
    <p:sldId id="682" r:id="rId20"/>
    <p:sldId id="778" r:id="rId21"/>
    <p:sldId id="769" r:id="rId22"/>
    <p:sldId id="770" r:id="rId23"/>
    <p:sldId id="722" r:id="rId24"/>
    <p:sldId id="723" r:id="rId25"/>
    <p:sldId id="724" r:id="rId26"/>
    <p:sldId id="765" r:id="rId27"/>
    <p:sldId id="725" r:id="rId28"/>
    <p:sldId id="771" r:id="rId29"/>
    <p:sldId id="685" r:id="rId30"/>
    <p:sldId id="686" r:id="rId31"/>
    <p:sldId id="687" r:id="rId32"/>
    <p:sldId id="688" r:id="rId33"/>
    <p:sldId id="689" r:id="rId34"/>
    <p:sldId id="774" r:id="rId35"/>
    <p:sldId id="773" r:id="rId36"/>
    <p:sldId id="690" r:id="rId37"/>
    <p:sldId id="691" r:id="rId38"/>
    <p:sldId id="721" r:id="rId39"/>
    <p:sldId id="694" r:id="rId40"/>
    <p:sldId id="700" r:id="rId41"/>
    <p:sldId id="701" r:id="rId42"/>
    <p:sldId id="702" r:id="rId43"/>
    <p:sldId id="703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son Tigre" initials="RT" lastIdx="255" clrIdx="0">
    <p:extLst>
      <p:ext uri="{19B8F6BF-5375-455C-9EA6-DF929625EA0E}">
        <p15:presenceInfo xmlns:p15="http://schemas.microsoft.com/office/powerpoint/2012/main" userId="77b895d3d757285e" providerId="Windows Live"/>
      </p:ext>
    </p:extLst>
  </p:cmAuthor>
  <p:cmAuthor id="2" name="Robson Douglas Tigre Santos" initials="RDTS" lastIdx="44" clrIdx="1">
    <p:extLst>
      <p:ext uri="{19B8F6BF-5375-455C-9EA6-DF929625EA0E}">
        <p15:presenceInfo xmlns:p15="http://schemas.microsoft.com/office/powerpoint/2012/main" userId="Robson Douglas Tigre San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F8D"/>
    <a:srgbClr val="25608E"/>
    <a:srgbClr val="7FD7F7"/>
    <a:srgbClr val="F2A36E"/>
    <a:srgbClr val="81B5F5"/>
    <a:srgbClr val="497377"/>
    <a:srgbClr val="F8F9FA"/>
    <a:srgbClr val="DDDDDD"/>
    <a:srgbClr val="FFFF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8" autoAdjust="0"/>
    <p:restoredTop sz="74617" autoAdjust="0"/>
  </p:normalViewPr>
  <p:slideViewPr>
    <p:cSldViewPr snapToGrid="0">
      <p:cViewPr varScale="1">
        <p:scale>
          <a:sx n="82" d="100"/>
          <a:sy n="82" d="100"/>
        </p:scale>
        <p:origin x="1952" y="176"/>
      </p:cViewPr>
      <p:guideLst>
        <p:guide orient="horz" pos="2160"/>
        <p:guide pos="3864"/>
      </p:guideLst>
    </p:cSldViewPr>
  </p:slideViewPr>
  <p:outlineViewPr>
    <p:cViewPr>
      <p:scale>
        <a:sx n="33" d="100"/>
        <a:sy n="33" d="100"/>
      </p:scale>
      <p:origin x="0" y="-501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18:07:07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0 320,'-9'18'304,"-11"-5"-96,8-13-112,12 0-144,0 0-64,0 0-48,0 0 0,0 0-32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3T13:51:31.71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36588.23828"/>
      <inkml:brushProperty name="anchorY" value="-44083.82422"/>
      <inkml:brushProperty name="scaleFactor" value="0.5"/>
    </inkml:brush>
  </inkml:definitions>
  <inkml:trace contextRef="#ctx0" brushRef="#br0">1 2118 64,'0'0'0,"3"-3"48,6-6-19,3-2 6,3-5-22,4-4 6,6-5 34,3-6-10,3-5 24,4-5-6,1-5 59,1-4-34,0-3-25,-2-1 8,-1 2-61,-1 1 35,-2 2-51,1 1 13,0 0 14,3 0-24,3-1-11,3-1 2,4 0 17,1 0 13,0 2-21,2 2 7,-5 1-20,-3 3 23,-6 0-8,-6 0 3,-5 1 19,-5-1-6,-3-1-15,-3-2 4,-2-1 17,2-3-6,1-1-34,3 0 48,7-1-17,6-2-12,7 0 4,8 2 17,3 1-43,6 2 51,-1 4-73,-2 4 60,-1 2-38,-4 3 10,-6 3-39,-6 2 48,-8 4-35,-3 6 29,-7 5-26,-5 6 7,-4 8-39,-8 8-8,-4 10 18,-6 11-83,-7 11-143,0-4 298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3T13:51:32.44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39425.38281"/>
      <inkml:brushProperty name="anchorY" value="-43362.84375"/>
      <inkml:brushProperty name="scaleFactor" value="0.5"/>
    </inkml:brush>
  </inkml:definitions>
  <inkml:trace contextRef="#ctx0" brushRef="#br0">979 1694 64,'0'0'0,"-11"13"0,-19 20 19,-11 14-6,-12 13-16,-8 8 25,-4 2-9,0 0 3,3-1 56,2-5-16,5-4 8,2-4-37,4-5 29,2-2-48,3-2-5,2-2-1,2-1-2,0-2 0,3-3 38,2-4 26,7-6-24,6-7 10,4-8 17,6-6 13,4-4-3,7-5 3,8-6 0,6-8 0,9-8-55,8-6 52,5-6-74,6-2 21,4-4-8,2-1 18,4-2-4,3-2-36,-1-2 49,2-4-35,-1-3 29,-1-2-45,-1-3 14,6-11 68,-4 1-2,-3 4 24,-6 5 35,-3 4 11,-2 5-57,-2 2 75,0 0-99,3-2-26,5-4 5,2-2-8,3-4-37,0-3 10,3-2 32,0 0-47,-1-1 15,-1 3-5,-3 3-37,-4 4 66,-2 5-40,-1 3 33,-2 3-46,-4 1-6,0 1 38,8-9-106,1 0 87,0 0 8,-3 1-2,-3 4 5,-5 3 0,-3 7 19,-6 6-6,-2 8-16,-6 6 25,0 6-28,-1 3 9,0 2-96,3 1 26,3-2-50,4-2 47,4-3 3,2-2 19,3-3 72,-1-4-37,2-2 16,-1 0-3,-2-1-19,-5 1 43,-3 1-32,-5 3-27,-3 4-122,-5 4-43,-5 4-128,-7 7-30,-2 3-393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3T13:48:39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 67 176,'-32'-33'64,"24"-1"-96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3T13:49:22.5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3T13:51:31.71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36588.23828"/>
      <inkml:brushProperty name="anchorY" value="-44083.82422"/>
      <inkml:brushProperty name="scaleFactor" value="0.5"/>
    </inkml:brush>
  </inkml:definitions>
  <inkml:trace contextRef="#ctx0" brushRef="#br0">1 2118 64,'0'0'0,"3"-3"48,6-6-19,3-2 6,3-5-22,4-4 6,6-5 34,3-6-10,3-5 24,4-5-6,1-5 59,1-4-34,0-3-25,-2-1 8,-1 2-61,-1 1 35,-2 2-51,1 1 13,0 0 14,3 0-24,3-1-11,3-1 2,4 0 17,1 0 13,0 2-21,2 2 7,-5 1-20,-3 3 23,-6 0-8,-6 0 3,-5 1 19,-5-1-6,-3-1-15,-3-2 4,-2-1 17,2-3-6,1-1-34,3 0 48,7-1-17,6-2-12,7 0 4,8 2 17,3 1-43,6 2 51,-1 4-73,-2 4 60,-1 2-38,-4 3 10,-6 3-39,-6 2 48,-8 4-35,-3 6 29,-7 5-26,-5 6 7,-4 8-39,-8 8-8,-4 10 18,-6 11-83,-7 11-143,0-4 298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3T13:51:32.44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39425.38281"/>
      <inkml:brushProperty name="anchorY" value="-43362.84375"/>
      <inkml:brushProperty name="scaleFactor" value="0.5"/>
    </inkml:brush>
  </inkml:definitions>
  <inkml:trace contextRef="#ctx0" brushRef="#br0">979 1694 64,'0'0'0,"-11"13"0,-19 20 19,-11 14-6,-12 13-16,-8 8 25,-4 2-9,0 0 3,3-1 56,2-5-16,5-4 8,2-4-37,4-5 29,2-2-48,3-2-5,2-2-1,2-1-2,0-2 0,3-3 38,2-4 26,7-6-24,6-7 10,4-8 17,6-6 13,4-4-3,7-5 3,8-6 0,6-8 0,9-8-55,8-6 52,5-6-74,6-2 21,4-4-8,2-1 18,4-2-4,3-2-36,-1-2 49,2-4-35,-1-3 29,-1-2-45,-1-3 14,6-11 68,-4 1-2,-3 4 24,-6 5 35,-3 4 11,-2 5-57,-2 2 75,0 0-99,3-2-26,5-4 5,2-2-8,3-4-37,0-3 10,3-2 32,0 0-47,-1-1 15,-1 3-5,-3 3-37,-4 4 66,-2 5-40,-1 3 33,-2 3-46,-4 1-6,0 1 38,8-9-106,1 0 87,0 0 8,-3 1-2,-3 4 5,-5 3 0,-3 7 19,-6 6-6,-2 8-16,-6 6 25,0 6-28,-1 3 9,0 2-96,3 1 26,3-2-50,4-2 47,4-3 3,2-2 19,3-3 72,-1-4-37,2-2 16,-1 0-3,-2-1-19,-5 1 43,-3 1-32,-5 3-27,-3 4-122,-5 4-43,-5 4-128,-7 7-30,-2 3-393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3T14:09:39.6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49 0 608,'-12'0'785,"4"0"95,8 0-64,-8 0-95,8 0-305,-20 0-192,20 0-352,0 0-528,0 0-449,20 0-31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3T14:16:58.5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48,'8'0'96,"-8"13"-80,0-13 0,0 0-48,0 10-64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2T01:45:13.3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96,'0'0'144,"0"0"0,0 0-32,0 0-48,0 0-48,0 0-64,0 0-16,0 0-32,0 0-16,0 0-96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3T13:24:12.8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80 23 1137,'-20'-17'1248,"12"11"81,-12 6 79,0 0 17,9 0-256,11 0-529,0 0-1905,0 0-1104,0 0 112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3T13:48:39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 67 176,'-32'-33'64,"24"-1"-96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3T13:49:22.5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3T13:51:31.71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36588.23828"/>
      <inkml:brushProperty name="anchorY" value="-44083.82422"/>
      <inkml:brushProperty name="scaleFactor" value="0.5"/>
    </inkml:brush>
  </inkml:definitions>
  <inkml:trace contextRef="#ctx0" brushRef="#br0">1 2118 64,'0'0'0,"3"-3"48,6-6-19,3-2 6,3-5-22,4-4 6,6-5 34,3-6-10,3-5 24,4-5-6,1-5 59,1-4-34,0-3-25,-2-1 8,-1 2-61,-1 1 35,-2 2-51,1 1 13,0 0 14,3 0-24,3-1-11,3-1 2,4 0 17,1 0 13,0 2-21,2 2 7,-5 1-20,-3 3 23,-6 0-8,-6 0 3,-5 1 19,-5-1-6,-3-1-15,-3-2 4,-2-1 17,2-3-6,1-1-34,3 0 48,7-1-17,6-2-12,7 0 4,8 2 17,3 1-43,6 2 51,-1 4-73,-2 4 60,-1 2-38,-4 3 10,-6 3-39,-6 2 48,-8 4-35,-3 6 29,-7 5-26,-5 6 7,-4 8-39,-8 8-8,-4 10 18,-6 11-83,-7 11-143,0-4 298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3T13:51:32.44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39425.38281"/>
      <inkml:brushProperty name="anchorY" value="-43362.84375"/>
      <inkml:brushProperty name="scaleFactor" value="0.5"/>
    </inkml:brush>
  </inkml:definitions>
  <inkml:trace contextRef="#ctx0" brushRef="#br0">979 1694 64,'0'0'0,"-11"13"0,-19 20 19,-11 14-6,-12 13-16,-8 8 25,-4 2-9,0 0 3,3-1 56,2-5-16,5-4 8,2-4-37,4-5 29,2-2-48,3-2-5,2-2-1,2-1-2,0-2 0,3-3 38,2-4 26,7-6-24,6-7 10,4-8 17,6-6 13,4-4-3,7-5 3,8-6 0,6-8 0,9-8-55,8-6 52,5-6-74,6-2 21,4-4-8,2-1 18,4-2-4,3-2-36,-1-2 49,2-4-35,-1-3 29,-1-2-45,-1-3 14,6-11 68,-4 1-2,-3 4 24,-6 5 35,-3 4 11,-2 5-57,-2 2 75,0 0-99,3-2-26,5-4 5,2-2-8,3-4-37,0-3 10,3-2 32,0 0-47,-1-1 15,-1 3-5,-3 3-37,-4 4 66,-2 5-40,-1 3 33,-2 3-46,-4 1-6,0 1 38,8-9-106,1 0 87,0 0 8,-3 1-2,-3 4 5,-5 3 0,-3 7 19,-6 6-6,-2 8-16,-6 6 25,0 6-28,-1 3 9,0 2-96,3 1 26,3-2-50,4-2 47,4-3 3,2-2 19,3-3 72,-1-4-37,2-2 16,-1 0-3,-2-1-19,-5 1 43,-3 1-32,-5 3-27,-3 4-122,-5 4-43,-5 4-128,-7 7-30,-2 3-393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3T13:48:39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 67 176,'-32'-33'64,"24"-1"-96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3T13:49:22.5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EF0BD-EA07-422E-A20B-B9FCDF8307A2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22FB-4F32-4F44-9195-D0BEF89D06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02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531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Maximização:</a:t>
            </a:r>
            <a:r>
              <a:rPr lang="pt-BR" dirty="0"/>
              <a:t> Volte 3 slides e tente construir sozinho. PS: Note que não incluímos explicitamente o payoff ponderado de ter um lance menor que o concorrente porque esse payoff seria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067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Maximização:</a:t>
            </a:r>
            <a:r>
              <a:rPr lang="pt-BR" dirty="0"/>
              <a:t> Volte 4 slides e tente construir sozinho. PS: Note que não incluímos explicitamente o payoff ponderado de ter um lance menor que o concorrente porque esse payoff seria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537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 err="1">
                    <a:effectLst/>
                    <a:latin typeface="Segoe UI" panose="020B0502040204020203" pitchFamily="34" charset="0"/>
                  </a:rPr>
                  <a:t>Intro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: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 Dados esses contínuos, 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não temos como modelar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 todos os equilíbrios que possam acontecer nesse jogo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b="1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P2: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As três formas tradicionais modelar equilíbrios para resolver E.N.B: 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(1)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equilíbrio linear simétrico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4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para ambos os jogadores. A</a:t>
                </a:r>
                <a:r>
                  <a:rPr lang="pt-BR" sz="1800" baseline="0" dirty="0">
                    <a:effectLst/>
                    <a:latin typeface="Segoe UI" panose="020B0502040204020203" pitchFamily="34" charset="0"/>
                  </a:rPr>
                  <a:t> única coisa que muda é a avaliação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baseline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baseline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b="0" i="1" baseline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baseline="0" dirty="0">
                    <a:effectLst/>
                    <a:latin typeface="Segoe UI" panose="020B0502040204020203" pitchFamily="34" charset="0"/>
                  </a:rPr>
                  <a:t> de cada jogador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), 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(2)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equilíbrio simétrico, mas não necessariamente linear e 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(3)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equilíbrio linear, mas não necessariamente simétrico (</a:t>
                </a:r>
                <a:r>
                  <a:rPr lang="pt-BR" sz="1800" i="1" dirty="0">
                    <a:effectLst/>
                    <a:latin typeface="Segoe UI" panose="020B0502040204020203" pitchFamily="34" charset="0"/>
                  </a:rPr>
                  <a:t>que será a classe que iremos escolher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).</a:t>
                </a:r>
                <a:endParaRPr lang="pt-BR" dirty="0"/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P2.2: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Essa suposição da forma funcional do equilíbrio é nosso passo 1 na resolução. Determinaremos depois o valor das constantes.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Note que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, cada jogador faria lances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independentes de seus tipos. Lances de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seriam melhor resposta para um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 err="1">
                    <a:effectLst/>
                    <a:latin typeface="Segoe UI" panose="020B0502040204020203" pitchFamily="34" charset="0"/>
                  </a:rPr>
                  <a:t>Intro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: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 Dados esses contínuos, não temos como modelar todos os equilíbrios que possam acontecer nesse jogo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b="1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P2: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As três formas tradicionais modelar equilíbrios para resolver E.N.B: (1) equilíbrio linear simétrico (i.e. </a:t>
                </a:r>
                <a:r>
                  <a:rPr lang="pt-BR" sz="4000" i="0">
                    <a:latin typeface="Cambria Math" panose="02040503050406030204" pitchFamily="18" charset="0"/>
                  </a:rPr>
                  <a:t>𝑏_</a:t>
                </a:r>
                <a:r>
                  <a:rPr lang="pt-BR" sz="4000" b="0" i="0">
                    <a:latin typeface="Cambria Math" panose="02040503050406030204" pitchFamily="18" charset="0"/>
                  </a:rPr>
                  <a:t>𝑖 </a:t>
                </a:r>
                <a:r>
                  <a:rPr lang="pt-BR" sz="4000" i="0">
                    <a:latin typeface="Cambria Math" panose="02040503050406030204" pitchFamily="18" charset="0"/>
                  </a:rPr>
                  <a:t>(𝑣_</a:t>
                </a:r>
                <a:r>
                  <a:rPr lang="pt-BR" sz="4000" b="0" i="0">
                    <a:latin typeface="Cambria Math" panose="02040503050406030204" pitchFamily="18" charset="0"/>
                  </a:rPr>
                  <a:t>𝑖 )</a:t>
                </a:r>
                <a:r>
                  <a:rPr lang="pt-BR" sz="4000" i="0">
                    <a:latin typeface="Cambria Math" panose="02040503050406030204" pitchFamily="18" charset="0"/>
                  </a:rPr>
                  <a:t>=</a:t>
                </a:r>
                <a:r>
                  <a:rPr lang="pt-BR" sz="4000" b="0" i="0">
                    <a:latin typeface="Cambria Math" panose="02040503050406030204" pitchFamily="18" charset="0"/>
                  </a:rPr>
                  <a:t>𝑎</a:t>
                </a:r>
                <a:r>
                  <a:rPr lang="pt-BR" sz="4000" i="0">
                    <a:latin typeface="Cambria Math" panose="02040503050406030204" pitchFamily="18" charset="0"/>
                  </a:rPr>
                  <a:t>+</a:t>
                </a:r>
                <a:r>
                  <a:rPr lang="pt-BR" sz="4000" b="0" i="0">
                    <a:latin typeface="Cambria Math" panose="02040503050406030204" pitchFamily="18" charset="0"/>
                  </a:rPr>
                  <a:t>𝑐</a:t>
                </a:r>
                <a:r>
                  <a:rPr lang="pt-BR" sz="4000" i="0">
                    <a:latin typeface="Cambria Math" panose="02040503050406030204" pitchFamily="18" charset="0"/>
                  </a:rPr>
                  <a:t>𝑣_</a:t>
                </a:r>
                <a:r>
                  <a:rPr lang="pt-BR" sz="4000" b="0" i="0"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para ambos os jogadores. A</a:t>
                </a:r>
                <a:r>
                  <a:rPr lang="pt-BR" sz="1800" baseline="0" dirty="0">
                    <a:effectLst/>
                    <a:latin typeface="Segoe UI" panose="020B0502040204020203" pitchFamily="34" charset="0"/>
                  </a:rPr>
                  <a:t> única coisa que muda é a avaliação </a:t>
                </a:r>
                <a:r>
                  <a:rPr lang="pt-BR" sz="1800" b="0" i="0" baseline="0">
                    <a:effectLst/>
                    <a:latin typeface="Cambria Math" panose="02040503050406030204" pitchFamily="18" charset="0"/>
                  </a:rPr>
                  <a:t>𝑣_𝑖</a:t>
                </a:r>
                <a:r>
                  <a:rPr lang="pt-BR" sz="1800" baseline="0" dirty="0">
                    <a:effectLst/>
                    <a:latin typeface="Segoe UI" panose="020B0502040204020203" pitchFamily="34" charset="0"/>
                  </a:rPr>
                  <a:t> de cada jogador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), (2) equilíbrio simétrico, mas não necessariamente linear e (3) equilíbrio linear, mas não necessariamente simétrico (</a:t>
                </a:r>
                <a:r>
                  <a:rPr lang="pt-BR" sz="1800" i="1" dirty="0">
                    <a:effectLst/>
                    <a:latin typeface="Segoe UI" panose="020B0502040204020203" pitchFamily="34" charset="0"/>
                  </a:rPr>
                  <a:t>que será a classe que iremos escolher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).</a:t>
                </a:r>
                <a:endParaRPr lang="pt-BR" dirty="0"/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P2.2: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Essa suposição da forma funcional do equilíbrio é nosso passo 1 na resolução. Determinaremos depois o valor das constantes.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Note que com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𝑐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𝑖=0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, cada jogador faria lances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independentes de seus tipos. Lances de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0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seriam melhor resposta para um tipo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𝑖&lt;𝑎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288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P1: </a:t>
            </a:r>
            <a:r>
              <a:rPr lang="pt-BR" b="0" dirty="0"/>
              <a:t>em outras palavras, o primeiro passo é assumir uma forma funcional para o equilíbrio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65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P1.1: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Ou seja, não estamos restringindo o espaço de estratégia dos jogadores para incluir apenas estratégias lineares. Estamos requerendo que o equilíbrio seja linear. Dito de outra forma, os jogadores podem escolher estratégias arbitrárias, apenas requeremos que o equilíbrio seja linear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>
                <a:effectLst/>
                <a:latin typeface="Segoe UI" panose="020B0502040204020203" pitchFamily="34" charset="0"/>
              </a:rPr>
              <a:t>P3: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i.e., cada participante faz lances da metade do valor de sua avaliação</a:t>
            </a:r>
            <a:endParaRPr lang="pt-BR" sz="1800" b="1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620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Intro: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Nosso passo 2 envolve computar a função de melhor resposta para cada tipo (i.e., fixando um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).</a:t>
                </a:r>
                <a:r>
                  <a:rPr lang="pt-BR" sz="1800" baseline="0" dirty="0"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Como estamos acostumados a fazer isso? Travando a estratégia do outro jogador para achar a nossa melhor resposta.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Maximização: 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Note que está faltando o elemento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Pr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1800" b="0" baseline="0" dirty="0">
                    <a:effectLst/>
                    <a:latin typeface="Segoe UI" panose="020B0502040204020203" pitchFamily="34" charset="0"/>
                  </a:rPr>
                  <a:t>.</a:t>
                </a:r>
                <a:r>
                  <a:rPr lang="en-US" sz="1800" b="1" baseline="0" dirty="0"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é uma v.a. uniformemente distribuída,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também é uma v.a. uniformemente distribuída, portanto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Pr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)}=0</m:t>
                    </m:r>
                  </m:oMath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P2:</a:t>
                </a:r>
                <a:r>
                  <a:rPr lang="pt-BR" sz="180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Quando eu transformo uma variável</a:t>
                </a:r>
                <a:r>
                  <a:rPr lang="pt-BR" sz="1800" baseline="0" dirty="0">
                    <a:effectLst/>
                    <a:latin typeface="Segoe UI" panose="020B0502040204020203" pitchFamily="34" charset="0"/>
                  </a:rPr>
                  <a:t> aleatória somando uma constante e multiplicando uma constante, o resultado continua sendo uma variável aleatória. Portanto, essa condição de P2 nos diz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𝒰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Eq. P2: </a:t>
                </a:r>
                <a:r>
                  <a:rPr lang="pt-BR" sz="1800" b="0" dirty="0">
                    <a:effectLst/>
                    <a:latin typeface="Arial" panose="020B0604020202020204" pitchFamily="34" charset="0"/>
                  </a:rPr>
                  <a:t>Lembre-se que</a:t>
                </a: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𝒰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. Portanto,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{"/>
                        <m:endChr m:val="}"/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1−0</m:t>
                        </m:r>
                      </m:den>
                    </m:f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. O problema de maximização acima se torna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max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. Basta derivar com relação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igualar a zero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Intro: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Nosso passo 2 envolve computar a função de melhor resposta para cada tipo (i.e., fixando um tipo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𝑣_𝑖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Como estamos acostumados a fazer isso? Travando a estratégia do outro jogador para achar a nossa melhor resposta.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Maximização: 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Note que está faltando o elemento 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(𝑣_𝑖−𝑏_𝑖)/2×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Pr{𝑏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𝑖=𝑏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 (𝑣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𝑗)}</a:t>
                </a:r>
                <a:r>
                  <a:rPr lang="en-US" sz="1800" b="0" baseline="0" dirty="0">
                    <a:effectLst/>
                    <a:latin typeface="Segoe UI" panose="020B0502040204020203" pitchFamily="34" charset="0"/>
                  </a:rPr>
                  <a:t>.</a:t>
                </a:r>
                <a:r>
                  <a:rPr lang="en-US" sz="1800" b="1" baseline="0" dirty="0"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Como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é uma v.a. uniformemente distribuída,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𝑏_𝑗 (𝑣_𝑖)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também é uma v.a. uniformemente distribuída, portanto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Pr{𝑏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𝑖=𝑏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 (𝑣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𝑗)}=0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P2:</a:t>
                </a:r>
                <a:r>
                  <a:rPr lang="pt-BR" sz="180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Quando eu transformo uma variável</a:t>
                </a:r>
                <a:r>
                  <a:rPr lang="pt-BR" sz="1800" baseline="0" dirty="0">
                    <a:effectLst/>
                    <a:latin typeface="Segoe UI" panose="020B0502040204020203" pitchFamily="34" charset="0"/>
                  </a:rPr>
                  <a:t> aleatória somando uma constante e multiplicando uma constante, o resultado continua sendo uma variável aleatória. Portanto, essa condição de P2 nos diz que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  ~ 𝒰(𝑎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𝑗, 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𝑗+𝑐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𝑗)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Eq.: </a:t>
                </a:r>
                <a:r>
                  <a:rPr lang="pt-BR" sz="1800" b="0" dirty="0">
                    <a:effectLst/>
                    <a:latin typeface="Arial" panose="020B0604020202020204" pitchFamily="34" charset="0"/>
                  </a:rPr>
                  <a:t>Lembre-se que</a:t>
                </a: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𝑣_𝑗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 ~ 𝒰(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0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, 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1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. Portanto, </a:t>
                </a:r>
                <a:r>
                  <a:rPr lang="pt-BR" sz="1800" i="0">
                    <a:latin typeface="Cambria Math" panose="02040503050406030204" pitchFamily="18" charset="0"/>
                  </a:rPr>
                  <a:t>Pr{</a:t>
                </a:r>
                <a:r>
                  <a:rPr lang="en-US" sz="1800" i="0">
                    <a:latin typeface="Cambria Math" panose="02040503050406030204" pitchFamily="18" charset="0"/>
                  </a:rPr>
                  <a:t>𝑣_𝑗</a:t>
                </a:r>
                <a:r>
                  <a:rPr lang="pt-BR" sz="1800" b="0" i="0">
                    <a:latin typeface="Cambria Math" panose="02040503050406030204" pitchFamily="18" charset="0"/>
                  </a:rPr>
                  <a:t>&lt;</a:t>
                </a:r>
                <a:r>
                  <a:rPr lang="en-US" sz="1800" b="0" i="0">
                    <a:latin typeface="Cambria Math" panose="02040503050406030204" pitchFamily="18" charset="0"/>
                  </a:rPr>
                  <a:t>(</a:t>
                </a:r>
                <a:r>
                  <a:rPr lang="pt-BR" sz="1800" i="0">
                    <a:latin typeface="Cambria Math" panose="02040503050406030204" pitchFamily="18" charset="0"/>
                  </a:rPr>
                  <a:t>𝑏_𝑖−𝑎_𝑗</a:t>
                </a:r>
                <a:r>
                  <a:rPr lang="en-US" sz="1800" b="0" i="0">
                    <a:latin typeface="Cambria Math" panose="02040503050406030204" pitchFamily="18" charset="0"/>
                  </a:rPr>
                  <a:t>)/𝑐_𝑗 }</a:t>
                </a:r>
                <a:r>
                  <a:rPr lang="pt-BR" sz="1800" b="0" i="0">
                    <a:latin typeface="Cambria Math" panose="02040503050406030204" pitchFamily="18" charset="0"/>
                  </a:rPr>
                  <a:t>=</a:t>
                </a:r>
                <a:r>
                  <a:rPr lang="en-US" sz="1800" b="0" i="0">
                    <a:latin typeface="Cambria Math" panose="02040503050406030204" pitchFamily="18" charset="0"/>
                  </a:rPr>
                  <a:t>((</a:t>
                </a:r>
                <a:r>
                  <a:rPr lang="pt-BR" sz="1800" i="0">
                    <a:latin typeface="Cambria Math" panose="02040503050406030204" pitchFamily="18" charset="0"/>
                  </a:rPr>
                  <a:t>𝑏_𝑖−𝑎_𝑗</a:t>
                </a:r>
                <a:r>
                  <a:rPr lang="en-US" sz="1800" b="0" i="0">
                    <a:latin typeface="Cambria Math" panose="02040503050406030204" pitchFamily="18" charset="0"/>
                  </a:rPr>
                  <a:t>)/𝑐_𝑗 </a:t>
                </a:r>
                <a:r>
                  <a:rPr lang="pt-BR" sz="1800" b="0" i="0">
                    <a:latin typeface="Cambria Math" panose="02040503050406030204" pitchFamily="18" charset="0"/>
                  </a:rPr>
                  <a:t>−0</a:t>
                </a:r>
                <a:r>
                  <a:rPr lang="en-US" sz="1800" b="0" i="0">
                    <a:latin typeface="Cambria Math" panose="02040503050406030204" pitchFamily="18" charset="0"/>
                  </a:rPr>
                  <a:t>)/(1−0)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. O problema de maximização acima se torna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max (𝑣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𝑖−𝑏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𝑖)(𝑏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𝑖−𝑎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𝑗)/𝑐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. Basta derivar com relação 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igualar a zero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903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P1: </a:t>
                </a:r>
                <a:r>
                  <a:rPr lang="pt-BR" b="0" dirty="0"/>
                  <a:t>lembrando que essa maximização deve respeitar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b="0" dirty="0"/>
                  <a:t>, do</a:t>
                </a:r>
                <a:r>
                  <a:rPr lang="pt-BR" b="0" baseline="0" dirty="0"/>
                  <a:t> slide anterior</a:t>
                </a:r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err="1"/>
                  <a:t>Intro</a:t>
                </a:r>
                <a:r>
                  <a:rPr lang="pt-BR" b="1" dirty="0"/>
                  <a:t> P2: 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aqui começa nosso 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passo 3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em que checamos se as funções de melhor resposta realmente são lineares, como assumimos no passo 1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Recapitulando, o </a:t>
                </a:r>
                <a:r>
                  <a:rPr lang="pt-BR" b="1" dirty="0"/>
                  <a:t>passo 1</a:t>
                </a:r>
                <a:r>
                  <a:rPr lang="pt-BR" dirty="0"/>
                  <a:t> envolvia assumir formas funcionais, o </a:t>
                </a:r>
                <a:r>
                  <a:rPr lang="pt-BR" b="1" dirty="0"/>
                  <a:t>passo 2</a:t>
                </a:r>
                <a:r>
                  <a:rPr lang="pt-BR" dirty="0"/>
                  <a:t> envolvia encontrar melhores respostas, o </a:t>
                </a:r>
                <a:r>
                  <a:rPr lang="pt-BR" b="1" dirty="0"/>
                  <a:t>passo 3</a:t>
                </a:r>
                <a:r>
                  <a:rPr lang="pt-BR" dirty="0"/>
                  <a:t> envolvia verificar que as funções de melhor resposta são do tipo que assumimos no passo 1, e o </a:t>
                </a:r>
                <a:r>
                  <a:rPr lang="pt-BR" b="1" dirty="0"/>
                  <a:t>passo 4</a:t>
                </a:r>
                <a:r>
                  <a:rPr lang="pt-BR" dirty="0"/>
                  <a:t> envolvia computar as constantes.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pt-BR" b="0" dirty="0"/>
                  <a:t>. Sabemos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pt-BR" b="0" dirty="0"/>
                  <a:t>. Desse modo, h</a:t>
                </a:r>
                <a:r>
                  <a:rPr lang="pt-BR" dirty="0"/>
                  <a:t>averia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tais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pt-BR" b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P1: </a:t>
                </a:r>
                <a:r>
                  <a:rPr lang="pt-BR" b="0" dirty="0"/>
                  <a:t>lembrando que essa maximização deve respeitar </a:t>
                </a:r>
                <a:r>
                  <a:rPr lang="pt-BR" b="0" i="0">
                    <a:latin typeface="Cambria Math" panose="02040503050406030204" pitchFamily="18" charset="0"/>
                  </a:rPr>
                  <a:t>𝑎_𝑗</a:t>
                </a:r>
                <a:r>
                  <a:rPr lang="en-US" b="0" i="0">
                    <a:latin typeface="Cambria Math" panose="02040503050406030204" pitchFamily="18" charset="0"/>
                  </a:rPr>
                  <a:t>≤𝑏_𝑖≤𝑎_𝑗+𝑐_𝑗</a:t>
                </a:r>
                <a:r>
                  <a:rPr lang="pt-BR" b="0" dirty="0"/>
                  <a:t>, do</a:t>
                </a:r>
                <a:r>
                  <a:rPr lang="pt-BR" b="0" baseline="0" dirty="0"/>
                  <a:t> slide anterior</a:t>
                </a:r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err="1"/>
                  <a:t>Intro</a:t>
                </a:r>
                <a:r>
                  <a:rPr lang="pt-BR" b="1" dirty="0"/>
                  <a:t> P2: 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aqui começa nosso passo 3, em que checamos se as funções de melhor resposta realmente são lineares, como assumimos no passo 1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Recapitulando, o passo 1 envolvia assumir formas funcionais, o passo 2 envolvia encontrar melhores respostas, o passo 3 envolvia verificar que as funções de melhor resposta são do tipo que assumimos no passo 1, e o passo 4 envolvia computar as constantes.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464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P1.1: </a:t>
                </a:r>
                <a:r>
                  <a:rPr lang="pt-BR" b="0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b="0" dirty="0"/>
                  <a:t>, ou payoff</a:t>
                </a:r>
                <a:r>
                  <a:rPr lang="pt-BR" b="0" baseline="0" dirty="0"/>
                  <a:t> seria 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b="0" baseline="0" dirty="0"/>
                  <a:t>) ou o payoff seria negativo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b="0" baseline="0" dirty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P1.2: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Atenção para o fato de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implica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no slide anterior, o que nos leva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Cambria Math" panose="02040503050406030204" pitchFamily="18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 ultima parte desse ponto vem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.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 )=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800" b="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0" i="1" dirty="0" err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800" b="0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800" b="0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800" b="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0" i="1" dirty="0" err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b="0" i="1" dirty="0" err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, da função de melhor resposta, note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é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Aqui começou o 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passo 4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- computamos as constantes, i.e., 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os interceptos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Arial" panose="020B0604020202020204" pitchFamily="34" charset="0"/>
                  </a:rPr>
                  <a:t>. Fazemos isso igualando forma funcional </a:t>
                </a:r>
                <a:r>
                  <a:rPr lang="en-US" sz="1800" dirty="0">
                    <a:effectLst/>
                    <a:latin typeface="Arial" panose="020B0604020202020204" pitchFamily="34" charset="0"/>
                  </a:rPr>
                  <a:t>à</a:t>
                </a:r>
                <a:r>
                  <a:rPr lang="en-US" sz="1800" baseline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pt-BR" sz="1800" baseline="0" noProof="0" dirty="0">
                    <a:effectLst/>
                    <a:latin typeface="Arial" panose="020B0604020202020204" pitchFamily="34" charset="0"/>
                  </a:rPr>
                  <a:t>melhor resposta</a:t>
                </a:r>
                <a:endParaRPr lang="pt-BR" sz="1800" noProof="0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P1.1: </a:t>
                </a:r>
                <a:r>
                  <a:rPr lang="pt-BR" b="0" dirty="0"/>
                  <a:t>se 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𝑏_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𝑗</a:t>
                </a:r>
                <a:r>
                  <a:rPr lang="pt-BR" b="0" i="0" dirty="0">
                    <a:latin typeface="Cambria Math" panose="02040503050406030204" pitchFamily="18" charset="0"/>
                  </a:rPr>
                  <a:t> (𝑣_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𝑗 )≥𝑣_𝑗</a:t>
                </a:r>
                <a:r>
                  <a:rPr lang="pt-BR" b="0" dirty="0"/>
                  <a:t>, ou payoff</a:t>
                </a:r>
                <a:r>
                  <a:rPr lang="pt-BR" b="0" baseline="0" dirty="0"/>
                  <a:t> seria 0 (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𝑏_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𝑗</a:t>
                </a:r>
                <a:r>
                  <a:rPr lang="pt-BR" b="0" i="0" dirty="0">
                    <a:latin typeface="Cambria Math" panose="02040503050406030204" pitchFamily="18" charset="0"/>
                  </a:rPr>
                  <a:t> (𝑣_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𝑗 )</a:t>
                </a:r>
                <a:r>
                  <a:rPr lang="pt-BR" b="0" i="0" dirty="0">
                    <a:latin typeface="Cambria Math" panose="02040503050406030204" pitchFamily="18" charset="0"/>
                  </a:rPr>
                  <a:t>=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𝑣_𝑗</a:t>
                </a:r>
                <a:r>
                  <a:rPr lang="pt-BR" b="0" baseline="0" dirty="0"/>
                  <a:t>) ou o payoff seria negativo (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𝑏_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𝑗</a:t>
                </a:r>
                <a:r>
                  <a:rPr lang="pt-BR" b="0" i="0" dirty="0">
                    <a:latin typeface="Cambria Math" panose="02040503050406030204" pitchFamily="18" charset="0"/>
                  </a:rPr>
                  <a:t> (𝑣_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𝑗 )</a:t>
                </a:r>
                <a:r>
                  <a:rPr lang="pt-BR" b="0" i="0" dirty="0">
                    <a:latin typeface="Cambria Math" panose="02040503050406030204" pitchFamily="18" charset="0"/>
                  </a:rPr>
                  <a:t>&gt;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𝑣_𝑗</a:t>
                </a:r>
                <a:r>
                  <a:rPr lang="pt-BR" b="0" baseline="0" dirty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P1.2: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Atenção para o fato de que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𝑗≤0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implica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𝑖≥𝑎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no slide anterior, o que nos leva 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 (𝑣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𝑖)=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𝑖+𝑎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)/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2</a:t>
                </a:r>
                <a:endParaRPr lang="pt-BR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Cambria Math" panose="02040503050406030204" pitchFamily="18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 ultima parte desse ponto vem de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 (𝑣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𝑖)=𝑎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𝑖+𝑐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 𝑣_𝑖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. Como </a:t>
                </a:r>
                <a:r>
                  <a:rPr lang="pt-BR" sz="1800" b="0" i="0" dirty="0">
                    <a:latin typeface="Cambria Math" panose="02040503050406030204" pitchFamily="18" charset="0"/>
                  </a:rPr>
                  <a:t>𝑏_𝑖 (</a:t>
                </a:r>
                <a:r>
                  <a:rPr lang="pt-BR" sz="1800" b="0" i="0" dirty="0" err="1">
                    <a:latin typeface="Cambria Math" panose="02040503050406030204" pitchFamily="18" charset="0"/>
                  </a:rPr>
                  <a:t>𝑣_𝑖</a:t>
                </a:r>
                <a:r>
                  <a:rPr lang="pt-BR" sz="1800" b="0" i="0" dirty="0">
                    <a:latin typeface="Cambria Math" panose="02040503050406030204" pitchFamily="18" charset="0"/>
                  </a:rPr>
                  <a:t>  )=</a:t>
                </a:r>
                <a:r>
                  <a:rPr lang="en-US" sz="1800" b="0" i="0" dirty="0">
                    <a:latin typeface="Cambria Math" panose="02040503050406030204" pitchFamily="18" charset="0"/>
                  </a:rPr>
                  <a:t>(</a:t>
                </a:r>
                <a:r>
                  <a:rPr lang="pt-BR" sz="1800" b="0" i="0" dirty="0" err="1">
                    <a:latin typeface="Cambria Math" panose="02040503050406030204" pitchFamily="18" charset="0"/>
                  </a:rPr>
                  <a:t>𝑣_𝑖+𝑎_𝑗</a:t>
                </a:r>
                <a:r>
                  <a:rPr lang="pt-BR" sz="1800" b="0" i="0" dirty="0">
                    <a:latin typeface="Cambria Math" panose="02040503050406030204" pitchFamily="18" charset="0"/>
                  </a:rPr>
                  <a:t>  </a:t>
                </a:r>
                <a:r>
                  <a:rPr lang="en-US" sz="1800" b="0" i="0" dirty="0">
                    <a:latin typeface="Cambria Math" panose="02040503050406030204" pitchFamily="18" charset="0"/>
                  </a:rPr>
                  <a:t>)/2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, da função de melhor resposta, note que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é 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/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2  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𝑐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é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1/2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Aqui começa o passo 4 - computamos as constantes, i.e., os coeficientes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𝑐_𝑖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os interceptos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𝑎_𝑖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74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P1.1: </a:t>
                </a:r>
                <a:r>
                  <a:rPr lang="pt-BR" b="0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b="0" dirty="0"/>
                  <a:t>, ou payoff</a:t>
                </a:r>
                <a:r>
                  <a:rPr lang="pt-BR" b="0" baseline="0" dirty="0"/>
                  <a:t> seria 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b="0" baseline="0" dirty="0"/>
                  <a:t>) ou o payoff seria negativo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b="0" baseline="0" dirty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P1.2: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Atenção para o fato de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implica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no slide anterior, o que nos leva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Cambria Math" panose="02040503050406030204" pitchFamily="18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 ultima parte desse ponto vem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.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 )=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800" b="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0" i="1" dirty="0" err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800" b="0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800" b="0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800" b="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0" i="1" dirty="0" err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b="0" i="1" dirty="0" err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, da função de melhor resposta, note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é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Aqui começou o 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passo 4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- computamos as constantes, i.e., 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os interceptos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Arial" panose="020B0604020202020204" pitchFamily="34" charset="0"/>
                  </a:rPr>
                  <a:t>. Fazemos isso igualando forma funcional </a:t>
                </a:r>
                <a:r>
                  <a:rPr lang="en-US" sz="1800" dirty="0">
                    <a:effectLst/>
                    <a:latin typeface="Arial" panose="020B0604020202020204" pitchFamily="34" charset="0"/>
                  </a:rPr>
                  <a:t>à</a:t>
                </a:r>
                <a:r>
                  <a:rPr lang="en-US" sz="1800" baseline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pt-BR" sz="1800" baseline="0" noProof="0" dirty="0">
                    <a:effectLst/>
                    <a:latin typeface="Arial" panose="020B0604020202020204" pitchFamily="34" charset="0"/>
                  </a:rPr>
                  <a:t>melhor resposta</a:t>
                </a:r>
                <a:endParaRPr lang="pt-BR" sz="1800" noProof="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P1.1: </a:t>
                </a:r>
                <a:r>
                  <a:rPr lang="pt-BR" b="0" dirty="0"/>
                  <a:t>se 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𝑏_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𝑗</a:t>
                </a:r>
                <a:r>
                  <a:rPr lang="pt-BR" b="0" i="0" dirty="0">
                    <a:latin typeface="Cambria Math" panose="02040503050406030204" pitchFamily="18" charset="0"/>
                  </a:rPr>
                  <a:t> (𝑣_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𝑗 )≥𝑣_𝑗</a:t>
                </a:r>
                <a:r>
                  <a:rPr lang="pt-BR" b="0" dirty="0"/>
                  <a:t>, ou payoff</a:t>
                </a:r>
                <a:r>
                  <a:rPr lang="pt-BR" b="0" baseline="0" dirty="0"/>
                  <a:t> seria 0 (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𝑏_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𝑗</a:t>
                </a:r>
                <a:r>
                  <a:rPr lang="pt-BR" b="0" i="0" dirty="0">
                    <a:latin typeface="Cambria Math" panose="02040503050406030204" pitchFamily="18" charset="0"/>
                  </a:rPr>
                  <a:t> (𝑣_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𝑗 )</a:t>
                </a:r>
                <a:r>
                  <a:rPr lang="pt-BR" b="0" i="0" dirty="0">
                    <a:latin typeface="Cambria Math" panose="02040503050406030204" pitchFamily="18" charset="0"/>
                  </a:rPr>
                  <a:t>=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𝑣_𝑗</a:t>
                </a:r>
                <a:r>
                  <a:rPr lang="pt-BR" b="0" baseline="0" dirty="0"/>
                  <a:t>) ou o payoff seria negativo (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𝑏_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𝑗</a:t>
                </a:r>
                <a:r>
                  <a:rPr lang="pt-BR" b="0" i="0" dirty="0">
                    <a:latin typeface="Cambria Math" panose="02040503050406030204" pitchFamily="18" charset="0"/>
                  </a:rPr>
                  <a:t> (𝑣_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𝑗 )</a:t>
                </a:r>
                <a:r>
                  <a:rPr lang="pt-BR" b="0" i="0" dirty="0">
                    <a:latin typeface="Cambria Math" panose="02040503050406030204" pitchFamily="18" charset="0"/>
                  </a:rPr>
                  <a:t>&gt;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𝑣_𝑗</a:t>
                </a:r>
                <a:r>
                  <a:rPr lang="pt-BR" b="0" baseline="0" dirty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P1.2: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Atenção para o fato de que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𝑗≤0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implica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𝑖≥𝑎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no slide anterior, o que nos leva 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 (𝑣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𝑖)=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𝑖+𝑎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)/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2</a:t>
                </a:r>
                <a:endParaRPr lang="pt-BR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Cambria Math" panose="02040503050406030204" pitchFamily="18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 ultima parte desse ponto vem de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 (𝑣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𝑖)=𝑎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𝑖+𝑐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 𝑣_𝑖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. Como </a:t>
                </a:r>
                <a:r>
                  <a:rPr lang="pt-BR" sz="1800" b="0" i="0" dirty="0">
                    <a:latin typeface="Cambria Math" panose="02040503050406030204" pitchFamily="18" charset="0"/>
                  </a:rPr>
                  <a:t>𝑏_𝑖 (</a:t>
                </a:r>
                <a:r>
                  <a:rPr lang="pt-BR" sz="1800" b="0" i="0" dirty="0" err="1">
                    <a:latin typeface="Cambria Math" panose="02040503050406030204" pitchFamily="18" charset="0"/>
                  </a:rPr>
                  <a:t>𝑣_𝑖</a:t>
                </a:r>
                <a:r>
                  <a:rPr lang="pt-BR" sz="1800" b="0" i="0" dirty="0">
                    <a:latin typeface="Cambria Math" panose="02040503050406030204" pitchFamily="18" charset="0"/>
                  </a:rPr>
                  <a:t>  )=</a:t>
                </a:r>
                <a:r>
                  <a:rPr lang="en-US" sz="1800" b="0" i="0" dirty="0">
                    <a:latin typeface="Cambria Math" panose="02040503050406030204" pitchFamily="18" charset="0"/>
                  </a:rPr>
                  <a:t>(</a:t>
                </a:r>
                <a:r>
                  <a:rPr lang="pt-BR" sz="1800" b="0" i="0" dirty="0" err="1">
                    <a:latin typeface="Cambria Math" panose="02040503050406030204" pitchFamily="18" charset="0"/>
                  </a:rPr>
                  <a:t>𝑣_𝑖+𝑎_𝑗</a:t>
                </a:r>
                <a:r>
                  <a:rPr lang="pt-BR" sz="1800" b="0" i="0" dirty="0">
                    <a:latin typeface="Cambria Math" panose="02040503050406030204" pitchFamily="18" charset="0"/>
                  </a:rPr>
                  <a:t>  </a:t>
                </a:r>
                <a:r>
                  <a:rPr lang="en-US" sz="1800" b="0" i="0" dirty="0">
                    <a:latin typeface="Cambria Math" panose="02040503050406030204" pitchFamily="18" charset="0"/>
                  </a:rPr>
                  <a:t>)/2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, da função de melhor resposta, note que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é 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/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2  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𝑐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é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1/2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Aqui começou o 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passo 4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- computamos as constantes, i.e., os coeficientes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𝑐_𝑖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os interceptos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𝑎_𝑖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567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err="1"/>
                  <a:t>Conc</a:t>
                </a:r>
                <a:r>
                  <a:rPr lang="pt-BR" b="1" dirty="0"/>
                  <a:t>:</a:t>
                </a:r>
                <a:r>
                  <a:rPr lang="pt-BR" dirty="0"/>
                  <a:t>  </a:t>
                </a:r>
                <a:r>
                  <a:rPr lang="pt-BR" b="0" dirty="0"/>
                  <a:t>Como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2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2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1200" dirty="0">
                    <a:effectLst/>
                    <a:latin typeface="Cambria Math" panose="02040503050406030204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2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2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1200" dirty="0">
                    <a:effectLst/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200" b="0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sz="1200" dirty="0">
                    <a:effectLst/>
                  </a:rPr>
                  <a:t> temos que </a:t>
                </a:r>
                <a14:m>
                  <m:oMath xmlns:m="http://schemas.openxmlformats.org/officeDocument/2006/math"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200" b="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2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2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1200" dirty="0">
                    <a:effectLst/>
                    <a:latin typeface="Cambria Math" panose="02040503050406030204" pitchFamily="18" charset="0"/>
                  </a:rPr>
                  <a:t>.  O único valor que resolve essas equações</a:t>
                </a:r>
                <a:r>
                  <a:rPr lang="pt-BR" sz="1200" baseline="0" dirty="0">
                    <a:effectLst/>
                    <a:latin typeface="Cambria Math" panose="02040503050406030204" pitchFamily="18" charset="0"/>
                  </a:rPr>
                  <a:t>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2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200" i="1" dirty="0" err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 dirty="0" err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200" i="1" dirty="0" err="1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200" dirty="0"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endParaRPr lang="pt-B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err="1"/>
                  <a:t>Conc</a:t>
                </a:r>
                <a:r>
                  <a:rPr lang="pt-BR" b="1" dirty="0"/>
                  <a:t>:</a:t>
                </a:r>
                <a:r>
                  <a:rPr lang="pt-BR" dirty="0"/>
                  <a:t>  </a:t>
                </a:r>
                <a:r>
                  <a:rPr lang="pt-BR" b="0" dirty="0"/>
                  <a:t>Como</a:t>
                </a:r>
                <a:r>
                  <a:rPr lang="pt-BR" dirty="0"/>
                  <a:t> </a:t>
                </a:r>
                <a:r>
                  <a:rPr lang="pt-BR" sz="1200" i="0" dirty="0">
                    <a:effectLst/>
                    <a:latin typeface="Cambria Math" panose="02040503050406030204" pitchFamily="18" charset="0"/>
                  </a:rPr>
                  <a:t>𝑎_𝑗=𝑎_𝑖/2</a:t>
                </a:r>
                <a:r>
                  <a:rPr lang="pt-BR" sz="1200" dirty="0">
                    <a:effectLst/>
                    <a:latin typeface="Cambria Math" panose="02040503050406030204" pitchFamily="18" charset="0"/>
                  </a:rPr>
                  <a:t> e </a:t>
                </a:r>
                <a:r>
                  <a:rPr lang="pt-BR" sz="1200" i="0" dirty="0">
                    <a:effectLst/>
                    <a:latin typeface="Cambria Math" panose="02040503050406030204" pitchFamily="18" charset="0"/>
                  </a:rPr>
                  <a:t>𝑎_𝑖=𝑎_𝑗/2</a:t>
                </a:r>
                <a:r>
                  <a:rPr lang="pt-BR" sz="1200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pt-BR" sz="1200" b="0" i="0" dirty="0">
                    <a:effectLst/>
                    <a:latin typeface="Cambria Math" panose="02040503050406030204" pitchFamily="18" charset="0"/>
                  </a:rPr>
                  <a:t>, </a:t>
                </a:r>
                <a:r>
                  <a:rPr lang="pt-BR" sz="1200" dirty="0">
                    <a:effectLst/>
                  </a:rPr>
                  <a:t> temos que </a:t>
                </a:r>
                <a:r>
                  <a:rPr lang="pt-BR" sz="1200" i="0" dirty="0">
                    <a:effectLst/>
                    <a:latin typeface="Cambria Math" panose="02040503050406030204" pitchFamily="18" charset="0"/>
                  </a:rPr>
                  <a:t>2𝑎_</a:t>
                </a:r>
                <a:r>
                  <a:rPr lang="pt-BR" sz="1200" b="0" i="0" dirty="0">
                    <a:effectLst/>
                    <a:latin typeface="Cambria Math" panose="02040503050406030204" pitchFamily="18" charset="0"/>
                  </a:rPr>
                  <a:t>𝑗</a:t>
                </a:r>
                <a:r>
                  <a:rPr lang="pt-BR" sz="1200" i="0" dirty="0">
                    <a:effectLst/>
                    <a:latin typeface="Cambria Math" panose="02040503050406030204" pitchFamily="18" charset="0"/>
                  </a:rPr>
                  <a:t>=𝑎_</a:t>
                </a:r>
                <a:r>
                  <a:rPr lang="pt-BR" sz="1200" b="0" i="0" dirty="0">
                    <a:effectLst/>
                    <a:latin typeface="Cambria Math" panose="02040503050406030204" pitchFamily="18" charset="0"/>
                  </a:rPr>
                  <a:t>𝑗/</a:t>
                </a:r>
                <a:r>
                  <a:rPr lang="pt-BR" sz="1200" i="0" dirty="0">
                    <a:effectLst/>
                    <a:latin typeface="Cambria Math" panose="02040503050406030204" pitchFamily="18" charset="0"/>
                  </a:rPr>
                  <a:t>2</a:t>
                </a:r>
                <a:r>
                  <a:rPr lang="pt-BR" sz="1200" dirty="0">
                    <a:effectLst/>
                    <a:latin typeface="Cambria Math" panose="02040503050406030204" pitchFamily="18" charset="0"/>
                  </a:rPr>
                  <a:t>.  O único valor que resolve essas equações</a:t>
                </a:r>
                <a:r>
                  <a:rPr lang="pt-BR" sz="1200" baseline="0" dirty="0">
                    <a:effectLst/>
                    <a:latin typeface="Cambria Math" panose="02040503050406030204" pitchFamily="18" charset="0"/>
                  </a:rPr>
                  <a:t> é </a:t>
                </a:r>
                <a:r>
                  <a:rPr lang="pt-BR" sz="1200" i="0" dirty="0">
                    <a:effectLst/>
                    <a:latin typeface="Cambria Math" panose="02040503050406030204" pitchFamily="18" charset="0"/>
                  </a:rPr>
                  <a:t>𝑎_𝑖=</a:t>
                </a:r>
                <a:r>
                  <a:rPr lang="pt-BR" sz="1200" i="0" dirty="0" err="1">
                    <a:effectLst/>
                    <a:latin typeface="Cambria Math" panose="02040503050406030204" pitchFamily="18" charset="0"/>
                  </a:rPr>
                  <a:t>𝑎_𝑗</a:t>
                </a:r>
                <a:r>
                  <a:rPr lang="pt-BR" sz="1200" i="0" dirty="0">
                    <a:effectLst/>
                    <a:latin typeface="Cambria Math" panose="02040503050406030204" pitchFamily="18" charset="0"/>
                  </a:rPr>
                  <a:t>=0</a:t>
                </a:r>
                <a:r>
                  <a:rPr lang="pt-BR" sz="1200" dirty="0"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endParaRPr lang="pt-BR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887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P3: </a:t>
                </a:r>
                <a:r>
                  <a:rPr lang="pt-BR" b="0" dirty="0"/>
                  <a:t>Como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sz="1800" dirty="0">
                    <a:effectLst/>
                  </a:rPr>
                  <a:t> temos que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.  O único valor que resolve essas equações</a:t>
                </a:r>
                <a:r>
                  <a:rPr lang="pt-BR" sz="1800" baseline="0" dirty="0">
                    <a:effectLst/>
                    <a:latin typeface="Cambria Math" panose="02040503050406030204" pitchFamily="18" charset="0"/>
                  </a:rPr>
                  <a:t>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800" i="1" dirty="0" err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err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err="1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800" dirty="0"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P3: </a:t>
                </a:r>
                <a:r>
                  <a:rPr lang="pt-BR" b="0" dirty="0"/>
                  <a:t>Como</a:t>
                </a:r>
                <a:r>
                  <a:rPr lang="pt-BR" dirty="0"/>
                  <a:t>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𝑎_𝑗=𝑎_𝑖/2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𝑎_𝑖=𝑎_𝑗/2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, </a:t>
                </a:r>
                <a:r>
                  <a:rPr lang="pt-BR" sz="1800" dirty="0">
                    <a:effectLst/>
                  </a:rPr>
                  <a:t> temos que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2𝑎_𝑖=𝑎_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𝑗/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2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.  O único valor que resolve essa equação</a:t>
                </a:r>
                <a:r>
                  <a:rPr lang="pt-BR" sz="1800" baseline="0" dirty="0">
                    <a:effectLst/>
                    <a:latin typeface="Cambria Math" panose="02040503050406030204" pitchFamily="18" charset="0"/>
                  </a:rPr>
                  <a:t> é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𝑎_𝑖=</a:t>
                </a:r>
                <a:r>
                  <a:rPr lang="pt-BR" sz="1800" i="0" dirty="0" err="1">
                    <a:effectLst/>
                    <a:latin typeface="Cambria Math" panose="02040503050406030204" pitchFamily="18" charset="0"/>
                  </a:rPr>
                  <a:t>𝑎_𝑗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=0</a:t>
                </a:r>
                <a:r>
                  <a:rPr lang="pt-BR" sz="1800" dirty="0"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943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P2.1: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embora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seja idêntica para os jogadores,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podem, claro, assumir valores diferentes, portanto levando a ofertas diferentes mesmo que ambos os jogadores usem a mesma estratégia.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  <a:p>
                <a:r>
                  <a:rPr lang="pt-BR" b="1" dirty="0"/>
                  <a:t>P3: </a:t>
                </a:r>
                <a:r>
                  <a:rPr lang="pt-BR" b="0" dirty="0"/>
                  <a:t>em outras palavras, o lance do jogador aumenta estritamente com sua avaliação e a função de lance é diferençável no seu domínio</a:t>
                </a:r>
              </a:p>
              <a:p>
                <a:endParaRPr lang="pt-BR" b="1" dirty="0"/>
              </a:p>
              <a:p>
                <a:r>
                  <a:rPr lang="pt-BR" b="1" dirty="0" err="1"/>
                  <a:t>Conc</a:t>
                </a:r>
                <a:r>
                  <a:rPr lang="pt-BR" b="1" dirty="0"/>
                  <a:t>: </a:t>
                </a:r>
                <a:r>
                  <a:rPr lang="pt-BR" b="0" dirty="0"/>
                  <a:t>Ou seja, a, apenas estamos assumindo que as estratégias do equilíbrio serão simétricas por enquanto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P2.1: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embora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𝑏(.)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seja idêntica para os jogadores,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𝑣_𝑖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𝑣_𝑗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podem, claro, assumir valores diferentes, portanto levando a ofertas diferentes mesmo que ambos os jogadores usem a mesma estratégia.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  <a:p>
                <a:r>
                  <a:rPr lang="pt-BR" b="1" dirty="0"/>
                  <a:t>P3: </a:t>
                </a:r>
                <a:r>
                  <a:rPr lang="pt-BR" b="0" dirty="0"/>
                  <a:t>em outras palavras, o lance do jogador aumenta estritamente com sua avaliação e a função de lance é diferençável no seu </a:t>
                </a:r>
                <a:r>
                  <a:rPr lang="pt-BR" b="0" dirty="0" err="1"/>
                  <a:t>dominio</a:t>
                </a:r>
                <a:endParaRPr lang="pt-BR" b="0" dirty="0"/>
              </a:p>
              <a:p>
                <a:endParaRPr lang="pt-BR" b="1" dirty="0"/>
              </a:p>
              <a:p>
                <a:r>
                  <a:rPr lang="pt-BR" b="1" dirty="0" err="1"/>
                  <a:t>Conc</a:t>
                </a:r>
                <a:r>
                  <a:rPr lang="pt-BR" b="1" dirty="0"/>
                  <a:t>: </a:t>
                </a:r>
                <a:r>
                  <a:rPr lang="pt-BR" b="0" dirty="0"/>
                  <a:t>Ou seja, a, apenas estamos assumindo que as estratégias do equilíbrio serão simétricas por enquanto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559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P3:</a:t>
                </a:r>
                <a:r>
                  <a:rPr lang="pt-BR" dirty="0"/>
                  <a:t> Revisão de função inversa: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pega um valor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no domínio e leva a um valor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na imagem. Sua inversa,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nos diz que valor no domínio corresponde a um determinado valor na imagem. 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Portanto,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sz="1800" b="1" i="1" dirty="0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pt-BR" sz="1800" b="1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pt-BR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pt-BR" sz="1800" b="1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sz="1800" b="1" dirty="0">
                    <a:effectLst/>
                    <a:latin typeface="Cambria Math" panose="02040503050406030204" pitchFamily="18" charset="0"/>
                  </a:rPr>
                  <a:t>tem como output a avaliação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pt-BR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sz="1800" b="1" dirty="0">
                    <a:effectLst/>
                    <a:latin typeface="Cambria Math" panose="02040503050406030204" pitchFamily="18" charset="0"/>
                  </a:rPr>
                  <a:t> necessária para uma dada oferta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pt-BR" sz="1800" b="1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P4: </a:t>
                </a:r>
                <a:r>
                  <a:rPr lang="pt-BR" sz="180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Podemos fazer isso porque assumimos que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(.) 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é estritamente crescente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P5: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{"/>
                        <m:endChr m:val="}"/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−0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 /[1−0]</m:t>
                    </m:r>
                  </m:oMath>
                </a14:m>
                <a:endParaRPr lang="pt-BR" sz="1800" b="1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Arial" panose="020B0604020202020204" pitchFamily="34" charset="0"/>
                  </a:rPr>
                  <a:t>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P3:</a:t>
                </a:r>
                <a:r>
                  <a:rPr lang="pt-BR" dirty="0"/>
                  <a:t> Revisão de função inversa: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𝑓(𝑥)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pega um valor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𝑥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no domínio e leva a um valor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𝑦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na imagem. Sua inversa,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𝑓^(−1) (𝑦)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nos diz que valor no domínio corresponde a um determinado valor na imagem. Portanto,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𝑏^(−1) (𝑏_𝑗) 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tem como output a avaliação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𝑣_𝑖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necessária para uma dada oferta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𝑏_𝑖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P4: </a:t>
                </a:r>
                <a:r>
                  <a:rPr lang="pt-BR" sz="180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Podemos fazer isso porque assumimos que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𝑏(.)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é estritamente crescente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105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P1: </a:t>
                </a:r>
                <a:r>
                  <a:rPr lang="pt-BR" b="0" dirty="0"/>
                  <a:t>aplica a regra do produto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b="0" dirty="0"/>
                  <a:t> e iguala a zero: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dirty="0" err="1" smtClean="0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a:rPr lang="pt-BR" b="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dirty="0" err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err="1"/>
                  <a:t>Intro</a:t>
                </a:r>
                <a:r>
                  <a:rPr lang="pt-BR" b="1" dirty="0"/>
                  <a:t> P2: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Lembre que ambos os jogadores estão jogando uma estratégia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em equilíbrio (i.e.,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eq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simétrico)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  <a:p>
                <a:r>
                  <a:rPr lang="pt-BR" b="1" dirty="0"/>
                  <a:t>Eq.: </a:t>
                </a:r>
                <a:r>
                  <a:rPr lang="pt-BR" b="0" dirty="0"/>
                  <a:t>note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0" dirty="0"/>
                  <a:t> e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pt-BR" b="0" dirty="0"/>
                  <a:t> pela fórmula da derivada da função inversa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P1: </a:t>
                </a:r>
                <a:r>
                  <a:rPr lang="pt-BR" b="0" dirty="0"/>
                  <a:t>aplica a regra do produto em </a:t>
                </a:r>
                <a:r>
                  <a:rPr lang="pt-BR" b="0" i="0">
                    <a:latin typeface="Cambria Math" panose="02040503050406030204" pitchFamily="18" charset="0"/>
                  </a:rPr>
                  <a:t>〖(𝑣〗_𝑖−𝑏_𝑖)𝑏</a:t>
                </a:r>
                <a:r>
                  <a:rPr lang="en-US" b="0" i="0">
                    <a:latin typeface="Cambria Math" panose="02040503050406030204" pitchFamily="18" charset="0"/>
                  </a:rPr>
                  <a:t>^(−1) (𝑏_𝑖 )</a:t>
                </a:r>
                <a:r>
                  <a:rPr lang="pt-BR" b="0" dirty="0"/>
                  <a:t> e iguala a zero: </a:t>
                </a:r>
                <a:r>
                  <a:rPr lang="pt-BR" b="0" i="0" dirty="0">
                    <a:latin typeface="Cambria Math" panose="02040503050406030204" pitchFamily="18" charset="0"/>
                  </a:rPr>
                  <a:t>(</a:t>
                </a:r>
                <a:r>
                  <a:rPr lang="pt-BR" b="0" i="0" dirty="0" err="1">
                    <a:latin typeface="Cambria Math" panose="02040503050406030204" pitchFamily="18" charset="0"/>
                  </a:rPr>
                  <a:t>𝑎’𝑏+𝑎𝑏</a:t>
                </a:r>
                <a:r>
                  <a:rPr lang="pt-BR" b="0" i="0" dirty="0">
                    <a:latin typeface="Cambria Math" panose="02040503050406030204" pitchFamily="18" charset="0"/>
                  </a:rPr>
                  <a:t>’)=0.</a:t>
                </a:r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Lembre que ambos os jogadores estão jogando uma estratégia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𝑏(.)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em equilíbrio (i.e.,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eq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simétrico)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  <a:p>
                <a:r>
                  <a:rPr lang="pt-BR" b="1" dirty="0"/>
                  <a:t>Eq.: </a:t>
                </a:r>
                <a:r>
                  <a:rPr lang="pt-BR" b="0" dirty="0"/>
                  <a:t>note que </a:t>
                </a:r>
                <a:r>
                  <a:rPr lang="pt-BR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^(−1) (</a:t>
                </a:r>
                <a:r>
                  <a:rPr lang="pt-BR" b="0" i="0">
                    <a:latin typeface="Cambria Math" panose="02040503050406030204" pitchFamily="18" charset="0"/>
                  </a:rPr>
                  <a:t>𝑏(𝑣_𝑖))=𝑣_𝑖</a:t>
                </a:r>
                <a:r>
                  <a:rPr lang="pt-BR" b="0" dirty="0"/>
                  <a:t> e que </a:t>
                </a:r>
                <a:r>
                  <a:rPr lang="en-US" b="0" i="0">
                    <a:latin typeface="Cambria Math" panose="02040503050406030204" pitchFamily="18" charset="0"/>
                  </a:rPr>
                  <a:t>𝑑/(𝑑𝑏_𝑖 ) 𝑏^(−1) (</a:t>
                </a:r>
                <a:r>
                  <a:rPr lang="pt-BR" b="0" i="0">
                    <a:latin typeface="Cambria Math" panose="02040503050406030204" pitchFamily="18" charset="0"/>
                  </a:rPr>
                  <a:t>𝑏(𝑣_𝑖))=1/(𝑏^′ (𝑣_𝑖 ) )</a:t>
                </a:r>
                <a:r>
                  <a:rPr lang="pt-BR" b="0" dirty="0"/>
                  <a:t> pela fórmula da derivada da função inversa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438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P1: </a:t>
                </a:r>
                <a:r>
                  <a:rPr lang="pt-BR" b="0" dirty="0"/>
                  <a:t>Para simplificar a equação do slide anterior,</a:t>
                </a:r>
                <a:r>
                  <a:rPr lang="pt-BR" b="1" dirty="0"/>
                  <a:t> </a:t>
                </a:r>
                <a:r>
                  <a:rPr lang="pt-BR" b="0" dirty="0"/>
                  <a:t>note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0" dirty="0"/>
                  <a:t> e que, pela fórmula da derivada da função inversa,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pt-BR" b="0" dirty="0"/>
                  <a:t>. Agora isole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0" dirty="0"/>
                  <a:t> e note que</a:t>
                </a:r>
                <a:r>
                  <a:rPr lang="pt-BR" b="0" baseline="0" dirty="0"/>
                  <a:t> temos uma equação diferencial de primeira ordem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baseline="0" dirty="0"/>
                  <a:t>Pergunta:</a:t>
                </a:r>
                <a:r>
                  <a:rPr lang="pt-BR" b="0" baseline="0" dirty="0"/>
                  <a:t> como resolvemos uma equação diferencial de primeira ordem? Dica: Qual é operação inversa da derivada?</a:t>
                </a:r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P1: </a:t>
                </a:r>
                <a:r>
                  <a:rPr lang="pt-BR" b="0" dirty="0"/>
                  <a:t>Para simplificar a equação do slide anterior,</a:t>
                </a:r>
                <a:r>
                  <a:rPr lang="pt-BR" b="1" dirty="0"/>
                  <a:t> </a:t>
                </a:r>
                <a:r>
                  <a:rPr lang="pt-BR" b="0" dirty="0"/>
                  <a:t>note que </a:t>
                </a:r>
                <a:r>
                  <a:rPr lang="pt-BR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^(−1) (</a:t>
                </a:r>
                <a:r>
                  <a:rPr lang="pt-BR" b="0" i="0">
                    <a:latin typeface="Cambria Math" panose="02040503050406030204" pitchFamily="18" charset="0"/>
                  </a:rPr>
                  <a:t>𝑏(𝑣_𝑖))=𝑣_𝑖</a:t>
                </a:r>
                <a:r>
                  <a:rPr lang="pt-BR" b="0" dirty="0"/>
                  <a:t> e que, pela fórmula da derivada da função inversa, </a:t>
                </a:r>
                <a:r>
                  <a:rPr lang="en-US" b="0" i="0">
                    <a:latin typeface="Cambria Math" panose="02040503050406030204" pitchFamily="18" charset="0"/>
                  </a:rPr>
                  <a:t>𝑑/(𝑑𝑏_𝑖 ) 𝑏^(−1) (</a:t>
                </a:r>
                <a:r>
                  <a:rPr lang="pt-BR" b="0" i="0">
                    <a:latin typeface="Cambria Math" panose="02040503050406030204" pitchFamily="18" charset="0"/>
                  </a:rPr>
                  <a:t>𝑏(𝑣_𝑖))=1/(𝑏^′ (𝑣_𝑖 ) )</a:t>
                </a:r>
                <a:r>
                  <a:rPr lang="pt-BR" b="0" dirty="0"/>
                  <a:t>. Agora isole </a:t>
                </a:r>
                <a:r>
                  <a:rPr lang="pt-BR" b="0" i="0">
                    <a:latin typeface="Cambria Math" panose="02040503050406030204" pitchFamily="18" charset="0"/>
                  </a:rPr>
                  <a:t>𝑣_𝑖</a:t>
                </a:r>
                <a:r>
                  <a:rPr lang="pt-BR" b="0" dirty="0"/>
                  <a:t> e note que</a:t>
                </a:r>
                <a:r>
                  <a:rPr lang="pt-BR" b="0" baseline="0" dirty="0"/>
                  <a:t> temos uma equação diferencial de primeira ordem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baseline="0" dirty="0"/>
                  <a:t>Pergunta:</a:t>
                </a:r>
                <a:r>
                  <a:rPr lang="pt-BR" b="0" baseline="0" dirty="0"/>
                  <a:t> como resolvemos uma equação diferencial de primeira ordem? Dica: Qual é operação inversa da derivada?</a:t>
                </a:r>
                <a:endParaRPr lang="pt-BR" b="0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46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pt-BR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b="0" dirty="0"/>
                  <a:t> é a derivada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</m:t>
                    </m:r>
                  </m:oMath>
                </a14:m>
                <a:r>
                  <a:rPr lang="pt-BR" b="0" dirty="0"/>
                  <a:t> usando a regra</a:t>
                </a:r>
                <a:r>
                  <a:rPr lang="pt-BR" b="0" baseline="0" dirty="0"/>
                  <a:t> do produto.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0" dirty="0"/>
                  <a:t> é</a:t>
                </a:r>
                <a:r>
                  <a:rPr lang="pt-BR" b="0" baseline="0" dirty="0"/>
                  <a:t> derivada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 intuição econômica por trás desse último passo pode ser de que nenhum jogador fará lances maiores que sua avaliação, portanto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i="1" dirty="0" err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 dirty="0" err="1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800" i="1" dirty="0" err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BR" sz="1800" i="1" dirty="0" err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err="1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err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para todo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incluindo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. Como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por definição,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(0)=0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portanto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𝑐𝑜𝑛𝑠𝑡𝑎𝑛𝑡𝑒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</a:t>
                </a:r>
                <a:r>
                  <a:rPr lang="pt-BR" b="0" dirty="0"/>
                  <a:t> </a:t>
                </a:r>
                <a:r>
                  <a:rPr lang="pt-BR" b="0" i="0">
                    <a:latin typeface="Cambria Math" panose="02040503050406030204" pitchFamily="18" charset="0"/>
                  </a:rPr>
                  <a:t>𝑏^′ (𝑣_𝑖 ) 𝑣_𝑖+𝑏(𝑣_𝑖 )</a:t>
                </a:r>
                <a:r>
                  <a:rPr lang="pt-BR" b="0" dirty="0"/>
                  <a:t> é a derivada de </a:t>
                </a:r>
                <a:r>
                  <a:rPr lang="en-US" b="0" i="0">
                    <a:latin typeface="Cambria Math" panose="02040503050406030204" pitchFamily="18" charset="0"/>
                  </a:rPr>
                  <a:t>𝑏(𝑣_𝑖 )𝑣𝑖</a:t>
                </a:r>
                <a:r>
                  <a:rPr lang="pt-BR" b="0" dirty="0"/>
                  <a:t> usando a regra</a:t>
                </a:r>
                <a:r>
                  <a:rPr lang="pt-BR" b="0" baseline="0" dirty="0"/>
                  <a:t> do produto. </a:t>
                </a:r>
                <a:r>
                  <a:rPr lang="pt-BR" b="0" i="0">
                    <a:latin typeface="Cambria Math" panose="02040503050406030204" pitchFamily="18" charset="0"/>
                  </a:rPr>
                  <a:t>𝑣_𝑖</a:t>
                </a:r>
                <a:r>
                  <a:rPr lang="pt-BR" b="0" dirty="0"/>
                  <a:t> é</a:t>
                </a:r>
                <a:r>
                  <a:rPr lang="pt-BR" b="0" baseline="0" dirty="0"/>
                  <a:t> derivada de </a:t>
                </a:r>
                <a:r>
                  <a:rPr lang="en-US" b="0" i="0">
                    <a:latin typeface="Cambria Math" panose="02040503050406030204" pitchFamily="18" charset="0"/>
                  </a:rPr>
                  <a:t>1/2 𝑣_𝑖^2</a:t>
                </a:r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 intuição econômica por trás desse último passo pode ser de que nenhum jogador fará lances maiores que sua avaliação, portanto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𝑏(</a:t>
                </a:r>
                <a:r>
                  <a:rPr lang="pt-BR" sz="1800" i="0" dirty="0" err="1">
                    <a:effectLst/>
                    <a:latin typeface="Cambria Math" panose="02040503050406030204" pitchFamily="18" charset="0"/>
                  </a:rPr>
                  <a:t>𝑣_𝑖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 )≤</a:t>
                </a:r>
                <a:r>
                  <a:rPr lang="pt-BR" sz="1800" i="0" dirty="0" err="1">
                    <a:effectLst/>
                    <a:latin typeface="Cambria Math" panose="02040503050406030204" pitchFamily="18" charset="0"/>
                  </a:rPr>
                  <a:t>𝑣_𝑖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para todo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𝑣_𝑖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incluindo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𝑏(0)≤0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. Como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𝑏≥0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por definição,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𝑏(0)=0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portanto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𝑐𝑜𝑛𝑠𝑡𝑎𝑛𝑡𝑒=0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263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1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P1: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na literatura,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é chamado de "</a:t>
                </a:r>
                <a:r>
                  <a:rPr lang="pt-BR" sz="1800" dirty="0" err="1">
                    <a:effectLst/>
                    <a:latin typeface="Cambria Math" panose="02040503050406030204" pitchFamily="18" charset="0"/>
                  </a:rPr>
                  <a:t>ask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" e</a:t>
                </a:r>
                <a:r>
                  <a:rPr lang="pt-BR" sz="1800" baseline="0" dirty="0">
                    <a:effectLst/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de "</a:t>
                </a:r>
                <a:r>
                  <a:rPr lang="pt-BR" sz="1800" dirty="0" err="1">
                    <a:effectLst/>
                    <a:latin typeface="Cambria Math" panose="02040503050406030204" pitchFamily="18" charset="0"/>
                  </a:rPr>
                  <a:t>bid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". Vamos chamar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pt-BR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pt-BR" sz="1800" b="1" dirty="0">
                    <a:effectLst/>
                    <a:latin typeface="Cambria Math" panose="02040503050406030204" pitchFamily="18" charset="0"/>
                  </a:rPr>
                  <a:t> de preço demandado 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pt-BR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pt-BR" sz="1800" b="1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800" b="1" dirty="0">
                    <a:effectLst/>
                    <a:latin typeface="Cambria Math" panose="02040503050406030204" pitchFamily="18" charset="0"/>
                  </a:rPr>
                  <a:t>de preço ofertado ou lance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P1: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na literatura,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𝑝_𝑠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é chamado de "</a:t>
                </a:r>
                <a:r>
                  <a:rPr lang="pt-BR" sz="1800" dirty="0" err="1">
                    <a:effectLst/>
                    <a:latin typeface="Cambria Math" panose="02040503050406030204" pitchFamily="18" charset="0"/>
                  </a:rPr>
                  <a:t>ask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" e</a:t>
                </a:r>
                <a:r>
                  <a:rPr lang="pt-BR" sz="1800" baseline="0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de "</a:t>
                </a:r>
                <a:r>
                  <a:rPr lang="pt-BR" sz="1800" dirty="0" err="1">
                    <a:effectLst/>
                    <a:latin typeface="Cambria Math" panose="02040503050406030204" pitchFamily="18" charset="0"/>
                  </a:rPr>
                  <a:t>bid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". Vamos chamar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𝑠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de preço demandado 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  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de preço ofertado ou lance.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742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P2: </a:t>
                </a:r>
                <a:r>
                  <a:rPr lang="pt-BR" dirty="0"/>
                  <a:t>Lembre que a informação é incompleta. Então o payoff depende do preço esperado que o vendedor irá demandar,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/>
                  <a:t>. Para a transação ocorrer e gerar payoff positivo, entretanto,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. Portanto o “condicional”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Eq. (3.2.3):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𝔼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)│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é o valor esperado do preço que o vendedor demandará </a:t>
                </a:r>
                <a:r>
                  <a:rPr lang="pt-BR" sz="1800" b="1" dirty="0">
                    <a:effectLst/>
                    <a:latin typeface="Cambria Math" panose="02040503050406030204" pitchFamily="18" charset="0"/>
                  </a:rPr>
                  <a:t>condicional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ao preço demandado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ser mais baixo que ou igual ao preço ofertado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800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  <a:p>
                <a:r>
                  <a:rPr lang="pt-BR" b="1" dirty="0"/>
                  <a:t>Eq. (3.2.4):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é o valor esperado do preço que o comprador</a:t>
                </a:r>
                <a:r>
                  <a:rPr lang="pt-BR" baseline="0" dirty="0"/>
                  <a:t> ofertará </a:t>
                </a:r>
                <a:r>
                  <a:rPr lang="pt-BR" b="1" baseline="0" dirty="0"/>
                  <a:t>condicional</a:t>
                </a:r>
                <a:r>
                  <a:rPr lang="pt-BR" baseline="0" dirty="0"/>
                  <a:t> ao preço ofertado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baseline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pt-BR" dirty="0"/>
                  <a:t> ser maior </a:t>
                </a:r>
                <a:r>
                  <a:rPr lang="pt-BR" sz="1200" dirty="0">
                    <a:effectLst/>
                    <a:latin typeface="Cambria Math" panose="02040503050406030204" pitchFamily="18" charset="0"/>
                  </a:rPr>
                  <a:t>que ou igual ao</a:t>
                </a:r>
                <a:r>
                  <a:rPr lang="pt-BR" dirty="0"/>
                  <a:t> preço demandado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b="1" dirty="0" err="1"/>
                  <a:t>Conc</a:t>
                </a:r>
                <a:r>
                  <a:rPr lang="pt-BR" b="1" dirty="0"/>
                  <a:t>: </a:t>
                </a:r>
                <a:r>
                  <a:rPr lang="pt-BR" b="0" dirty="0"/>
                  <a:t>Mas novamente temos espaços de tipos contínuos e espaços de ações contínuos. Precisamos novamente adotar formas funcionais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Eq. (3.2.3):</a:t>
                </a:r>
                <a:r>
                  <a:rPr lang="pt-BR" dirty="0"/>
                  <a:t>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𝔼[𝑝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𝑠 (𝑣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𝑠)│𝑝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𝑏≥𝑝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𝑠 (𝑣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𝑠)]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é o valor esperado do preço que o vendedor demandará *condicional* ao preço demandado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𝑠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ser mais baixo que o preço ofertado </a:t>
                </a:r>
                <a:r>
                  <a:rPr lang="pt-BR" sz="1800" b="0" i="0">
                    <a:effectLst/>
                    <a:latin typeface="Cambria Math" panose="02040503050406030204" pitchFamily="18" charset="0"/>
                  </a:rPr>
                  <a:t>𝑝_𝑏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  <a:p>
                <a:r>
                  <a:rPr lang="pt-BR" dirty="0"/>
                  <a:t>Lembre que a informação é incompleta. Então o payoff depende do preço esperado que o vendedor irá demandar, </a:t>
                </a:r>
                <a:r>
                  <a:rPr lang="pt-BR" b="0" i="0">
                    <a:latin typeface="Cambria Math" panose="02040503050406030204" pitchFamily="18" charset="0"/>
                  </a:rPr>
                  <a:t>𝑝_𝑠</a:t>
                </a:r>
                <a:r>
                  <a:rPr lang="pt-BR" dirty="0"/>
                  <a:t>. Para a transação ocorrer e gerar payoff positivo, entretanto,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𝑝_𝑏≥𝑝_𝑠 (𝑣_𝑠 )</a:t>
                </a:r>
                <a:r>
                  <a:rPr lang="pt-BR" dirty="0"/>
                  <a:t>. Portanto o “condicional”</a:t>
                </a:r>
              </a:p>
              <a:p>
                <a:endParaRPr lang="pt-BR" dirty="0"/>
              </a:p>
              <a:p>
                <a:r>
                  <a:rPr lang="pt-BR" b="1" dirty="0"/>
                  <a:t>Eq. (3.2.4):</a:t>
                </a:r>
                <a:r>
                  <a:rPr lang="pt-BR" dirty="0"/>
                  <a:t>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𝔼[𝑝_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𝑣_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 )│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𝑝_𝑏 (𝑣_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 )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≥𝑝_𝑠 ]</a:t>
                </a:r>
                <a:r>
                  <a:rPr lang="pt-BR" dirty="0"/>
                  <a:t> é o valor esperado do preço que o comprador</a:t>
                </a:r>
                <a:r>
                  <a:rPr lang="pt-BR" baseline="0" dirty="0"/>
                  <a:t> ofertará *condicional* ao preço ofertado </a:t>
                </a:r>
                <a:r>
                  <a:rPr lang="pt-BR" b="0" i="0" baseline="0">
                    <a:latin typeface="Cambria Math" panose="02040503050406030204" pitchFamily="18" charset="0"/>
                  </a:rPr>
                  <a:t>𝑝_𝑏</a:t>
                </a:r>
                <a:r>
                  <a:rPr lang="pt-BR" dirty="0"/>
                  <a:t> ser maior que o preço demandado </a:t>
                </a:r>
                <a:r>
                  <a:rPr lang="pt-BR" b="0" i="0">
                    <a:latin typeface="Cambria Math" panose="02040503050406030204" pitchFamily="18" charset="0"/>
                  </a:rPr>
                  <a:t>𝑝_𝑠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b="1" dirty="0" err="1"/>
                  <a:t>Conc</a:t>
                </a:r>
                <a:r>
                  <a:rPr lang="pt-BR" b="1" dirty="0"/>
                  <a:t>: </a:t>
                </a:r>
                <a:r>
                  <a:rPr lang="pt-BR" b="0" dirty="0"/>
                  <a:t>Mas novamente temos espaços de tipos contínuos e espaços de ações contínuos. Precisamos novamente adotar formas funcionais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014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Intro: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Há vários E.N.B nesse jogo. Não é a toa que utilizamos o equilíbrio linear. Nosso exercício aqui começa mostrando o equilíbrio de preço único, como exemplo, para fazer um contra ponto.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 err="1">
                    <a:effectLst/>
                    <a:latin typeface="Segoe UI" panose="020B0502040204020203" pitchFamily="34" charset="0"/>
                  </a:rPr>
                  <a:t>Intro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 P2: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lembre-se do equilíbrio que desenvolvemos na aula 9, no qual há um cutoff tal que os indivíduos jogam uma ação se seu tipo for abaixo desse cutoff e outra ação se seu tipo for acima desse cutoff.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r>
                  <a:rPr lang="pt-BR" dirty="0"/>
                  <a:t>Não vai ser como antes, que cada agente escolhia um preço. Agora tem um preço único e a escolha é transacionar ou não, que vai ser definida pelo nosso tipo e pelo valor crítico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Intro: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Há vários E.N.B nesse jogo. Não é a toa que utilizamos o equilíbrio linear. Nosso exercício aqui começa mostrando o equilíbrio de preço único, como exemplo, para fazer um contra ponto.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P2: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lembre-se do equilíbrio que desenvolvemos na aula 10, no qual há um cutoff tal que os indivíduos jogam uma ação abaixo desse cutoff e outra ação acima dele.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r>
                  <a:rPr lang="pt-BR" dirty="0"/>
                  <a:t>Não vai ser como antes, que cada agente escolhia um preço. Agora tem um preço único e a escolha é transacionar ou não, que vai ser definida pelo nosso tipo e pelo valor crítico </a:t>
                </a:r>
                <a:r>
                  <a:rPr lang="pt-BR" b="0" i="0">
                    <a:latin typeface="Cambria Math" panose="02040503050406030204" pitchFamily="18" charset="0"/>
                  </a:rPr>
                  <a:t>𝑥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93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Intro: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Esse é o caso dos leilões que são aplicados para concessões, privatização, regulação, etc. Na literatura, se chama de first-price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sealed-bid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auction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ou FPSBA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P2.1:</a:t>
                </a:r>
                <a:r>
                  <a:rPr lang="pt-BR" sz="180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Podemos interpretar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como preço de reserva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como beneficio liquido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P3:</a:t>
                </a:r>
                <a:r>
                  <a:rPr lang="pt-BR" sz="180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Ainda dentro do contexto da aula passada, o participante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conhece sua avaliação mas não conhece a do participante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P5: </a:t>
                </a:r>
                <a:r>
                  <a:rPr lang="pt-BR" b="0" dirty="0"/>
                  <a:t>diferente do leilão de Vickrey, em que quem fizer o maior lance leva, mas paga o valor do segundo maior lance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P7:</a:t>
                </a:r>
                <a:r>
                  <a:rPr lang="pt-BR" b="0" dirty="0"/>
                  <a:t> Isso significa que os participantes não irão pagar mais somente para poder ter mais certeza de que irão levar o bem caso haja empate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Intro: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Esse é o caso dos leilões, que são aplicados para concessões, privatização, regulação, etc. Na literatura, se chama de first-price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sealed-bid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auction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ou FPSBA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P2.1:</a:t>
                </a:r>
                <a:r>
                  <a:rPr lang="pt-BR" sz="180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Podemos interpretar 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𝑣𝑖 como preço de reserva 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𝑖−𝑝 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como beneficio liquido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P3:</a:t>
                </a:r>
                <a:r>
                  <a:rPr lang="pt-BR" sz="180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Ainda dentro do contexto da aula passada, o participante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conhece sua avaliação mas não conhece a do participante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𝑗</a:t>
                </a: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P5: </a:t>
                </a:r>
                <a:r>
                  <a:rPr lang="pt-BR" b="0" dirty="0"/>
                  <a:t>diferente do leilão de Vickrey, em que quem fizer o maior lance leva, mas paga o valor do segundo maior lance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P7:</a:t>
                </a:r>
                <a:r>
                  <a:rPr lang="pt-BR" b="0" dirty="0"/>
                  <a:t> Isso significa que os participantes não irão pagar mais somente para poder ter mais certeza de que irão levar o bem caso haja empate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0740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Intro: 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Cada ponto nesse gráfico é um par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. As transações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seriam eficientes para todos os pares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tais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BR" sz="1800" i="1" dirty="0" err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mas não aconteceriam nas áreas escuras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Intro: 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Cada ponto nesse gráfico é um par 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(𝑣_𝑠,𝑣_𝑏 )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. As transações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seriam eficientes para todos os pares 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(𝑣_𝑠,𝑣_𝑏 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tais que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𝑣_𝑏≥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𝑣</a:t>
                </a:r>
                <a:r>
                  <a:rPr lang="pt-BR" sz="1800" b="0" i="0" dirty="0" err="1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𝑠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mas não aconteceriam nas áreas escuras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710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Intro: 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O comprador está disposto a transacionar em toda a área em que sua avaliação supere o cutoff de preço único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Intro: 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O comprador está disposto a transacionar em toda a área em que sua avaliação cruze o cutoff de preço único </a:t>
                </a:r>
                <a:r>
                  <a:rPr lang="pt-BR" sz="1800" b="0" i="0">
                    <a:effectLst/>
                    <a:latin typeface="Cambria Math" panose="02040503050406030204" pitchFamily="18" charset="0"/>
                  </a:rPr>
                  <a:t>𝑥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076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Intro: 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O vendedor está disposto a transacionar em toda a área em que sua avaliação esteja abaixo</a:t>
                </a:r>
                <a:r>
                  <a:rPr lang="pt-BR" sz="1800" b="0" baseline="0" dirty="0">
                    <a:effectLst/>
                    <a:latin typeface="Segoe UI" panose="020B0502040204020203" pitchFamily="34" charset="0"/>
                  </a:rPr>
                  <a:t> d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o cutoff de preço único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Intro: 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O vendedor está disposto a transacionar em toda a área em que sua avaliação esteja abaixo</a:t>
                </a:r>
                <a:r>
                  <a:rPr lang="pt-BR" sz="1800" b="0" baseline="0" dirty="0">
                    <a:effectLst/>
                    <a:latin typeface="Segoe UI" panose="020B0502040204020203" pitchFamily="34" charset="0"/>
                  </a:rPr>
                  <a:t> d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o cutoff de preço único </a:t>
                </a:r>
                <a:r>
                  <a:rPr lang="pt-BR" sz="1800" b="0" i="0">
                    <a:effectLst/>
                    <a:latin typeface="Cambria Math" panose="02040503050406030204" pitchFamily="18" charset="0"/>
                  </a:rPr>
                  <a:t>𝑥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5006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</a:t>
                </a:r>
                <a:r>
                  <a:rPr lang="pt-BR" b="0" dirty="0"/>
                  <a:t>: lembre-se que (3.2.3) é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b="0" dirty="0"/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Maximização</a:t>
                </a:r>
                <a:r>
                  <a:rPr lang="pt-BR" b="0" dirty="0"/>
                  <a:t>: Com respeito 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b="0" dirty="0"/>
                  <a:t> em (3.2.3), temos</a:t>
                </a:r>
                <a:r>
                  <a:rPr lang="pt-BR" b="0" baseline="0" dirty="0"/>
                  <a:t> que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b="0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dirty="0"/>
              </a:p>
              <a:p>
                <a:r>
                  <a:rPr lang="pt-BR" sz="1800" dirty="0">
                    <a:effectLst/>
                    <a:latin typeface="Segoe UI" panose="020B0502040204020203" pitchFamily="34" charset="0"/>
                  </a:rPr>
                  <a:t>Com respeito ao termo do valor esperado, note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err="1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err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está limitado por baixo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 por cima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já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8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pt-B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8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pt-B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Sua media, portanto, é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err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err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sz="1800" i="1" dirty="0" err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err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800" i="1" dirty="0" err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)/2 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(veja slides da aula 9 para fórmula da media).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</a:t>
                </a:r>
                <a:r>
                  <a:rPr lang="pt-BR" b="0" dirty="0"/>
                  <a:t>: lembre-se que (3.2.3) é </a:t>
                </a:r>
                <a:r>
                  <a:rPr lang="en-US" b="0" i="0">
                    <a:latin typeface="Cambria Math" panose="02040503050406030204" pitchFamily="18" charset="0"/>
                  </a:rPr>
                  <a:t>max┬(𝑝_𝑏 )⁡[𝑣_𝑏−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b="0" i="0">
                    <a:latin typeface="Cambria Math" panose="02040503050406030204" pitchFamily="18" charset="0"/>
                  </a:rPr>
                  <a:t>𝑝_𝑏+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𝔼[𝑝_𝑠 (𝑣_𝑠 )│𝑝_𝑏≥𝑝_𝑠 (𝑣_𝑠 ) ])/2] </a:t>
                </a:r>
                <a:r>
                  <a:rPr lang="en-US" b="0" i="0">
                    <a:latin typeface="Cambria Math" panose="02040503050406030204" pitchFamily="18" charset="0"/>
                  </a:rPr>
                  <a:t> Pr⁡{𝑝_𝑏≥𝑝_𝑠 (𝑣_𝑠 )}  </a:t>
                </a:r>
                <a:endParaRPr lang="pt-BR" b="0" dirty="0"/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Maximização</a:t>
                </a:r>
                <a:r>
                  <a:rPr lang="pt-BR" b="0" dirty="0"/>
                  <a:t>: Com respeito a </a:t>
                </a:r>
                <a:r>
                  <a:rPr lang="en-US" b="0" i="0">
                    <a:latin typeface="Cambria Math" panose="02040503050406030204" pitchFamily="18" charset="0"/>
                  </a:rPr>
                  <a:t>Pr⁡{𝑝_𝑏≥𝑝_𝑠 (𝑣_𝑠 )}</a:t>
                </a:r>
                <a:r>
                  <a:rPr lang="pt-BR" b="0" dirty="0"/>
                  <a:t> em (3.2.3), temos</a:t>
                </a:r>
                <a:r>
                  <a:rPr lang="pt-BR" b="0" baseline="0" dirty="0"/>
                  <a:t> que </a:t>
                </a:r>
                <a:r>
                  <a:rPr lang="en-US" b="0" i="0">
                    <a:latin typeface="Cambria Math" panose="02040503050406030204" pitchFamily="18" charset="0"/>
                  </a:rPr>
                  <a:t>Pr⁡{𝑝_𝑏≥𝑝_𝑠 (𝑣_𝑠 )}</a:t>
                </a:r>
                <a:r>
                  <a:rPr lang="pt-BR" b="0" i="0">
                    <a:latin typeface="Cambria Math" panose="02040503050406030204" pitchFamily="18" charset="0"/>
                  </a:rPr>
                  <a:t>=</a:t>
                </a:r>
                <a:r>
                  <a:rPr lang="en-US" b="0" i="0">
                    <a:latin typeface="Cambria Math" panose="02040503050406030204" pitchFamily="18" charset="0"/>
                  </a:rPr>
                  <a:t>Pr⁡{𝑝_𝑏≥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𝑎_𝑠+𝑐_𝑠 𝑣_𝑠</a:t>
                </a:r>
                <a:r>
                  <a:rPr lang="en-US" b="0" i="0">
                    <a:latin typeface="Cambria Math" panose="02040503050406030204" pitchFamily="18" charset="0"/>
                  </a:rPr>
                  <a:t> }</a:t>
                </a:r>
                <a:r>
                  <a:rPr lang="pt-BR" b="0" i="0">
                    <a:latin typeface="Cambria Math" panose="02040503050406030204" pitchFamily="18" charset="0"/>
                  </a:rPr>
                  <a:t>=</a:t>
                </a:r>
                <a:r>
                  <a:rPr lang="en-US" b="0" i="0">
                    <a:latin typeface="Cambria Math" panose="02040503050406030204" pitchFamily="18" charset="0"/>
                  </a:rPr>
                  <a:t>Pr⁡〖{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𝑣_𝑠</a:t>
                </a:r>
                <a:r>
                  <a:rPr lang="en-US" b="0" i="0" dirty="0">
                    <a:latin typeface="Cambria Math" panose="02040503050406030204" pitchFamily="18" charset="0"/>
                  </a:rPr>
                  <a:t>≤</a:t>
                </a:r>
                <a:r>
                  <a:rPr lang="en-US" b="0" i="0">
                    <a:latin typeface="Cambria Math" panose="02040503050406030204" pitchFamily="18" charset="0"/>
                  </a:rPr>
                  <a:t>〖</a:t>
                </a:r>
                <a:r>
                  <a:rPr lang="pt-BR" b="0" i="0">
                    <a:latin typeface="Cambria Math" panose="02040503050406030204" pitchFamily="18" charset="0"/>
                  </a:rPr>
                  <a:t>(</a:t>
                </a:r>
                <a:r>
                  <a:rPr lang="en-US" b="0" i="0">
                    <a:latin typeface="Cambria Math" panose="02040503050406030204" pitchFamily="18" charset="0"/>
                  </a:rPr>
                  <a:t>𝑝〗_𝑏</a:t>
                </a:r>
                <a:r>
                  <a:rPr lang="pt-BR" b="0" i="0">
                    <a:latin typeface="Cambria Math" panose="02040503050406030204" pitchFamily="18" charset="0"/>
                  </a:rPr>
                  <a:t>−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𝑎_𝑠)</a:t>
                </a:r>
                <a:r>
                  <a:rPr lang="en-US" b="0" i="0" dirty="0">
                    <a:latin typeface="Cambria Math" panose="02040503050406030204" pitchFamily="18" charset="0"/>
                  </a:rPr>
                  <a:t>/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𝑐_𝑠 }</a:t>
                </a:r>
                <a:r>
                  <a:rPr lang="en-US" b="0" i="0" dirty="0">
                    <a:latin typeface="Cambria Math" panose="02040503050406030204" pitchFamily="18" charset="0"/>
                  </a:rPr>
                  <a:t>=</a:t>
                </a:r>
                <a:r>
                  <a:rPr lang="en-US" b="0" i="0">
                    <a:latin typeface="Cambria Math" panose="02040503050406030204" pitchFamily="18" charset="0"/>
                  </a:rPr>
                  <a:t>〗 〖</a:t>
                </a:r>
                <a:r>
                  <a:rPr lang="pt-BR" b="0" i="0">
                    <a:latin typeface="Cambria Math" panose="02040503050406030204" pitchFamily="18" charset="0"/>
                  </a:rPr>
                  <a:t>(</a:t>
                </a:r>
                <a:r>
                  <a:rPr lang="en-US" b="0" i="0">
                    <a:latin typeface="Cambria Math" panose="02040503050406030204" pitchFamily="18" charset="0"/>
                  </a:rPr>
                  <a:t>𝑝〗_𝑏</a:t>
                </a:r>
                <a:r>
                  <a:rPr lang="pt-BR" b="0" i="0">
                    <a:latin typeface="Cambria Math" panose="02040503050406030204" pitchFamily="18" charset="0"/>
                  </a:rPr>
                  <a:t>−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𝑎_𝑠)</a:t>
                </a:r>
                <a:r>
                  <a:rPr lang="en-US" b="0" i="0" dirty="0">
                    <a:latin typeface="Cambria Math" panose="02040503050406030204" pitchFamily="18" charset="0"/>
                  </a:rPr>
                  <a:t>/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𝑐_𝑠</a:t>
                </a:r>
                <a:r>
                  <a:rPr lang="pt-BR" b="0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dirty="0"/>
              </a:p>
              <a:p>
                <a:r>
                  <a:rPr lang="pt-BR" sz="1800" dirty="0">
                    <a:effectLst/>
                    <a:latin typeface="Segoe UI" panose="020B0502040204020203" pitchFamily="34" charset="0"/>
                  </a:rPr>
                  <a:t>Com respeito ao termo do valor esperado, note que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𝑠 (</a:t>
                </a:r>
                <a:r>
                  <a:rPr lang="pt-BR" sz="1800" i="0" dirty="0" err="1">
                    <a:effectLst/>
                    <a:latin typeface="Cambria Math" panose="02040503050406030204" pitchFamily="18" charset="0"/>
                  </a:rPr>
                  <a:t>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 err="1">
                    <a:effectLst/>
                    <a:latin typeface="Cambria Math" panose="02040503050406030204" pitchFamily="18" charset="0"/>
                  </a:rPr>
                  <a:t>𝑠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está limitado por baixo por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𝑎_𝑠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 por cima por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𝑝_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𝑏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já que </a:t>
                </a:r>
                <a:r>
                  <a:rPr lang="pt-BR" sz="1800" i="0" dirty="0">
                    <a:latin typeface="Cambria Math" panose="02040503050406030204" pitchFamily="18" charset="0"/>
                  </a:rPr>
                  <a:t>𝑝_𝑠</a:t>
                </a:r>
                <a:r>
                  <a:rPr lang="pt-BR" sz="1800" b="0" i="0" dirty="0">
                    <a:latin typeface="Cambria Math" panose="02040503050406030204" pitchFamily="18" charset="0"/>
                  </a:rPr>
                  <a:t> (𝑣_𝑠 )=𝑎_𝑠+𝑐_𝑠 𝑣_𝑠</a:t>
                </a:r>
                <a:r>
                  <a:rPr lang="en-US" sz="1800" b="0" i="0" dirty="0">
                    <a:latin typeface="Cambria Math" panose="02040503050406030204" pitchFamily="18" charset="0"/>
                  </a:rPr>
                  <a:t>≤𝑝_𝑏.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Sua media, portanto, é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pt-BR" sz="1800" i="0" dirty="0" err="1">
                    <a:effectLst/>
                    <a:latin typeface="Cambria Math" panose="02040503050406030204" pitchFamily="18" charset="0"/>
                  </a:rPr>
                  <a:t>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 err="1">
                    <a:effectLst/>
                    <a:latin typeface="Cambria Math" panose="02040503050406030204" pitchFamily="18" charset="0"/>
                  </a:rPr>
                  <a:t>𝑠+𝑝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 err="1">
                    <a:effectLst/>
                    <a:latin typeface="Cambria Math" panose="02040503050406030204" pitchFamily="18" charset="0"/>
                  </a:rPr>
                  <a:t>𝑏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)/2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(veja slide 33 da aula 10 para a media). 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3073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P1:</a:t>
                </a:r>
                <a:r>
                  <a:rPr lang="pt-BR" dirty="0"/>
                  <a:t> </a:t>
                </a:r>
                <a:r>
                  <a:rPr lang="pt-BR" b="0" dirty="0"/>
                  <a:t>Lembre-se que (3.2.4) é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pt-B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P1: </a:t>
                </a:r>
                <a:r>
                  <a:rPr lang="pt-BR" b="0" dirty="0"/>
                  <a:t>Lembre-se que (3.2.4) é</a:t>
                </a:r>
                <a:r>
                  <a:rPr lang="pt-BR" dirty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max┬(𝑝_</a:t>
                </a:r>
                <a:r>
                  <a:rPr lang="pt-BR" b="0" i="0">
                    <a:latin typeface="Cambria Math" panose="02040503050406030204" pitchFamily="18" charset="0"/>
                  </a:rPr>
                  <a:t>𝑠 </a:t>
                </a:r>
                <a:r>
                  <a:rPr lang="en-US" b="0" i="0">
                    <a:latin typeface="Cambria Math" panose="02040503050406030204" pitchFamily="18" charset="0"/>
                  </a:rPr>
                  <a:t>)⁡[〖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𝑝_</a:t>
                </a:r>
                <a:r>
                  <a:rPr lang="pt-BR" b="0" i="0">
                    <a:latin typeface="Cambria Math" panose="02040503050406030204" pitchFamily="18" charset="0"/>
                  </a:rPr>
                  <a:t>𝑠</a:t>
                </a:r>
                <a:r>
                  <a:rPr lang="en-US" i="0">
                    <a:latin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𝔼[𝑝_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𝑣_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 )│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𝑝_𝑏 (𝑣_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 )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≥𝑝_𝑠 ])/2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𝑣〗_</a:t>
                </a:r>
                <a:r>
                  <a:rPr lang="pt-BR" b="0" i="0">
                    <a:latin typeface="Cambria Math" panose="02040503050406030204" pitchFamily="18" charset="0"/>
                  </a:rPr>
                  <a:t>𝑠 ]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 Pr⁡{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𝑝_𝑏 (𝑣_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 )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≥𝑝_𝑠 }</a:t>
                </a:r>
                <a:endParaRPr lang="pt-BR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518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Intro: Passo 4</a:t>
                </a:r>
                <a:r>
                  <a:rPr lang="pt-BR" b="0" dirty="0"/>
                  <a:t> do algoritmo:</a:t>
                </a:r>
                <a:r>
                  <a:rPr lang="pt-BR" b="0" baseline="0" dirty="0"/>
                  <a:t> </a:t>
                </a:r>
                <a:r>
                  <a:rPr lang="pt-BR" dirty="0"/>
                  <a:t>computar as constantes, i.e., 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e os interceptos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 Para isso, devemos igualar formas funcionais (que</a:t>
                </a:r>
                <a:r>
                  <a:rPr lang="pt-BR" baseline="0" dirty="0"/>
                  <a:t> assumimos)</a:t>
                </a:r>
                <a:r>
                  <a:rPr lang="pt-BR" dirty="0"/>
                  <a:t> às funções de melhor resposta que encontramos (das </a:t>
                </a:r>
                <a:r>
                  <a:rPr lang="pt-BR" dirty="0" err="1"/>
                  <a:t>CPOs</a:t>
                </a:r>
                <a:r>
                  <a:rPr lang="pt-BR" dirty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Substitua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resolva. substitua o resultado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. Plugue os valores de cada parâmetro de volta na forma funcional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 err="1">
                    <a:effectLst/>
                    <a:latin typeface="Segoe UI" panose="020B0502040204020203" pitchFamily="34" charset="0"/>
                  </a:rPr>
                  <a:t>Conc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: mas o que precisamos para que haja transação?</a:t>
                </a:r>
                <a:endParaRPr lang="pt-BR" sz="1800" b="1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Intro: </a:t>
                </a:r>
                <a:r>
                  <a:rPr lang="pt-BR" b="0" dirty="0"/>
                  <a:t>Passo 4 do algoritmo:</a:t>
                </a:r>
                <a:r>
                  <a:rPr lang="pt-BR" b="0" baseline="0" dirty="0"/>
                  <a:t> </a:t>
                </a:r>
                <a:r>
                  <a:rPr lang="pt-BR" dirty="0"/>
                  <a:t>computar as constantes, i.e., os coeficientes </a:t>
                </a:r>
                <a:r>
                  <a:rPr lang="pt-BR" i="0" dirty="0">
                    <a:latin typeface="Cambria Math" panose="02040503050406030204" pitchFamily="18" charset="0"/>
                  </a:rPr>
                  <a:t>𝑐_𝑖</a:t>
                </a:r>
                <a:r>
                  <a:rPr lang="pt-BR" dirty="0"/>
                  <a:t> e os interceptos </a:t>
                </a:r>
                <a:r>
                  <a:rPr lang="pt-BR" i="0" dirty="0">
                    <a:latin typeface="Cambria Math" panose="02040503050406030204" pitchFamily="18" charset="0"/>
                  </a:rPr>
                  <a:t>𝑎_𝑖</a:t>
                </a:r>
                <a:r>
                  <a:rPr lang="pt-BR" dirty="0"/>
                  <a:t>. Para isso, devemos igualar formas funcionais às funções de melhor resposta que encontramos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Substitua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 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𝑐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 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em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𝑠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resolva. substitua o resultado em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. Plugue os valores de cada parâmetro de volta na forma funcional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 err="1">
                    <a:effectLst/>
                    <a:latin typeface="Segoe UI" panose="020B0502040204020203" pitchFamily="34" charset="0"/>
                  </a:rPr>
                  <a:t>Conc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: mas o que precisamos para que haja transação?</a:t>
                </a:r>
                <a:endParaRPr lang="pt-BR" sz="1800" b="1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9741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P3:</a:t>
                </a:r>
                <a:r>
                  <a:rPr lang="pt-BR" dirty="0"/>
                  <a:t> ou seja,</a:t>
                </a:r>
                <a:r>
                  <a:rPr lang="pt-BR" baseline="0" dirty="0"/>
                  <a:t> se o preço ofertado for pelo menos tão alto quanto o preço demandado. De (3.2.7) e (3.2.8), temos: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sz="1800" dirty="0">
                    <a:effectLst/>
                    <a:latin typeface="Arial" panose="020B0604020202020204" pitchFamily="34" charset="0"/>
                  </a:rPr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b>
                    </m:sSub>
                    <m:r>
                      <a:rPr lang="pt-BR" sz="120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sSub>
                      <m:sSubPr>
                        <m:ctrlPr>
                          <a:rPr lang="pt-BR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b>
                    </m:sSub>
                    <m:r>
                      <a:rPr lang="pt-BR" sz="120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f>
                      <m:fPr>
                        <m:ctrlPr>
                          <a:rPr lang="pt-BR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den>
                    </m:f>
                  </m:oMath>
                </a14:m>
                <a:endParaRPr lang="pt-B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P3:</a:t>
                </a:r>
                <a:r>
                  <a:rPr lang="pt-BR" dirty="0"/>
                  <a:t> ou seja,</a:t>
                </a:r>
                <a:r>
                  <a:rPr lang="pt-BR" baseline="0" dirty="0"/>
                  <a:t> se o preço ofertado for pelo menos tão alto quanto o preço demandado. De (3.2.7) e (3.2.8), temos: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2/3  𝑣_𝑏+1/12≥2/3  𝑣_𝑠+1/4</a:t>
                </a:r>
                <a:r>
                  <a:rPr lang="pt-BR" sz="1800" dirty="0">
                    <a:effectLst/>
                    <a:latin typeface="Arial" panose="020B0604020202020204" pitchFamily="34" charset="0"/>
                  </a:rPr>
                  <a:t> ou 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𝑣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𝑏≥𝑣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𝑠+1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/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4</a:t>
                </a:r>
                <a:endParaRPr lang="pt-B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541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Intro: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  O eixo vertical denota os preços, o eixo vertical denota as avaliações. </a:t>
                </a: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As curvas denotam as estratégias de equilíbrio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. Esse</a:t>
                </a:r>
                <a:r>
                  <a:rPr lang="pt-BR" sz="1800" b="0" baseline="0" dirty="0">
                    <a:effectLst/>
                    <a:latin typeface="Segoe UI" panose="020B0502040204020203" pitchFamily="34" charset="0"/>
                  </a:rPr>
                  <a:t> gráfico mostra que para determinados tipos de comprador e de vendedor não haverá transação. </a:t>
                </a:r>
              </a:p>
              <a:p>
                <a:endParaRPr lang="pt-BR" sz="1800" b="0" baseline="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pt-BR" sz="1800" b="0" baseline="0" dirty="0">
                  <a:effectLst/>
                  <a:latin typeface="Segoe UI" panose="020B0502040204020203" pitchFamily="34" charset="0"/>
                </a:endParaRPr>
              </a:p>
              <a:p>
                <a:r>
                  <a:rPr lang="pt-BR" sz="1800" dirty="0">
                    <a:effectLst/>
                    <a:latin typeface="Segoe UI" panose="020B0502040204020203" pitchFamily="34" charset="0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.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¼</a:t>
                </a:r>
                <a:r>
                  <a:rPr lang="en-US" sz="1800" b="1" dirty="0">
                    <a:effectLst/>
                    <a:latin typeface="Arial" panose="020B0604020202020204" pitchFamily="34" charset="0"/>
                  </a:rPr>
                  <a:t> no </a:t>
                </a:r>
                <a:r>
                  <a:rPr lang="en-US" sz="1800" b="1" dirty="0" err="1">
                    <a:effectLst/>
                    <a:latin typeface="Arial" panose="020B0604020202020204" pitchFamily="34" charset="0"/>
                  </a:rPr>
                  <a:t>eixo</a:t>
                </a:r>
                <a:r>
                  <a:rPr lang="en-US" sz="1800" b="1" dirty="0">
                    <a:effectLst/>
                    <a:latin typeface="Arial" panose="020B0604020202020204" pitchFamily="34" charset="0"/>
                  </a:rPr>
                  <a:t> horizontal</a:t>
                </a: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compradores de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ofertam preços mais baixos do que qualquer tipo de vendedor esteja disposto a receber. Não</a:t>
                </a:r>
                <a:r>
                  <a:rPr lang="pt-BR" sz="1800" baseline="0" dirty="0">
                    <a:effectLst/>
                    <a:latin typeface="Segoe UI" panose="020B0502040204020203" pitchFamily="34" charset="0"/>
                  </a:rPr>
                  <a:t> há transação.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 vimos, no slide anterior, para haver</a:t>
                </a:r>
                <a:r>
                  <a:rPr lang="pt-BR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transação é preciso que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sub>
                    </m:sSub>
                    <m:r>
                      <a:rPr lang="pt-BR" sz="120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sSub>
                      <m:sSubPr>
                        <m:ctrlPr>
                          <a:rPr lang="pt-BR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b>
                    </m:sSub>
                    <m:r>
                      <a:rPr lang="pt-BR" sz="120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f>
                      <m:fPr>
                        <m:ctrlPr>
                          <a:rPr lang="pt-BR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lang="pt-BR" sz="120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den>
                    </m:f>
                  </m:oMath>
                </a14:m>
                <a:endParaRPr lang="pt-BR" sz="1800" b="1" dirty="0">
                  <a:effectLst/>
                  <a:latin typeface="Arial" panose="020B0604020202020204" pitchFamily="34" charset="0"/>
                </a:endParaRPr>
              </a:p>
              <a:p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1" dirty="0">
                    <a:effectLst/>
                    <a:latin typeface="Arial" panose="020B0604020202020204" pitchFamily="34" charset="0"/>
                  </a:rPr>
                  <a:t>¾ no </a:t>
                </a:r>
                <a:r>
                  <a:rPr lang="pt-BR" sz="1800" b="1" noProof="0" dirty="0">
                    <a:effectLst/>
                    <a:latin typeface="Arial" panose="020B0604020202020204" pitchFamily="34" charset="0"/>
                  </a:rPr>
                  <a:t>eixo</a:t>
                </a:r>
                <a:r>
                  <a:rPr lang="en-US" sz="1800" b="1" dirty="0">
                    <a:effectLst/>
                    <a:latin typeface="Arial" panose="020B0604020202020204" pitchFamily="34" charset="0"/>
                  </a:rPr>
                  <a:t> horizontal: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vendedores de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demandam preço mais alto que qualquer tipo de comprador esteja disposto a pagar. Não há transação.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Intro: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  O eixo vertical denota os preços, o eixo vertical denota as avaliações. As curvas denotam as estratégias de equilíbrio. Esse</a:t>
                </a:r>
                <a:r>
                  <a:rPr lang="pt-BR" sz="1800" b="0" baseline="0" dirty="0">
                    <a:effectLst/>
                    <a:latin typeface="Segoe UI" panose="020B0502040204020203" pitchFamily="34" charset="0"/>
                  </a:rPr>
                  <a:t> gráfico mostra que para determinados tipos de comprador e de vendedor não haverá transação. </a:t>
                </a:r>
              </a:p>
              <a:p>
                <a:endParaRPr lang="pt-BR" sz="1800" b="0" baseline="0" dirty="0">
                  <a:effectLst/>
                  <a:latin typeface="Segoe UI" panose="020B0502040204020203" pitchFamily="34" charset="0"/>
                </a:endParaRPr>
              </a:p>
              <a:p>
                <a:r>
                  <a:rPr lang="pt-BR" sz="1800" dirty="0">
                    <a:effectLst/>
                    <a:latin typeface="Segoe UI" panose="020B0502040204020203" pitchFamily="34" charset="0"/>
                  </a:rPr>
                  <a:t>Se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𝑏=0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𝑝_𝑏 (0)=</a:t>
                </a:r>
                <a:r>
                  <a:rPr lang="en-US" sz="1800" b="0" i="0">
                    <a:latin typeface="Cambria Math" panose="02040503050406030204" pitchFamily="18" charset="0"/>
                  </a:rPr>
                  <a:t>2/3</a:t>
                </a:r>
                <a:r>
                  <a:rPr lang="pt-BR" sz="1800" b="0" i="0">
                    <a:latin typeface="Cambria Math" panose="02040503050406030204" pitchFamily="18" charset="0"/>
                  </a:rPr>
                  <a:t> 0</a:t>
                </a:r>
                <a:r>
                  <a:rPr lang="en-US" sz="1800" b="0" i="0">
                    <a:latin typeface="Cambria Math" panose="02040503050406030204" pitchFamily="18" charset="0"/>
                  </a:rPr>
                  <a:t>+1/12</a:t>
                </a:r>
                <a:r>
                  <a:rPr lang="pt-BR" sz="1800" b="0" i="0">
                    <a:latin typeface="Cambria Math" panose="02040503050406030204" pitchFamily="18" charset="0"/>
                  </a:rPr>
                  <a:t>=</a:t>
                </a:r>
                <a:r>
                  <a:rPr lang="en-US" sz="1800" b="0" i="0">
                    <a:latin typeface="Cambria Math" panose="02040503050406030204" pitchFamily="18" charset="0"/>
                  </a:rPr>
                  <a:t>1/12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. Se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𝑣_𝑏=1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 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1)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=</a:t>
                </a:r>
                <a:r>
                  <a:rPr lang="en-US" sz="1800" b="0" i="0">
                    <a:latin typeface="Cambria Math" panose="02040503050406030204" pitchFamily="18" charset="0"/>
                  </a:rPr>
                  <a:t>2/3</a:t>
                </a:r>
                <a:r>
                  <a:rPr lang="pt-BR" sz="1800" b="0" i="0">
                    <a:latin typeface="Cambria Math" panose="02040503050406030204" pitchFamily="18" charset="0"/>
                  </a:rPr>
                  <a:t> 1</a:t>
                </a:r>
                <a:r>
                  <a:rPr lang="en-US" sz="1800" b="0" i="0">
                    <a:latin typeface="Cambria Math" panose="02040503050406030204" pitchFamily="18" charset="0"/>
                  </a:rPr>
                  <a:t>+1/12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=3/4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r>
                  <a:rPr lang="pt-BR" sz="1800" dirty="0">
                    <a:effectLst/>
                    <a:latin typeface="Segoe UI" panose="020B0502040204020203" pitchFamily="34" charset="0"/>
                  </a:rPr>
                  <a:t>se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𝑠=0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𝑠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 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0)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=</a:t>
                </a:r>
                <a:r>
                  <a:rPr lang="en-US" sz="1800" b="0" i="0">
                    <a:latin typeface="Cambria Math" panose="02040503050406030204" pitchFamily="18" charset="0"/>
                  </a:rPr>
                  <a:t>2/3</a:t>
                </a:r>
                <a:r>
                  <a:rPr lang="pt-BR" sz="1800" b="0" i="0">
                    <a:latin typeface="Cambria Math" panose="02040503050406030204" pitchFamily="18" charset="0"/>
                  </a:rPr>
                  <a:t> 0</a:t>
                </a:r>
                <a:r>
                  <a:rPr lang="en-US" sz="1800" b="0" i="0">
                    <a:latin typeface="Cambria Math" panose="02040503050406030204" pitchFamily="18" charset="0"/>
                  </a:rPr>
                  <a:t>+1/4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=1/4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se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𝑠=1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,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𝑠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 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1)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=</a:t>
                </a:r>
                <a:r>
                  <a:rPr lang="en-US" sz="1800" b="0" i="0">
                    <a:latin typeface="Cambria Math" panose="02040503050406030204" pitchFamily="18" charset="0"/>
                  </a:rPr>
                  <a:t>2/3</a:t>
                </a:r>
                <a:r>
                  <a:rPr lang="pt-BR" sz="1800" b="0" i="0">
                    <a:latin typeface="Cambria Math" panose="02040503050406030204" pitchFamily="18" charset="0"/>
                  </a:rPr>
                  <a:t> 1</a:t>
                </a:r>
                <a:r>
                  <a:rPr lang="en-US" sz="1800" b="0" i="0">
                    <a:latin typeface="Cambria Math" panose="02040503050406030204" pitchFamily="18" charset="0"/>
                  </a:rPr>
                  <a:t>+1/4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=11/12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¼</a:t>
                </a:r>
                <a:r>
                  <a:rPr lang="en-US" sz="1800" b="1" dirty="0">
                    <a:effectLst/>
                    <a:latin typeface="Arial" panose="020B0604020202020204" pitchFamily="34" charset="0"/>
                  </a:rPr>
                  <a:t> no </a:t>
                </a:r>
                <a:r>
                  <a:rPr lang="en-US" sz="1800" b="1" dirty="0" err="1">
                    <a:effectLst/>
                    <a:latin typeface="Arial" panose="020B0604020202020204" pitchFamily="34" charset="0"/>
                  </a:rPr>
                  <a:t>eixo</a:t>
                </a:r>
                <a:r>
                  <a:rPr lang="en-US" sz="1800" b="1" dirty="0">
                    <a:effectLst/>
                    <a:latin typeface="Arial" panose="020B0604020202020204" pitchFamily="34" charset="0"/>
                  </a:rPr>
                  <a:t> horizontal</a:t>
                </a: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compradores de tipo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𝑏&lt;1/4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ofertam preços mais baixos do que qualquer tipo de vendedor esteja disposto a receber. Não</a:t>
                </a:r>
                <a:r>
                  <a:rPr lang="pt-BR" sz="1800" baseline="0" dirty="0">
                    <a:effectLst/>
                    <a:latin typeface="Segoe UI" panose="020B0502040204020203" pitchFamily="34" charset="0"/>
                  </a:rPr>
                  <a:t> há transação.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 vimos, no slide anterior 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𝑣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𝑏≥𝑣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𝑠+1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/</a:t>
                </a:r>
                <a:r>
                  <a:rPr lang="pt-BR" sz="120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4</a:t>
                </a:r>
                <a:endParaRPr lang="pt-BR" sz="1800" b="1" dirty="0">
                  <a:effectLst/>
                  <a:latin typeface="Arial" panose="020B0604020202020204" pitchFamily="34" charset="0"/>
                </a:endParaRPr>
              </a:p>
              <a:p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1" dirty="0">
                    <a:effectLst/>
                    <a:latin typeface="Arial" panose="020B0604020202020204" pitchFamily="34" charset="0"/>
                  </a:rPr>
                  <a:t>¾ no </a:t>
                </a:r>
                <a:r>
                  <a:rPr lang="pt-BR" sz="1800" b="1" noProof="0" dirty="0">
                    <a:effectLst/>
                    <a:latin typeface="Arial" panose="020B0604020202020204" pitchFamily="34" charset="0"/>
                  </a:rPr>
                  <a:t>eixo</a:t>
                </a:r>
                <a:r>
                  <a:rPr lang="en-US" sz="1800" b="1" dirty="0">
                    <a:effectLst/>
                    <a:latin typeface="Arial" panose="020B0604020202020204" pitchFamily="34" charset="0"/>
                  </a:rPr>
                  <a:t> horizontal: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vendedores de tipo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𝑣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𝑠&gt;3/4 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demandam preço mais alto que qualquer tipo de comprador esteja disposto a pagar. Não há transação.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50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 err="1">
                <a:effectLst/>
                <a:latin typeface="Segoe UI" panose="020B0502040204020203" pitchFamily="34" charset="0"/>
              </a:rPr>
              <a:t>Intro</a:t>
            </a:r>
            <a:r>
              <a:rPr lang="pt-BR" sz="1800" b="1" dirty="0">
                <a:effectLst/>
                <a:latin typeface="Segoe UI" panose="020B0502040204020203" pitchFamily="34" charset="0"/>
              </a:rPr>
              <a:t>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Tenha em mente que as figuras indicam quais pares de avaliação geram transação. </a:t>
            </a:r>
            <a:r>
              <a:rPr lang="pt-BR" sz="1800" b="1" dirty="0">
                <a:effectLst/>
                <a:latin typeface="Segoe UI" panose="020B0502040204020203" pitchFamily="34" charset="0"/>
              </a:rPr>
              <a:t>Painel (A) </a:t>
            </a:r>
            <a:r>
              <a:rPr lang="pt-BR" sz="1800" dirty="0">
                <a:effectLst/>
                <a:latin typeface="Segoe UI" panose="020B0502040204020203" pitchFamily="34" charset="0"/>
              </a:rPr>
              <a:t>ilustra o equilíbrio de </a:t>
            </a:r>
            <a:r>
              <a:rPr lang="pt-BR" sz="1800" b="1" dirty="0">
                <a:effectLst/>
                <a:latin typeface="Segoe UI" panose="020B0502040204020203" pitchFamily="34" charset="0"/>
              </a:rPr>
              <a:t>preço único </a:t>
            </a:r>
            <a:r>
              <a:rPr lang="pt-BR" sz="1800" dirty="0">
                <a:effectLst/>
                <a:latin typeface="Segoe UI" panose="020B0502040204020203" pitchFamily="34" charset="0"/>
              </a:rPr>
              <a:t>e </a:t>
            </a:r>
            <a:r>
              <a:rPr lang="pt-BR" sz="1800" b="1" dirty="0">
                <a:effectLst/>
                <a:latin typeface="Segoe UI" panose="020B0502040204020203" pitchFamily="34" charset="0"/>
              </a:rPr>
              <a:t>Painel (B) </a:t>
            </a:r>
            <a:r>
              <a:rPr lang="pt-BR" sz="1800" dirty="0">
                <a:effectLst/>
                <a:latin typeface="Segoe UI" panose="020B0502040204020203" pitchFamily="34" charset="0"/>
              </a:rPr>
              <a:t>ilustra o equilíbrio </a:t>
            </a:r>
            <a:r>
              <a:rPr lang="pt-BR" sz="1800" b="1" dirty="0">
                <a:effectLst/>
                <a:latin typeface="Segoe UI" panose="020B0502040204020203" pitchFamily="34" charset="0"/>
              </a:rPr>
              <a:t>linear</a:t>
            </a:r>
            <a:r>
              <a:rPr lang="pt-BR" sz="1800" dirty="0">
                <a:effectLst/>
                <a:latin typeface="Segoe UI" panose="020B0502040204020203" pitchFamily="34" charset="0"/>
              </a:rPr>
              <a:t>. Nosso objetivo é comparar esses equilíbrios em termos de eficiência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6121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P3:</a:t>
            </a:r>
            <a:r>
              <a:rPr lang="en-US" sz="1200" dirty="0"/>
              <a:t> Myerson, R; Satterthwaite, M. 1983. “Efficient Mechanisms for Bilateral Trading.” </a:t>
            </a:r>
            <a:r>
              <a:rPr lang="en-US" sz="1200" i="1" dirty="0"/>
              <a:t>Journal of Economic Theory 28:265-81.</a:t>
            </a:r>
            <a:r>
              <a:rPr lang="en-US" sz="1200" dirty="0"/>
              <a:t> …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217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P1:</a:t>
            </a:r>
            <a:r>
              <a:rPr lang="pt-BR" dirty="0"/>
              <a:t> (a) os espaços de ações, (b) os espaços de tipos (c) as crenças e (d) as funções de payoff.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5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Pergunta:</a:t>
            </a:r>
            <a:r>
              <a:rPr lang="pt-BR" dirty="0"/>
              <a:t> Quais são as ações e os tipos dos jogadores nesse jogo?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23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P3:</a:t>
            </a:r>
            <a:r>
              <a:rPr lang="pt-BR" dirty="0"/>
              <a:t> Qual a dificuldade aqui? </a:t>
            </a:r>
            <a:r>
              <a:rPr lang="pt-BR" sz="1800" dirty="0">
                <a:effectLst/>
                <a:latin typeface="Segoe UI" panose="020B0502040204020203" pitchFamily="34" charset="0"/>
              </a:rPr>
              <a:t>Note que agora há um contínuo de ações e um contínuo de tipos! </a:t>
            </a:r>
            <a:r>
              <a:rPr lang="pt-BR" sz="1800" b="1" i="1" dirty="0">
                <a:effectLst/>
                <a:latin typeface="Segoe UI" panose="020B0502040204020203" pitchFamily="34" charset="0"/>
              </a:rPr>
              <a:t>Não será fácil calcular todos os equilíbrios</a:t>
            </a:r>
            <a:r>
              <a:rPr lang="pt-BR" sz="1800" dirty="0">
                <a:effectLst/>
                <a:latin typeface="Segoe UI" panose="020B0502040204020203" pitchFamily="34" charset="0"/>
              </a:rPr>
              <a:t>, e, portanto, consideraremos equilíbrios com certas formas funcionais.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dirty="0"/>
          </a:p>
          <a:p>
            <a:pPr lvl="1"/>
            <a:r>
              <a:rPr lang="pt-BR" dirty="0"/>
              <a:t>Em Cournot tínhamos ações (quantidades) infinitas, mas apenas dois tipos. Em batalha dos sexos, tínhamos tipos infinitos, mas apenas duas ações (Opera e </a:t>
            </a:r>
            <a:r>
              <a:rPr lang="pt-BR" dirty="0" err="1"/>
              <a:t>Fight</a:t>
            </a:r>
            <a:r>
              <a:rPr lang="pt-BR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173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err="1"/>
                  <a:t>Intro</a:t>
                </a:r>
                <a:r>
                  <a:rPr lang="pt-BR" b="1" dirty="0"/>
                  <a:t>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só frisando, caso não tenha ficado claro, temos assumido a hipótese de que as distribuições de probabilidade são conhecidas por todos os jogadores (hipótese conhecida como "common prior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assumption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")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r>
                  <a:rPr lang="pt-BR" dirty="0"/>
                  <a:t> </a:t>
                </a:r>
              </a:p>
              <a:p>
                <a:r>
                  <a:rPr lang="pt-BR" b="1" dirty="0"/>
                  <a:t>P2: </a:t>
                </a:r>
                <a:r>
                  <a:rPr lang="pt-BR" b="0" dirty="0"/>
                  <a:t>se ele leva o bem, ele aufere o benefício líquido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b="0" dirty="0"/>
                  <a:t>. Isso só acontece se o lance</a:t>
                </a:r>
                <a:r>
                  <a:rPr lang="pt-BR" b="0" baseline="0" dirty="0"/>
                  <a:t> dele for maior do que o do outro jogador. Se o lance dele for igual ao do outro jogador, o vencedor é decidido em um sorteio. Então ele tem </a:t>
                </a:r>
                <a14:m>
                  <m:oMath xmlns:m="http://schemas.openxmlformats.org/officeDocument/2006/math">
                    <m:r>
                      <a:rPr lang="pt-BR" b="0" i="1" baseline="0" dirty="0" smtClean="0">
                        <a:latin typeface="Cambria Math" panose="02040503050406030204" pitchFamily="18" charset="0"/>
                      </a:rPr>
                      <m:t>0,5</m:t>
                    </m:r>
                    <m:r>
                      <a:rPr lang="en-US" b="0" i="1" baseline="0" dirty="0" smtClean="0">
                        <a:latin typeface="Cambria Math" panose="02040503050406030204" pitchFamily="18" charset="0"/>
                      </a:rPr>
                      <m:t>×(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0" dirty="0"/>
                  <a:t> de utilidade esperada.</a:t>
                </a:r>
              </a:p>
              <a:p>
                <a:endParaRPr lang="pt-BR" b="0" dirty="0"/>
              </a:p>
              <a:p>
                <a:r>
                  <a:rPr lang="pt-BR" b="1" dirty="0" err="1"/>
                  <a:t>Conc</a:t>
                </a:r>
                <a:r>
                  <a:rPr lang="pt-BR" b="1" dirty="0"/>
                  <a:t>:</a:t>
                </a:r>
                <a:r>
                  <a:rPr lang="pt-BR" b="0" dirty="0"/>
                  <a:t> </a:t>
                </a:r>
                <a:r>
                  <a:rPr lang="pt-BR" b="1" dirty="0"/>
                  <a:t>Anote a função de payoff para refletir melhor sobre como construir o problema de maximização de cada jogador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err="1"/>
                  <a:t>Intro</a:t>
                </a:r>
                <a:r>
                  <a:rPr lang="pt-BR" b="1" dirty="0"/>
                  <a:t>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só frisando, caso não tenha ficado claro, até agora assumimos a hipótese de que as distribuições de probabilidade são conhecidas por todos os jogadores (hipótese conhecida como "common prior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assumption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")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r>
                  <a:rPr lang="pt-BR" dirty="0"/>
                  <a:t> </a:t>
                </a:r>
              </a:p>
              <a:p>
                <a:r>
                  <a:rPr lang="pt-BR" b="1" dirty="0"/>
                  <a:t>P2: </a:t>
                </a:r>
                <a:r>
                  <a:rPr lang="pt-BR" b="0" dirty="0"/>
                  <a:t>se ele leva o bem, ele aufere o benefício líquido de </a:t>
                </a:r>
                <a:r>
                  <a:rPr lang="pt-BR" i="0">
                    <a:latin typeface="Cambria Math" panose="02040503050406030204" pitchFamily="18" charset="0"/>
                  </a:rPr>
                  <a:t>𝑣_𝑖−𝑏_𝑖</a:t>
                </a:r>
                <a:r>
                  <a:rPr lang="pt-BR" b="0" dirty="0"/>
                  <a:t>. Isso só acontece se o lance</a:t>
                </a:r>
                <a:r>
                  <a:rPr lang="pt-BR" b="0" baseline="0" dirty="0"/>
                  <a:t> dele for maior do que o do outro jogador. Se o lance dele for igual ao do outro jogador, o vencedor é decidido em um sorteio. Então ele tem </a:t>
                </a:r>
                <a:r>
                  <a:rPr lang="pt-BR" b="0" i="0" baseline="0" dirty="0">
                    <a:latin typeface="Cambria Math" panose="02040503050406030204" pitchFamily="18" charset="0"/>
                  </a:rPr>
                  <a:t>0,5</a:t>
                </a:r>
                <a:r>
                  <a:rPr lang="en-US" b="0" i="0" baseline="0" dirty="0">
                    <a:latin typeface="Cambria Math" panose="02040503050406030204" pitchFamily="18" charset="0"/>
                  </a:rPr>
                  <a:t>×(</a:t>
                </a:r>
                <a:r>
                  <a:rPr lang="pt-BR" i="0">
                    <a:latin typeface="Cambria Math" panose="02040503050406030204" pitchFamily="18" charset="0"/>
                  </a:rPr>
                  <a:t>𝑣_𝑖−𝑏_𝑖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pt-BR" b="0" dirty="0"/>
                  <a:t> de utilidade esperada.</a:t>
                </a:r>
              </a:p>
              <a:p>
                <a:endParaRPr lang="pt-BR" b="0" dirty="0"/>
              </a:p>
              <a:p>
                <a:r>
                  <a:rPr lang="pt-BR" b="1" dirty="0" err="1"/>
                  <a:t>Conc</a:t>
                </a:r>
                <a:r>
                  <a:rPr lang="pt-BR" b="1" dirty="0"/>
                  <a:t>:</a:t>
                </a:r>
                <a:r>
                  <a:rPr lang="pt-BR" b="0" dirty="0"/>
                  <a:t> </a:t>
                </a:r>
                <a:r>
                  <a:rPr lang="pt-BR" b="1" dirty="0"/>
                  <a:t>Anote a função de payoff para refletir melhor sobre como construir o problema de maximização de cada jogador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25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P1:</a:t>
                </a:r>
                <a:r>
                  <a:rPr lang="pt-BR" b="0" dirty="0"/>
                  <a:t> Começamos construindo estratégias e depois encontramos melhores respostas, como fizemos em Batalha dos sexos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P2.1: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Da aula passada, “uma estratégia para o jogador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é uma função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, em que, para cada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especifica uma ação viável no conjunto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que o jogador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escolheria se 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fosse sorteado pela natureza”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P1:</a:t>
                </a:r>
                <a:r>
                  <a:rPr lang="pt-BR" b="0" dirty="0"/>
                  <a:t> Começamos construindo estratégias e depois encontramos melhores respostas, como fizemos em Batalha dos sexos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P2.1: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Da aula passada, “uma estratégia para o jogador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é uma função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𝑠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 (𝑡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𝑖)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, em que, para cada tipo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𝑖∈𝑇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,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𝑠_𝑖 (𝑡_𝑖)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especifica uma ação viável no conjunto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𝐴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que o jogador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escolheria se o tipo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fosse sorteado pela natureza” (ver slide 38 da aula 9)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379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P1</a:t>
            </a:r>
            <a:r>
              <a:rPr lang="pt-BR" b="1" dirty="0"/>
              <a:t>:</a:t>
            </a:r>
            <a:r>
              <a:rPr lang="pt-BR" dirty="0"/>
              <a:t> precisamos escrever o problema maximização do payoff esperado, como já estamos acostumados, levando em conta as informações de dois slides atrás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350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DEF9-757C-42F7-88A9-1C86D105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C0870-A1EE-4EF5-A56B-637F634BC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03DF-4262-446D-A60D-0660C181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F3B4-601C-4B18-AA4D-0536824D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10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A448-3B49-43B0-A212-CFADD354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05A91-9969-40CF-83CD-56180DD0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A56A-BC7F-4C77-8A65-0957F3F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3728-9482-44DF-9492-132FD7A7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A2FFE-7795-47D1-8A09-CE9041FD7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3AE03-65DA-49EC-BA98-DB0B7B93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D966-12A0-477A-8066-D649325F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CA3FF-17F5-4F1F-9A86-EBAE8B9A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0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6F9E-5E69-4D25-B952-A9C97019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4931-B12F-4339-B029-E74EF420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CB6E-EE57-464A-8EE1-AE8C6033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E340-DBE1-4559-AE49-1816AD73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F499-3B36-4D3C-962A-601D35B2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01C8-99BF-43AC-BD56-0511716D4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63CE-2F7C-4DFF-A2E7-D3759BDA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71012-575B-4507-A6C3-A1B78016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0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517-BA1D-4115-8744-7F43E937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BD94-78FA-4E31-87B4-7E4DCCAA3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A8045-409A-4603-B9F9-C8F50668E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9225F-B569-4F07-8B91-FAD75647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4BAB19-312B-4C22-AA06-69833B6D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2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D621-3DEA-440E-87A4-D3F9756F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8E475-206D-4FD1-999A-CA8FB4A5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9F086-60A1-4CC1-9A4E-014F0668D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88BE6-3818-4379-BB2F-FC2B346CF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1CB41-6876-49A8-8B1A-A53EB726A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7F80E-7507-4EB5-ADEE-084E393F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20694B-8EAE-4835-AA60-37D687CF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1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9C70-AD09-40C1-A780-023A10D1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E4D4E-9877-4FBB-A0B9-7744C205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4DD2980-4464-45D7-BB6D-DED318B0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16A4-0C42-4642-AA79-340A17C9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3658FE8-638A-4B55-9139-C47DE12F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F09-5620-480D-9DC4-23B6CC70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CA63-EC8C-43F3-8D12-6BDBD28A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0596D-297E-40E7-BEF3-62A04D4C3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30363-B0D0-437E-815F-24899188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4AC474-3379-43DE-BB22-CD5210FD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3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0F6B-90E4-4FDB-84FD-55B3DEAE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A494C-0877-4738-AE50-BD9CF1004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33EC-ED2F-48F1-904C-77673C58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FF8C5-F782-40F5-9913-46AD43F7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58AC37-F645-4912-ADFA-8800401E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0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59946-044A-47E9-A27B-3A87E1BB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29C7-79AF-4924-B499-47CFB29F8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4EFA4-882F-4FA6-AD8C-735FEE3A4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22C86-DC25-40DE-B0C6-33E3B1F7E1C1}"/>
              </a:ext>
            </a:extLst>
          </p:cNvPr>
          <p:cNvSpPr/>
          <p:nvPr userDrawn="1"/>
        </p:nvSpPr>
        <p:spPr>
          <a:xfrm>
            <a:off x="0" y="6730940"/>
            <a:ext cx="12192000" cy="127592"/>
          </a:xfrm>
          <a:prstGeom prst="rect">
            <a:avLst/>
          </a:prstGeom>
          <a:gradFill flip="none" rotWithShape="1">
            <a:gsLst>
              <a:gs pos="0">
                <a:srgbClr val="162F4E"/>
              </a:gs>
              <a:gs pos="100000">
                <a:srgbClr val="4AACE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B9FC6FC-23CF-42B1-9364-ED05AFF44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8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3" Type="http://schemas.openxmlformats.org/officeDocument/2006/relationships/image" Target="../media/image8.PNG"/><Relationship Id="rId112" Type="http://schemas.openxmlformats.org/officeDocument/2006/relationships/customXml" Target="../ink/ink5.xml"/><Relationship Id="rId116" Type="http://schemas.openxmlformats.org/officeDocument/2006/relationships/customXml" Target="../ink/ink7.xml"/><Relationship Id="rId2" Type="http://schemas.openxmlformats.org/officeDocument/2006/relationships/notesSlide" Target="../notesSlides/notesSlide30.xml"/><Relationship Id="rId111" Type="http://schemas.openxmlformats.org/officeDocument/2006/relationships/image" Target="NULL"/><Relationship Id="rId1" Type="http://schemas.openxmlformats.org/officeDocument/2006/relationships/slideLayout" Target="../slideLayouts/slideLayout2.xml"/><Relationship Id="rId115" Type="http://schemas.openxmlformats.org/officeDocument/2006/relationships/image" Target="NULL"/><Relationship Id="rId5" Type="http://schemas.openxmlformats.org/officeDocument/2006/relationships/customXml" Target="../ink/ink4.xml"/><Relationship Id="rId114" Type="http://schemas.openxmlformats.org/officeDocument/2006/relationships/customXml" Target="../ink/ink6.xml"/><Relationship Id="rId4" Type="http://schemas.openxmlformats.org/officeDocument/2006/relationships/image" Target="../media/image47.png"/><Relationship Id="rId113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8.PNG"/><Relationship Id="rId7" Type="http://schemas.openxmlformats.org/officeDocument/2006/relationships/customXml" Target="../ink/ink9.xm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customXml" Target="../ink/ink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8.PNG"/><Relationship Id="rId7" Type="http://schemas.openxmlformats.org/officeDocument/2006/relationships/customXml" Target="../ink/ink13.xml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customXml" Target="../ink/ink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4" Type="http://schemas.openxmlformats.org/officeDocument/2006/relationships/customXml" Target="../ink/ink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NUL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8E6132-2F24-4ADC-B81B-2EB520711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2711" y="1366553"/>
            <a:ext cx="7946571" cy="2062447"/>
          </a:xfrm>
        </p:spPr>
        <p:txBody>
          <a:bodyPr>
            <a:normAutofit/>
          </a:bodyPr>
          <a:lstStyle/>
          <a:p>
            <a:r>
              <a:rPr lang="pt-BR" sz="7200" b="1" dirty="0"/>
              <a:t>Teoria dos Jogos</a:t>
            </a:r>
            <a:endParaRPr lang="pt-BR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5B13A-5A0A-431E-BB18-B5B4CD880CC2}"/>
              </a:ext>
            </a:extLst>
          </p:cNvPr>
          <p:cNvSpPr txBox="1"/>
          <p:nvPr/>
        </p:nvSpPr>
        <p:spPr>
          <a:xfrm>
            <a:off x="3581396" y="3614010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/>
              <a:t>Professor Robson Tigre</a:t>
            </a:r>
          </a:p>
        </p:txBody>
      </p:sp>
    </p:spTree>
    <p:extLst>
      <p:ext uri="{BB962C8B-B14F-4D97-AF65-F5344CB8AC3E}">
        <p14:creationId xmlns:p14="http://schemas.microsoft.com/office/powerpoint/2010/main" val="96091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1A38E-C755-4591-BE54-F54FCE3BD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Para derivar um E.N.B., começamos construindo o espaço de estratégias dos jogadores. 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Lembre-se que em jogos estáticos Bayesianos, uma</a:t>
                </a:r>
                <a:r>
                  <a:rPr lang="pt-BR" b="1" dirty="0"/>
                  <a:t> </a:t>
                </a:r>
                <a:r>
                  <a:rPr lang="pt-BR" b="1" dirty="0">
                    <a:solidFill>
                      <a:srgbClr val="0070C0"/>
                    </a:solidFill>
                  </a:rPr>
                  <a:t>estratégia</a:t>
                </a:r>
                <a:r>
                  <a:rPr lang="pt-BR" b="1" dirty="0"/>
                  <a:t> </a:t>
                </a:r>
                <a:r>
                  <a:rPr lang="pt-BR" dirty="0"/>
                  <a:t>é uma função que</a:t>
                </a:r>
                <a:r>
                  <a:rPr lang="pt-BR" b="1" dirty="0"/>
                  <a:t> </a:t>
                </a:r>
                <a:r>
                  <a:rPr lang="pt-BR" b="1" dirty="0">
                    <a:solidFill>
                      <a:srgbClr val="0070C0"/>
                    </a:solidFill>
                  </a:rPr>
                  <a:t>atribui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ações</a:t>
                </a:r>
                <a:r>
                  <a:rPr lang="pt-BR" b="1" dirty="0">
                    <a:solidFill>
                      <a:srgbClr val="0070C0"/>
                    </a:solidFill>
                  </a:rPr>
                  <a:t> 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tipos</a:t>
                </a:r>
                <a:r>
                  <a:rPr lang="pt-BR" dirty="0"/>
                  <a:t>. </a:t>
                </a:r>
              </a:p>
              <a:p>
                <a:pPr lvl="1" algn="just"/>
                <a:r>
                  <a:rPr lang="pt-BR" dirty="0"/>
                  <a:t>Uma estratégia para 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é uma função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que especifica o lance que </a:t>
                </a:r>
                <a:r>
                  <a:rPr lang="pt-BR" i="1" dirty="0"/>
                  <a:t>cada </a:t>
                </a:r>
                <a:r>
                  <a:rPr lang="pt-BR" dirty="0"/>
                  <a:t>tipo do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</a:t>
                </a:r>
                <a:r>
                  <a:rPr lang="pt-BR" i="1" dirty="0"/>
                  <a:t>faria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E em um E.N.B., a estratégia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do jogador 1 é melhor resposta para a estratégia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do jogador 2, vice versa.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1A38E-C755-4591-BE54-F54FCE3BD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D8DEA4B-1D04-47BF-A62F-439EF7B8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/>
              <a:t>Um leilão selado de primeiro preço</a:t>
            </a:r>
            <a:endParaRPr lang="pt-BR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C55F48-6B41-4471-84CD-F0083821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A1431-4430-4EEB-B1D0-4D7B663F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08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59A9C-35CC-4072-BF61-4BEA62019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Formalmente, o perfil de estratégias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BR" dirty="0"/>
                  <a:t> é E.N.B. se para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resolve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</m:func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BR" b="0" dirty="0"/>
              </a:p>
              <a:p>
                <a:pPr algn="just"/>
                <a:endParaRPr lang="pt-BR" b="0" dirty="0"/>
              </a:p>
              <a:p>
                <a:pPr algn="just"/>
                <a:r>
                  <a:rPr lang="pt-BR" dirty="0"/>
                  <a:t>Há um contínuo de ações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 e um contínuo de tipos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dirty="0"/>
                  <a:t>). Nessas situações, consideraremos equilíbrios com certas formas funcionais. </a:t>
                </a:r>
              </a:p>
              <a:p>
                <a:pPr lvl="1" algn="just"/>
                <a:r>
                  <a:rPr lang="pt-BR" dirty="0"/>
                  <a:t>Vamos assumir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BR" dirty="0"/>
              </a:p>
              <a:p>
                <a:pPr lvl="1" algn="just"/>
                <a:endParaRPr lang="pt-BR" dirty="0"/>
              </a:p>
              <a:p>
                <a:pPr algn="just"/>
                <a:endParaRPr lang="pt-BR" b="0" dirty="0"/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59A9C-35CC-4072-BF61-4BEA62019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269508E-BD7E-4D70-B64F-D615FD92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/>
              <a:t>Um leilão selado de primeiro preço</a:t>
            </a:r>
            <a:endParaRPr lang="pt-BR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92F34A-BD4E-4EF8-9C44-16D911CD1536}"/>
              </a:ext>
            </a:extLst>
          </p:cNvPr>
          <p:cNvSpPr/>
          <p:nvPr/>
        </p:nvSpPr>
        <p:spPr>
          <a:xfrm>
            <a:off x="838200" y="3035808"/>
            <a:ext cx="10619232" cy="3341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BE138-FDD0-4EAE-80D8-E7ED7B0C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28C62-DE9E-427B-9107-38E0E7AB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64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59A9C-35CC-4072-BF61-4BEA62019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Formalmente, o perfil de estratégias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BR" dirty="0"/>
                  <a:t> é E.N.B. se para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resolve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</m:func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BR" b="0" dirty="0"/>
              </a:p>
              <a:p>
                <a:pPr algn="just"/>
                <a:endParaRPr lang="pt-BR" b="0" dirty="0"/>
              </a:p>
              <a:p>
                <a:pPr algn="just"/>
                <a:r>
                  <a:rPr lang="pt-BR" dirty="0"/>
                  <a:t>Há um contínuo de ações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 e um contínuo de tipos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dirty="0"/>
                  <a:t>). Nessas situações, consideraremos equilíbrios com certas formas funcionais. </a:t>
                </a:r>
              </a:p>
              <a:p>
                <a:pPr lvl="1" algn="just"/>
                <a:r>
                  <a:rPr lang="pt-BR" dirty="0"/>
                  <a:t>Vamos assumir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BR" dirty="0"/>
              </a:p>
              <a:p>
                <a:pPr lvl="1" algn="just"/>
                <a:endParaRPr lang="pt-BR" dirty="0"/>
              </a:p>
              <a:p>
                <a:pPr algn="just"/>
                <a:endParaRPr lang="pt-BR" b="0" dirty="0"/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59A9C-35CC-4072-BF61-4BEA62019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269508E-BD7E-4D70-B64F-D615FD92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/>
              <a:t>Um leilão selado de primeiro preço</a:t>
            </a:r>
            <a:endParaRPr lang="pt-BR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92F34A-BD4E-4EF8-9C44-16D911CD1536}"/>
              </a:ext>
            </a:extLst>
          </p:cNvPr>
          <p:cNvSpPr/>
          <p:nvPr/>
        </p:nvSpPr>
        <p:spPr>
          <a:xfrm>
            <a:off x="838200" y="4233672"/>
            <a:ext cx="10619232" cy="2143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73AD3-91DD-4408-8A3F-0F5D0714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5860D-CBBD-4B6D-B203-B7E984F6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12</a:t>
            </a:fld>
            <a:endParaRPr lang="pt-BR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447F449-9C34-2A02-9595-E4C82BE37951}"/>
              </a:ext>
            </a:extLst>
          </p:cNvPr>
          <p:cNvSpPr/>
          <p:nvPr/>
        </p:nvSpPr>
        <p:spPr>
          <a:xfrm rot="16200000">
            <a:off x="4358943" y="2228387"/>
            <a:ext cx="427449" cy="358311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73303A0A-1AF8-E2EF-FC90-982D33D3C8BB}"/>
              </a:ext>
            </a:extLst>
          </p:cNvPr>
          <p:cNvSpPr/>
          <p:nvPr/>
        </p:nvSpPr>
        <p:spPr>
          <a:xfrm rot="16200000">
            <a:off x="8396876" y="2209734"/>
            <a:ext cx="427449" cy="358311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2BB16-D36A-4F61-E15F-AF82F610E611}"/>
              </a:ext>
            </a:extLst>
          </p:cNvPr>
          <p:cNvSpPr txBox="1"/>
          <p:nvPr/>
        </p:nvSpPr>
        <p:spPr>
          <a:xfrm>
            <a:off x="2945703" y="4322054"/>
            <a:ext cx="341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Payoff</a:t>
            </a:r>
            <a:r>
              <a:rPr lang="pt-BR" b="1" dirty="0"/>
              <a:t> esperado de levar o bem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716BC-9E6E-9739-79A8-DEB4E78D3998}"/>
              </a:ext>
            </a:extLst>
          </p:cNvPr>
          <p:cNvSpPr txBox="1"/>
          <p:nvPr/>
        </p:nvSpPr>
        <p:spPr>
          <a:xfrm>
            <a:off x="7149751" y="4322054"/>
            <a:ext cx="341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Payoff</a:t>
            </a:r>
            <a:r>
              <a:rPr lang="pt-BR" b="1" dirty="0"/>
              <a:t> esperado do empate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663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59A9C-35CC-4072-BF61-4BEA62019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Formalmente, o perfil de estratégias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BR" dirty="0"/>
                  <a:t> é E.N.B. se para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resolve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</m:func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BR" b="0" dirty="0"/>
              </a:p>
              <a:p>
                <a:pPr algn="just"/>
                <a:endParaRPr lang="pt-BR" b="0" dirty="0"/>
              </a:p>
              <a:p>
                <a:pPr algn="just"/>
                <a:r>
                  <a:rPr lang="pt-BR" dirty="0"/>
                  <a:t>Há um contínuo de ações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 e um contínuo de tipos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dirty="0"/>
                  <a:t>). Nessas situações, consideraremos equilíbrios com certas formas funcionais. </a:t>
                </a:r>
              </a:p>
              <a:p>
                <a:pPr lvl="1" algn="just"/>
                <a:r>
                  <a:rPr lang="pt-BR" dirty="0"/>
                  <a:t>Vamos assumir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BR" dirty="0"/>
              </a:p>
              <a:p>
                <a:pPr lvl="1" algn="just"/>
                <a:endParaRPr lang="pt-BR" dirty="0"/>
              </a:p>
              <a:p>
                <a:pPr algn="just"/>
                <a:endParaRPr lang="pt-BR" b="0" dirty="0"/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59A9C-35CC-4072-BF61-4BEA62019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269508E-BD7E-4D70-B64F-D615FD92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/>
              <a:t>Um leilão selado de primeiro preço</a:t>
            </a:r>
            <a:endParaRPr lang="pt-BR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92F34A-BD4E-4EF8-9C44-16D911CD1536}"/>
              </a:ext>
            </a:extLst>
          </p:cNvPr>
          <p:cNvSpPr/>
          <p:nvPr/>
        </p:nvSpPr>
        <p:spPr>
          <a:xfrm>
            <a:off x="838200" y="4233672"/>
            <a:ext cx="10619232" cy="2143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911CA-C9A4-4CD1-9A97-8DE66EA0677D}"/>
              </a:ext>
            </a:extLst>
          </p:cNvPr>
          <p:cNvCxnSpPr>
            <a:cxnSpLocks/>
          </p:cNvCxnSpPr>
          <p:nvPr/>
        </p:nvCxnSpPr>
        <p:spPr>
          <a:xfrm flipV="1">
            <a:off x="2791326" y="3737811"/>
            <a:ext cx="517358" cy="7846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B72DEF-1F98-43D8-AAA0-688573A041D6}"/>
                  </a:ext>
                </a:extLst>
              </p:cNvPr>
              <p:cNvSpPr txBox="1"/>
              <p:nvPr/>
            </p:nvSpPr>
            <p:spPr>
              <a:xfrm>
                <a:off x="838200" y="4570204"/>
                <a:ext cx="2711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Payoff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pt-BR" b="1" dirty="0"/>
                  <a:t> levar o bem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B72DEF-1F98-43D8-AAA0-688573A04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0204"/>
                <a:ext cx="2711115" cy="369332"/>
              </a:xfrm>
              <a:prstGeom prst="rect">
                <a:avLst/>
              </a:prstGeom>
              <a:blipFill>
                <a:blip r:embed="rId4"/>
                <a:stretch>
                  <a:fillRect l="-202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72FD10-5F14-4A20-8AA7-505023699D47}"/>
              </a:ext>
            </a:extLst>
          </p:cNvPr>
          <p:cNvCxnSpPr>
            <a:cxnSpLocks/>
          </p:cNvCxnSpPr>
          <p:nvPr/>
        </p:nvCxnSpPr>
        <p:spPr>
          <a:xfrm flipV="1">
            <a:off x="5386136" y="3737811"/>
            <a:ext cx="0" cy="83239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517DDA-17AF-49C6-8292-2855F76B21FE}"/>
                  </a:ext>
                </a:extLst>
              </p:cNvPr>
              <p:cNvSpPr txBox="1"/>
              <p:nvPr/>
            </p:nvSpPr>
            <p:spPr>
              <a:xfrm>
                <a:off x="3416970" y="4570204"/>
                <a:ext cx="31148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Probabilidade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pt-BR" b="1" dirty="0"/>
                  <a:t> levar o bem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517DDA-17AF-49C6-8292-2855F76B2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970" y="4570204"/>
                <a:ext cx="3114813" cy="369332"/>
              </a:xfrm>
              <a:prstGeom prst="rect">
                <a:avLst/>
              </a:prstGeom>
              <a:blipFill>
                <a:blip r:embed="rId5"/>
                <a:stretch>
                  <a:fillRect l="-1765" t="-10000" r="-137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333B9-87ED-4D7D-9F70-CE370B019435}"/>
              </a:ext>
            </a:extLst>
          </p:cNvPr>
          <p:cNvCxnSpPr>
            <a:cxnSpLocks/>
          </p:cNvCxnSpPr>
          <p:nvPr/>
        </p:nvCxnSpPr>
        <p:spPr>
          <a:xfrm flipV="1">
            <a:off x="7367336" y="3957315"/>
            <a:ext cx="0" cy="55271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2B5018-9D5A-4343-AAFE-17CDD72C0996}"/>
              </a:ext>
            </a:extLst>
          </p:cNvPr>
          <p:cNvSpPr txBox="1"/>
          <p:nvPr/>
        </p:nvSpPr>
        <p:spPr>
          <a:xfrm>
            <a:off x="6635416" y="4570204"/>
            <a:ext cx="292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Payoff do empate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E4F0F3-3DC5-44BD-96ED-F8054D197896}"/>
              </a:ext>
            </a:extLst>
          </p:cNvPr>
          <p:cNvCxnSpPr>
            <a:cxnSpLocks/>
          </p:cNvCxnSpPr>
          <p:nvPr/>
        </p:nvCxnSpPr>
        <p:spPr>
          <a:xfrm flipH="1" flipV="1">
            <a:off x="9139990" y="3737811"/>
            <a:ext cx="613610" cy="7846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43724D-E603-4963-9EA6-BEBC27611543}"/>
              </a:ext>
            </a:extLst>
          </p:cNvPr>
          <p:cNvSpPr txBox="1"/>
          <p:nvPr/>
        </p:nvSpPr>
        <p:spPr>
          <a:xfrm>
            <a:off x="8898357" y="4570204"/>
            <a:ext cx="292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Probabilidade do empate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73AD3-91DD-4408-8A3F-0F5D0714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5860D-CBBD-4B6D-B203-B7E984F6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11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59A9C-35CC-4072-BF61-4BEA62019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Formalmente, o perfil de estratégias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BR" dirty="0"/>
                  <a:t> é E.N.B. se para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resolve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</m:func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BR" b="0" dirty="0"/>
              </a:p>
              <a:p>
                <a:pPr algn="just"/>
                <a:endParaRPr lang="pt-BR" b="0" dirty="0"/>
              </a:p>
              <a:p>
                <a:pPr algn="just"/>
                <a:r>
                  <a:rPr lang="pt-BR" dirty="0"/>
                  <a:t>Há um contínuo de ações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 e um contínuo de tipos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dirty="0"/>
                  <a:t>). Nessas situações, consideraremos equilíbrios com certas formas funcionais. </a:t>
                </a:r>
              </a:p>
              <a:p>
                <a:pPr lvl="1" algn="just"/>
                <a:r>
                  <a:rPr lang="pt-BR" dirty="0"/>
                  <a:t>Vamos assumir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BR" dirty="0"/>
              </a:p>
              <a:p>
                <a:pPr lvl="1" algn="just"/>
                <a:endParaRPr lang="pt-BR" dirty="0"/>
              </a:p>
              <a:p>
                <a:pPr algn="just"/>
                <a:endParaRPr lang="pt-BR" b="0" dirty="0"/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559A9C-35CC-4072-BF61-4BEA62019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269508E-BD7E-4D70-B64F-D615FD92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/>
              <a:t>Um leilão selado de primeiro preço</a:t>
            </a:r>
            <a:endParaRPr lang="pt-BR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285FBC-2E8C-4284-BE1A-7CA622E5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9FAE4-3FC8-4394-83D4-548A51AC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47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0C04-7C0D-405B-BEFB-DEFD704E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Passos adotados na resolução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38045A-F1FA-476B-8FA5-8A2F90AD90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Assumimos que há um equilíbrio em estratégias lineares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para algumas constantes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pt-BR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Computamos as melhores respostas de cada jogador para todos os tipos.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pt-BR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Verificamos que as funções de melhor resposta são do tipo que assumimos no passo 1.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pt-BR" dirty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Computamos as constantes, i.e., os coeficientes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e os interceptos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38045A-F1FA-476B-8FA5-8A2F90AD9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1" t="-294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249BB-DB59-4957-9399-82889A75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B18EB-6BBE-409B-8AF8-0923A1C6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15</a:t>
            </a:fld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0E03CC-A1F0-4DFE-98E5-9CC4953D9B0F}"/>
              </a:ext>
            </a:extLst>
          </p:cNvPr>
          <p:cNvCxnSpPr>
            <a:cxnSpLocks/>
          </p:cNvCxnSpPr>
          <p:nvPr/>
        </p:nvCxnSpPr>
        <p:spPr>
          <a:xfrm>
            <a:off x="511444" y="2185260"/>
            <a:ext cx="0" cy="3332135"/>
          </a:xfrm>
          <a:prstGeom prst="straightConnector1">
            <a:avLst/>
          </a:prstGeom>
          <a:ln w="104775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070C0">
                    <a:lumMod val="79000"/>
                    <a:lumOff val="21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headEnd w="lg" len="lg"/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840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91EF5-ACB0-43A3-BB5B-9771C699B3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dirty="0"/>
                  <a:t>Note que a forma funcional refere-se ao equilíbrio! </a:t>
                </a:r>
              </a:p>
              <a:p>
                <a:pPr lvl="1" algn="just"/>
                <a:r>
                  <a:rPr lang="pt-BR" dirty="0"/>
                  <a:t>A ação </a:t>
                </a:r>
                <a:r>
                  <a:rPr lang="pt-BR" i="1" dirty="0"/>
                  <a:t>de equilíbrio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de cada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dada pela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que propusemos no slide anterior</a:t>
                </a:r>
              </a:p>
              <a:p>
                <a:pPr lvl="1" algn="just"/>
                <a:endParaRPr lang="pt-BR" dirty="0"/>
              </a:p>
              <a:p>
                <a:pPr algn="just"/>
                <a:r>
                  <a:rPr lang="pt-BR" dirty="0"/>
                  <a:t>É possível mostrar que como as </a:t>
                </a:r>
                <a:r>
                  <a:rPr lang="pt-BR" dirty="0">
                    <a:solidFill>
                      <a:srgbClr val="0070C0"/>
                    </a:solidFill>
                  </a:rPr>
                  <a:t>avaliações</a:t>
                </a:r>
                <a:r>
                  <a:rPr lang="pt-BR" dirty="0"/>
                  <a:t> dos jogadores são </a:t>
                </a:r>
                <a:r>
                  <a:rPr lang="pt-BR" dirty="0">
                    <a:solidFill>
                      <a:srgbClr val="0070C0"/>
                    </a:solidFill>
                  </a:rPr>
                  <a:t>uniformemente</a:t>
                </a:r>
                <a:r>
                  <a:rPr lang="pt-BR" dirty="0"/>
                  <a:t> </a:t>
                </a:r>
                <a:r>
                  <a:rPr lang="pt-BR" dirty="0">
                    <a:solidFill>
                      <a:srgbClr val="0070C0"/>
                    </a:solidFill>
                  </a:rPr>
                  <a:t>distribuídas</a:t>
                </a:r>
                <a:r>
                  <a:rPr lang="pt-BR" dirty="0"/>
                  <a:t>, um </a:t>
                </a:r>
                <a:r>
                  <a:rPr lang="pt-BR" i="1" dirty="0">
                    <a:solidFill>
                      <a:srgbClr val="0070C0"/>
                    </a:solidFill>
                  </a:rPr>
                  <a:t>equilíbrio</a:t>
                </a:r>
                <a:r>
                  <a:rPr lang="pt-BR" dirty="0">
                    <a:solidFill>
                      <a:srgbClr val="C00000"/>
                    </a:solidFill>
                  </a:rPr>
                  <a:t> </a:t>
                </a:r>
                <a:r>
                  <a:rPr lang="pt-BR" i="1" dirty="0">
                    <a:solidFill>
                      <a:srgbClr val="0070C0"/>
                    </a:solidFill>
                  </a:rPr>
                  <a:t>linear</a:t>
                </a:r>
                <a:r>
                  <a:rPr lang="pt-BR" dirty="0">
                    <a:solidFill>
                      <a:srgbClr val="C00000"/>
                    </a:solidFill>
                  </a:rPr>
                  <a:t> </a:t>
                </a:r>
                <a:r>
                  <a:rPr lang="pt-BR" dirty="0"/>
                  <a:t>não somente existe, como </a:t>
                </a:r>
                <a:r>
                  <a:rPr lang="pt-BR" i="1" dirty="0">
                    <a:solidFill>
                      <a:srgbClr val="0070C0"/>
                    </a:solidFill>
                  </a:rPr>
                  <a:t>é único</a:t>
                </a:r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Encontraremos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t-BR" dirty="0"/>
                  <a:t>, o que reflete o </a:t>
                </a:r>
                <a:r>
                  <a:rPr lang="pt-BR" b="1" i="1" dirty="0"/>
                  <a:t>trade-off</a:t>
                </a:r>
                <a:r>
                  <a:rPr lang="pt-BR" dirty="0"/>
                  <a:t> fundamental de cada participante</a:t>
                </a:r>
              </a:p>
              <a:p>
                <a:pPr lvl="1" algn="just"/>
                <a:r>
                  <a:rPr lang="pt-BR" dirty="0"/>
                  <a:t>Quanto </a:t>
                </a:r>
                <a:r>
                  <a:rPr lang="pt-BR" dirty="0">
                    <a:solidFill>
                      <a:srgbClr val="0070C0"/>
                    </a:solidFill>
                  </a:rPr>
                  <a:t>maior</a:t>
                </a:r>
                <a:r>
                  <a:rPr lang="pt-BR" dirty="0"/>
                  <a:t> o lance, </a:t>
                </a:r>
                <a:r>
                  <a:rPr lang="pt-BR" dirty="0">
                    <a:solidFill>
                      <a:srgbClr val="0070C0"/>
                    </a:solidFill>
                  </a:rPr>
                  <a:t>maior</a:t>
                </a:r>
                <a:r>
                  <a:rPr lang="pt-BR" dirty="0"/>
                  <a:t> a probabilidade de vitória</a:t>
                </a:r>
              </a:p>
              <a:p>
                <a:pPr lvl="1" algn="just"/>
                <a:r>
                  <a:rPr lang="pt-BR" dirty="0"/>
                  <a:t>Quanto </a:t>
                </a:r>
                <a:r>
                  <a:rPr lang="pt-BR" dirty="0">
                    <a:solidFill>
                      <a:srgbClr val="C00000"/>
                    </a:solidFill>
                  </a:rPr>
                  <a:t>menor</a:t>
                </a:r>
                <a:r>
                  <a:rPr lang="pt-BR" dirty="0"/>
                  <a:t> o lance, </a:t>
                </a:r>
                <a:r>
                  <a:rPr lang="pt-BR" dirty="0">
                    <a:solidFill>
                      <a:srgbClr val="0070C0"/>
                    </a:solidFill>
                  </a:rPr>
                  <a:t>maior</a:t>
                </a:r>
                <a:r>
                  <a:rPr lang="pt-BR" dirty="0"/>
                  <a:t> o payoff caso o participante vença</a:t>
                </a:r>
              </a:p>
              <a:p>
                <a:pPr marL="914377" lvl="2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91EF5-ACB0-43A3-BB5B-9771C699B3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r="-986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29A5031-FD8F-46B2-9F0C-FA0F0261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/>
              <a:t>Um leilão selado de primeiro preço</a:t>
            </a:r>
            <a:endParaRPr lang="pt-BR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9F9083-36E7-49FF-8629-50C5762C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C6606-8813-4DF8-9F8D-2E00B1F7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16</a:t>
            </a:fld>
            <a:endParaRPr lang="pt-BR"/>
          </a:p>
        </p:txBody>
      </p:sp>
      <p:pic>
        <p:nvPicPr>
          <p:cNvPr id="1026" name="Picture 2" descr="💡 Light Bulb Emoji">
            <a:extLst>
              <a:ext uri="{FF2B5EF4-FFF2-40B4-BE49-F238E27FC236}">
                <a16:creationId xmlns:a16="http://schemas.microsoft.com/office/drawing/2014/main" id="{F271910B-8401-69E0-1515-19819C59D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90672"/>
            <a:ext cx="658368" cy="65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22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59CE5-5F24-44FB-B319-F678CF3AC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>
                  <a:spcBef>
                    <a:spcPts val="0"/>
                  </a:spcBef>
                </a:pPr>
                <a:r>
                  <a:rPr lang="pt-BR" dirty="0"/>
                  <a:t>Suponha que 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adota a estratégia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. Para um dado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, a melhor resposta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resolve</a:t>
                </a:r>
              </a:p>
              <a:p>
                <a:pPr algn="just">
                  <a:spcBef>
                    <a:spcPts val="0"/>
                  </a:spcBef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:endParaRPr lang="pt-BR" dirty="0"/>
              </a:p>
              <a:p>
                <a:pPr algn="just">
                  <a:spcBef>
                    <a:spcPts val="0"/>
                  </a:spcBef>
                </a:pPr>
                <a:r>
                  <a:rPr lang="pt-BR" dirty="0"/>
                  <a:t>Note que não há incentivo para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faça lances abaixo do lance mínimo de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(i.e,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 nem acima do lance máximo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(i.e,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pt-BR" dirty="0"/>
                  <a:t>). Portanto, </a:t>
                </a:r>
                <a:r>
                  <a:rPr lang="pt-BR" i="1" dirty="0"/>
                  <a:t>a melhor resposta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 deve obedecer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pt-BR" i="1" dirty="0"/>
              </a:p>
              <a:p>
                <a:pPr algn="just">
                  <a:spcBef>
                    <a:spcPts val="0"/>
                  </a:spcBef>
                </a:pPr>
                <a:endParaRPr lang="pt-BR" dirty="0"/>
              </a:p>
              <a:p>
                <a:pPr marL="0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59CE5-5F24-44FB-B319-F678CF3AC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96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0B48724-B427-43D0-9D04-E10BAF13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/>
          <a:lstStyle/>
          <a:p>
            <a:r>
              <a:rPr lang="pt-BR" b="1"/>
              <a:t>Um leilão selado de primeiro preço</a:t>
            </a:r>
            <a:endParaRPr lang="pt-BR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D11C1F2-CBC9-442A-8466-724DFA61F492}"/>
                  </a:ext>
                </a:extLst>
              </p14:cNvPr>
              <p14:cNvContentPartPr/>
              <p14:nvPr/>
            </p14:nvContentPartPr>
            <p14:xfrm>
              <a:off x="11816496" y="4697712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D11C1F2-CBC9-442A-8466-724DFA61F4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8496" y="4679712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5BC489-0888-465A-A108-6ECA211E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ABE98-A9C8-4E73-BC25-957D1FC4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83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50592-E4A4-4860-8D35-DEF0E731A4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b="0" dirty="0"/>
                  <a:t>Resolvendo a CPO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pt-BR" b="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dirty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dirty="0"/>
                  <a:t>, encontramos que a melhor resposta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é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pt-BR" dirty="0"/>
                  <a:t>, então há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tais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, caso em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não é linear. 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teria uma parte horizontal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,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, e uma parte de inclinação positiva,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  <a:r>
                  <a:rPr lang="pt-BR" i="1" dirty="0">
                    <a:solidFill>
                      <a:srgbClr val="C00000"/>
                    </a:solidFill>
                  </a:rPr>
                  <a:t>Como estamos buscando um equilíbrio linear, descartamos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50592-E4A4-4860-8D35-DEF0E731A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5604E5A-4FD0-411C-B653-CBBAD120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/>
          <a:lstStyle/>
          <a:p>
            <a:r>
              <a:rPr lang="pt-BR" b="1"/>
              <a:t>Um leilão selado de primeiro preço</a:t>
            </a:r>
            <a:endParaRPr lang="pt-BR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6479F2-A314-4DE4-96A1-2E6499B3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C1EF2-B510-4A46-9588-B896479C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18</a:t>
            </a:fld>
            <a:endParaRPr lang="pt-BR"/>
          </a:p>
        </p:txBody>
      </p:sp>
      <p:pic>
        <p:nvPicPr>
          <p:cNvPr id="6" name="Picture 2" descr="💡 Light Bulb Emoji">
            <a:extLst>
              <a:ext uri="{FF2B5EF4-FFF2-40B4-BE49-F238E27FC236}">
                <a16:creationId xmlns:a16="http://schemas.microsoft.com/office/drawing/2014/main" id="{14A81F45-F422-ACDC-50A0-36832F1E3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92" y="5145024"/>
            <a:ext cx="359664" cy="3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568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EFA7-F732-4FB5-8DA1-FA8ED84CA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dirty="0"/>
                  <a:t>Nos resta focar, portanto,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≥1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≥1 </m:t>
                    </m:r>
                  </m:oMath>
                </a14:m>
                <a:r>
                  <a:rPr lang="pt-BR" dirty="0"/>
                  <a:t>não é viável em equilíbrio dado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.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pt-BR" dirty="0"/>
                  <a:t> implicaria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o que não é ótimo.</a:t>
                </a:r>
              </a:p>
              <a:p>
                <a:pPr lvl="1" algn="just"/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deve ser linear, então devemos 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pt-BR" dirty="0"/>
                  <a:t>, caso em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t-BR" dirty="0"/>
                  <a:t>. Portanto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lvl="1" algn="just"/>
                <a:endParaRPr lang="pt-BR" dirty="0"/>
              </a:p>
              <a:p>
                <a:pPr algn="just"/>
                <a:r>
                  <a:rPr lang="pt-BR" dirty="0"/>
                  <a:t>Podemos repetir a mesma análise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, assumindo que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adota a estratégia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 Isso produz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Combinando esses conjuntos de resultados, obtemos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pt-BR" dirty="0"/>
                  <a:t>.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pt-BR" dirty="0"/>
                  <a:t> é E.N.B.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EFA7-F732-4FB5-8DA1-FA8ED84CA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2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338C4D3-4C4B-4BBC-AB9E-0605824E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/>
          <a:lstStyle/>
          <a:p>
            <a:r>
              <a:rPr lang="pt-BR" b="1"/>
              <a:t>Um leilão selado de primeiro preço</a:t>
            </a:r>
            <a:endParaRPr lang="pt-B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BB20EE-15DD-4842-BEEA-D590F3478432}"/>
              </a:ext>
            </a:extLst>
          </p:cNvPr>
          <p:cNvSpPr/>
          <p:nvPr/>
        </p:nvSpPr>
        <p:spPr>
          <a:xfrm>
            <a:off x="704088" y="3557016"/>
            <a:ext cx="11082528" cy="292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3EAFEE-8B6B-4B53-845B-D14BFADD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718D4-C270-401D-B873-44542384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19</a:t>
            </a:fld>
            <a:endParaRPr lang="pt-BR"/>
          </a:p>
        </p:txBody>
      </p:sp>
      <p:pic>
        <p:nvPicPr>
          <p:cNvPr id="7" name="Picture 2" descr="💡 Light Bulb Emoji">
            <a:extLst>
              <a:ext uri="{FF2B5EF4-FFF2-40B4-BE49-F238E27FC236}">
                <a16:creationId xmlns:a16="http://schemas.microsoft.com/office/drawing/2014/main" id="{7DC6D3C5-4347-25F4-61FA-CB7308976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2276793"/>
            <a:ext cx="359664" cy="3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💡 Light Bulb Emoji">
            <a:extLst>
              <a:ext uri="{FF2B5EF4-FFF2-40B4-BE49-F238E27FC236}">
                <a16:creationId xmlns:a16="http://schemas.microsoft.com/office/drawing/2014/main" id="{1EE8553F-45E4-4C12-B279-A7C4BB053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76" y="2941257"/>
            <a:ext cx="359664" cy="3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66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540000"/>
            <a:ext cx="10844742" cy="229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Jogos Estáticos de Informação Incompleta</a:t>
            </a:r>
          </a:p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(Gibbons - Game Theory for Applied Economists, </a:t>
            </a:r>
            <a:r>
              <a:rPr lang="en-US" sz="2000" dirty="0" err="1">
                <a:solidFill>
                  <a:schemeClr val="bg1"/>
                </a:solidFill>
              </a:rPr>
              <a:t>Capítulo</a:t>
            </a:r>
            <a:r>
              <a:rPr lang="en-US" sz="2000" dirty="0">
                <a:solidFill>
                  <a:schemeClr val="bg1"/>
                </a:solidFill>
              </a:rPr>
              <a:t> 3)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D79147-07CD-4C7D-80F3-17CD610C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4B82C-0ACD-4798-8923-CDBA4A66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142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EFA7-F732-4FB5-8DA1-FA8ED84CA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dirty="0"/>
                  <a:t>Nos resta focar, portanto,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≥1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≥1 </m:t>
                    </m:r>
                  </m:oMath>
                </a14:m>
                <a:r>
                  <a:rPr lang="pt-BR" dirty="0"/>
                  <a:t>não é viável em equilíbrio dado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.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pt-BR" dirty="0"/>
                  <a:t> implicaria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o que não é ótimo.</a:t>
                </a:r>
              </a:p>
              <a:p>
                <a:pPr lvl="1" algn="just"/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deve ser linear, então devemos 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pt-BR" dirty="0"/>
                  <a:t>, caso em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t-BR" dirty="0"/>
                  <a:t>. Portanto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lvl="1" algn="just"/>
                <a:endParaRPr lang="pt-BR" dirty="0"/>
              </a:p>
              <a:p>
                <a:pPr algn="just"/>
                <a:r>
                  <a:rPr lang="pt-BR" dirty="0"/>
                  <a:t>Podemos repetir a mesma análise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, assumindo que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adota a estratégia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 Isso produz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Combinando esses conjuntos de resultados, obtemos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pt-BR" dirty="0"/>
                  <a:t>.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pt-BR" dirty="0"/>
                  <a:t> é E.N.B.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EFA7-F732-4FB5-8DA1-FA8ED84CA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52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338C4D3-4C4B-4BBC-AB9E-0605824E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/>
          <a:lstStyle/>
          <a:p>
            <a:r>
              <a:rPr lang="pt-BR" b="1"/>
              <a:t>Um leilão selado de primeiro preço</a:t>
            </a:r>
            <a:endParaRPr lang="pt-B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BB20EE-15DD-4842-BEEA-D590F3478432}"/>
              </a:ext>
            </a:extLst>
          </p:cNvPr>
          <p:cNvSpPr/>
          <p:nvPr/>
        </p:nvSpPr>
        <p:spPr>
          <a:xfrm>
            <a:off x="704088" y="3557016"/>
            <a:ext cx="11082528" cy="292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3EAFEE-8B6B-4B53-845B-D14BFADD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718D4-C270-401D-B873-44542384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20</a:t>
            </a:fld>
            <a:endParaRPr lang="pt-BR"/>
          </a:p>
        </p:txBody>
      </p:sp>
      <p:pic>
        <p:nvPicPr>
          <p:cNvPr id="7" name="Picture 2" descr="💡 Light Bulb Emoji">
            <a:extLst>
              <a:ext uri="{FF2B5EF4-FFF2-40B4-BE49-F238E27FC236}">
                <a16:creationId xmlns:a16="http://schemas.microsoft.com/office/drawing/2014/main" id="{7DC6D3C5-4347-25F4-61FA-CB7308976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2276793"/>
            <a:ext cx="359664" cy="3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💡 Light Bulb Emoji">
            <a:extLst>
              <a:ext uri="{FF2B5EF4-FFF2-40B4-BE49-F238E27FC236}">
                <a16:creationId xmlns:a16="http://schemas.microsoft.com/office/drawing/2014/main" id="{1EE8553F-45E4-4C12-B279-A7C4BB053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76" y="2941257"/>
            <a:ext cx="359664" cy="3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B998AF44-2DFA-561B-775E-D8758C33400D}"/>
                  </a:ext>
                </a:extLst>
              </p:cNvPr>
              <p:cNvSpPr/>
              <p:nvPr/>
            </p:nvSpPr>
            <p:spPr>
              <a:xfrm>
                <a:off x="7150608" y="4151376"/>
                <a:ext cx="2919984" cy="1416946"/>
              </a:xfrm>
              <a:prstGeom prst="wedgeRectCallout">
                <a:avLst>
                  <a:gd name="adj1" fmla="val -60833"/>
                  <a:gd name="adj2" fmla="val -9442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8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800" b="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800" b="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8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b="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18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, </a:t>
                </a:r>
                <a:r>
                  <a:rPr lang="pt-BR" dirty="0">
                    <a:solidFill>
                      <a:schemeClr val="tx1"/>
                    </a:solidFill>
                  </a:rPr>
                  <a:t>temos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80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b="0" i="1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pt-BR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18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8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18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B998AF44-2DFA-561B-775E-D8758C334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608" y="4151376"/>
                <a:ext cx="2919984" cy="1416946"/>
              </a:xfrm>
              <a:prstGeom prst="wedgeRectCallout">
                <a:avLst>
                  <a:gd name="adj1" fmla="val -60833"/>
                  <a:gd name="adj2" fmla="val -94423"/>
                </a:avLst>
              </a:prstGeom>
              <a:blipFill>
                <a:blip r:embed="rId5"/>
                <a:stretch>
                  <a:fillRect r="-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77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EFA7-F732-4FB5-8DA1-FA8ED84CA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dirty="0"/>
                  <a:t>Nos resta focar, portanto,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≥1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≥1 </m:t>
                    </m:r>
                  </m:oMath>
                </a14:m>
                <a:r>
                  <a:rPr lang="pt-BR" dirty="0"/>
                  <a:t>não é viável em equilíbrio dado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.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pt-BR" dirty="0"/>
                  <a:t> implicaria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o que não é ótimo.</a:t>
                </a:r>
              </a:p>
              <a:p>
                <a:pPr lvl="1" algn="just"/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deve ser linear, então devemos 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pt-BR" dirty="0"/>
                  <a:t>, caso em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t-BR" dirty="0"/>
                  <a:t>. Portanto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lvl="1" algn="just"/>
                <a:endParaRPr lang="pt-BR" dirty="0"/>
              </a:p>
              <a:p>
                <a:pPr algn="just"/>
                <a:r>
                  <a:rPr lang="pt-BR" dirty="0"/>
                  <a:t>Podemos repetir a mesma análise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, assumindo que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adota a estratégia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 Isso produz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Combinando esses conjuntos de resultados, obtemos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pt-BR" dirty="0"/>
                  <a:t>.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pt-BR" dirty="0"/>
                  <a:t> é E.N.B.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EFA7-F732-4FB5-8DA1-FA8ED84CA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2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338C4D3-4C4B-4BBC-AB9E-0605824E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/>
          <a:lstStyle/>
          <a:p>
            <a:r>
              <a:rPr lang="pt-BR" b="1"/>
              <a:t>Um leilão selado de primeiro preço</a:t>
            </a:r>
            <a:endParaRPr lang="pt-BR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BB20EE-15DD-4842-BEEA-D590F3478432}"/>
              </a:ext>
            </a:extLst>
          </p:cNvPr>
          <p:cNvSpPr/>
          <p:nvPr/>
        </p:nvSpPr>
        <p:spPr>
          <a:xfrm>
            <a:off x="704088" y="4937760"/>
            <a:ext cx="11082528" cy="1544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F45233-35FE-47B4-956C-722FDC80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C52D1-95AB-4439-A911-7CA9D192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21</a:t>
            </a:fld>
            <a:endParaRPr lang="pt-BR"/>
          </a:p>
        </p:txBody>
      </p:sp>
      <p:pic>
        <p:nvPicPr>
          <p:cNvPr id="7" name="Picture 2" descr="💡 Light Bulb Emoji">
            <a:extLst>
              <a:ext uri="{FF2B5EF4-FFF2-40B4-BE49-F238E27FC236}">
                <a16:creationId xmlns:a16="http://schemas.microsoft.com/office/drawing/2014/main" id="{D623CE91-148D-F438-0732-B2FA28598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2276793"/>
            <a:ext cx="359664" cy="3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💡 Light Bulb Emoji">
            <a:extLst>
              <a:ext uri="{FF2B5EF4-FFF2-40B4-BE49-F238E27FC236}">
                <a16:creationId xmlns:a16="http://schemas.microsoft.com/office/drawing/2014/main" id="{CF22EFBF-CECF-7494-652C-4A02FD4FD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76" y="2941257"/>
            <a:ext cx="359664" cy="3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C54B32-BE93-B467-0F2E-3CF3C7C0533B}"/>
              </a:ext>
            </a:extLst>
          </p:cNvPr>
          <p:cNvCxnSpPr/>
          <p:nvPr/>
        </p:nvCxnSpPr>
        <p:spPr>
          <a:xfrm>
            <a:off x="4059936" y="3566160"/>
            <a:ext cx="27066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8E45E8-DEB2-77E9-A2F6-5D0C4EB8ED7A}"/>
              </a:ext>
            </a:extLst>
          </p:cNvPr>
          <p:cNvCxnSpPr>
            <a:cxnSpLocks/>
          </p:cNvCxnSpPr>
          <p:nvPr/>
        </p:nvCxnSpPr>
        <p:spPr>
          <a:xfrm>
            <a:off x="7772400" y="4724400"/>
            <a:ext cx="305409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28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EFA7-F732-4FB5-8DA1-FA8ED84CA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dirty="0"/>
                  <a:t>Nos resta focar, portanto,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≥1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≥1 </m:t>
                    </m:r>
                  </m:oMath>
                </a14:m>
                <a:r>
                  <a:rPr lang="pt-BR" dirty="0"/>
                  <a:t>não é viável em equilíbrio dado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.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pt-BR" dirty="0"/>
                  <a:t> implicaria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o que não é ótimo.</a:t>
                </a:r>
              </a:p>
              <a:p>
                <a:pPr lvl="1" algn="just"/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deve ser linear, então devemos 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pt-BR" dirty="0"/>
                  <a:t>, caso em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t-BR" dirty="0"/>
                  <a:t>. Portanto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lvl="1" algn="just"/>
                <a:endParaRPr lang="pt-BR" dirty="0"/>
              </a:p>
              <a:p>
                <a:pPr algn="just"/>
                <a:r>
                  <a:rPr lang="pt-BR" dirty="0"/>
                  <a:t>Podemos repetir a mesma análise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, assumindo que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adota a estratégia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 Isso produz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Combinando esses conjuntos de resultados, obtemos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pt-BR" dirty="0"/>
                  <a:t>.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pt-BR" dirty="0"/>
                  <a:t> é E.N.B.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5EFA7-F732-4FB5-8DA1-FA8ED84CA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2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338C4D3-4C4B-4BBC-AB9E-0605824E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/>
          <a:lstStyle/>
          <a:p>
            <a:r>
              <a:rPr lang="pt-BR" b="1"/>
              <a:t>Um leilão selado de primeiro preço</a:t>
            </a:r>
            <a:endParaRPr lang="pt-BR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F4A01E-750E-44A2-9CB6-F1D892CE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E41C0-034D-453F-94B7-9BCC1E2D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22</a:t>
            </a:fld>
            <a:endParaRPr lang="pt-BR"/>
          </a:p>
        </p:txBody>
      </p:sp>
      <p:pic>
        <p:nvPicPr>
          <p:cNvPr id="6" name="Picture 2" descr="💡 Light Bulb Emoji">
            <a:extLst>
              <a:ext uri="{FF2B5EF4-FFF2-40B4-BE49-F238E27FC236}">
                <a16:creationId xmlns:a16="http://schemas.microsoft.com/office/drawing/2014/main" id="{DF35FC29-2960-1E14-8B56-DD1C22274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2276793"/>
            <a:ext cx="359664" cy="3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💡 Light Bulb Emoji">
            <a:extLst>
              <a:ext uri="{FF2B5EF4-FFF2-40B4-BE49-F238E27FC236}">
                <a16:creationId xmlns:a16="http://schemas.microsoft.com/office/drawing/2014/main" id="{F923E46E-A718-4236-5896-BCD8191E5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76" y="2941257"/>
            <a:ext cx="359664" cy="3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0FF6EA-C5BE-B458-3DCF-EE3BB4235D1A}"/>
              </a:ext>
            </a:extLst>
          </p:cNvPr>
          <p:cNvCxnSpPr/>
          <p:nvPr/>
        </p:nvCxnSpPr>
        <p:spPr>
          <a:xfrm>
            <a:off x="4059936" y="3566160"/>
            <a:ext cx="27066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17F36-8BE2-1D83-BE2A-7D947CE937EB}"/>
              </a:ext>
            </a:extLst>
          </p:cNvPr>
          <p:cNvCxnSpPr>
            <a:cxnSpLocks/>
          </p:cNvCxnSpPr>
          <p:nvPr/>
        </p:nvCxnSpPr>
        <p:spPr>
          <a:xfrm>
            <a:off x="7772400" y="4724400"/>
            <a:ext cx="305409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46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30725-1C4D-44F2-8B9A-8AF019B5E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Mostramos acima a existência de um E.N.B.. Acontece que, </a:t>
                </a:r>
                <a:r>
                  <a:rPr lang="pt-BR" b="1" dirty="0"/>
                  <a:t>com</a:t>
                </a:r>
                <a:r>
                  <a:rPr lang="pt-BR" dirty="0"/>
                  <a:t> </a:t>
                </a:r>
                <a:r>
                  <a:rPr lang="pt-BR" b="1" dirty="0"/>
                  <a:t>avaliações uniformemente distribuídas</a:t>
                </a:r>
                <a:r>
                  <a:rPr lang="pt-BR" dirty="0"/>
                  <a:t>, esse </a:t>
                </a:r>
                <a:r>
                  <a:rPr lang="pt-BR" i="1" dirty="0">
                    <a:solidFill>
                      <a:srgbClr val="0070C0"/>
                    </a:solidFill>
                  </a:rPr>
                  <a:t>equilíbrio linear</a:t>
                </a:r>
                <a:r>
                  <a:rPr lang="pt-BR" i="1" dirty="0"/>
                  <a:t> </a:t>
                </a:r>
                <a:r>
                  <a:rPr lang="pt-BR" dirty="0"/>
                  <a:t>não somente existe, como também </a:t>
                </a:r>
                <a:r>
                  <a:rPr lang="pt-BR" i="1" dirty="0">
                    <a:solidFill>
                      <a:srgbClr val="0070C0"/>
                    </a:solidFill>
                  </a:rPr>
                  <a:t>é único</a:t>
                </a:r>
                <a:r>
                  <a:rPr lang="pt-BR" dirty="0"/>
                  <a:t>.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Desenvolveremos um E.N.B. simétrico e mostraremos que ele é único e é igual àquele que encontramos anteriormente.</a:t>
                </a:r>
              </a:p>
              <a:p>
                <a:pPr lvl="1" algn="just"/>
                <a:r>
                  <a:rPr lang="pt-BR" b="1" dirty="0"/>
                  <a:t>Equilíbrio simétrico: </a:t>
                </a:r>
                <a:r>
                  <a:rPr lang="pt-BR" dirty="0"/>
                  <a:t>estratégias dos jogadores são idênticas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pt-BR" dirty="0"/>
                  <a:t> e essa única estratégia é melhor resposta para si mesma.</a:t>
                </a:r>
              </a:p>
              <a:p>
                <a:pPr lvl="1" algn="just"/>
                <a:endParaRPr lang="pt-BR" dirty="0"/>
              </a:p>
              <a:p>
                <a:pPr algn="just"/>
                <a:r>
                  <a:rPr lang="pt-BR" dirty="0"/>
                  <a:t>Para isso, assumiremos que as </a:t>
                </a:r>
                <a:r>
                  <a:rPr lang="pt-BR" i="1" dirty="0">
                    <a:solidFill>
                      <a:srgbClr val="0070C0"/>
                    </a:solidFill>
                  </a:rPr>
                  <a:t>estratégias</a:t>
                </a:r>
                <a:r>
                  <a:rPr lang="pt-BR" dirty="0"/>
                  <a:t> dos jogadores são </a:t>
                </a:r>
                <a:r>
                  <a:rPr lang="pt-BR" i="1" dirty="0">
                    <a:solidFill>
                      <a:srgbClr val="0070C0"/>
                    </a:solidFill>
                  </a:rPr>
                  <a:t>estritamente crescentes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i="1" dirty="0">
                    <a:solidFill>
                      <a:srgbClr val="0070C0"/>
                    </a:solidFill>
                  </a:rPr>
                  <a:t> e diferenciáveis</a:t>
                </a:r>
                <a:r>
                  <a:rPr lang="pt-BR" dirty="0"/>
                  <a:t>.</a:t>
                </a:r>
              </a:p>
              <a:p>
                <a:pPr lvl="1"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30725-1C4D-44F2-8B9A-8AF019B5E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159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3A76214-F5E0-4CCC-BBDC-9653074C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/>
          <a:lstStyle/>
          <a:p>
            <a:r>
              <a:rPr lang="pt-BR" b="1" dirty="0"/>
              <a:t>Equilíbrio de Nash Bayesiano simétrico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E47C82-F700-42E7-A846-0B450543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67CA-EE9E-4DFF-9CDA-DA5CA6DA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042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562A9-097B-47EE-8E0C-C04C78395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375"/>
                <a:ext cx="10515600" cy="4984750"/>
              </a:xfrm>
            </p:spPr>
            <p:txBody>
              <a:bodyPr>
                <a:noAutofit/>
              </a:bodyPr>
              <a:lstStyle/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sz="2100" dirty="0"/>
                  <a:t>Análogo ao que fizemos no </a:t>
                </a:r>
                <a:r>
                  <a:rPr lang="pt-BR" sz="2100" i="1" dirty="0"/>
                  <a:t>slide 18</a:t>
                </a:r>
                <a:r>
                  <a:rPr lang="pt-BR" sz="2100" dirty="0"/>
                  <a:t>, suponha que o jogador </a:t>
                </a:r>
                <a14:m>
                  <m:oMath xmlns:m="http://schemas.openxmlformats.org/officeDocument/2006/math">
                    <m:r>
                      <a:rPr lang="pt-BR" sz="21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2100" dirty="0"/>
                  <a:t> adota uma estratégia </a:t>
                </a:r>
                <a14:m>
                  <m:oMath xmlns:m="http://schemas.openxmlformats.org/officeDocument/2006/math">
                    <m:r>
                      <a:rPr lang="pt-BR" sz="21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1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pt-BR" sz="2100" i="1" dirty="0">
                    <a:latin typeface="Cambria Math" panose="02040503050406030204" pitchFamily="18" charset="0"/>
                  </a:rPr>
                  <a:t>, </a:t>
                </a:r>
                <a:r>
                  <a:rPr lang="pt-BR" sz="2100" dirty="0"/>
                  <a:t>e assuma que </a:t>
                </a:r>
                <a14:m>
                  <m:oMath xmlns:m="http://schemas.openxmlformats.org/officeDocument/2006/math">
                    <m:r>
                      <a:rPr lang="pt-BR" sz="21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1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pt-BR" sz="2100" dirty="0"/>
                  <a:t> é estritamente crescente e diferenciável.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sz="2100" dirty="0"/>
                  <a:t>Para um dado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100" dirty="0"/>
                  <a:t>, a melhor resposta do jogador </a:t>
                </a:r>
                <a14:m>
                  <m:oMath xmlns:m="http://schemas.openxmlformats.org/officeDocument/2006/math">
                    <m:r>
                      <a:rPr lang="pt-BR" sz="21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100" dirty="0"/>
                  <a:t> resolve: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1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pt-BR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10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pt-BR" sz="2100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sz="2100" b="0" dirty="0"/>
                  <a:t>Seja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1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sz="21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100" dirty="0"/>
                  <a:t> a função inversa de </a:t>
                </a:r>
                <a14:m>
                  <m:oMath xmlns:m="http://schemas.openxmlformats.org/officeDocument/2006/math">
                    <m:r>
                      <a:rPr lang="pt-BR" sz="210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sz="2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1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1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100" dirty="0"/>
                  <a:t>: se </a:t>
                </a:r>
                <a14:m>
                  <m:oMath xmlns:m="http://schemas.openxmlformats.org/officeDocument/2006/math">
                    <m:r>
                      <a:rPr lang="pt-BR" sz="210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sz="2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1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100" dirty="0"/>
                  <a:t>, então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pt-BR" sz="2100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sz="2100" dirty="0"/>
                  <a:t>Podemos usar artifício análogo àquele do </a:t>
                </a:r>
                <a:r>
                  <a:rPr lang="pt-BR" sz="2100" i="1" dirty="0"/>
                  <a:t>slide 18</a:t>
                </a:r>
                <a:r>
                  <a:rPr lang="pt-BR" sz="2100" dirty="0"/>
                  <a:t> para reescrever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100">
                        <a:latin typeface="Cambria Math" panose="02040503050406030204" pitchFamily="18" charset="0"/>
                      </a:rPr>
                      <m:t>Pr</m:t>
                    </m:r>
                    <m:r>
                      <a:rPr lang="pt-BR" sz="21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sz="21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1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sz="21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1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sz="2100" dirty="0"/>
                  <a:t> como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100">
                        <a:latin typeface="Cambria Math" panose="02040503050406030204" pitchFamily="18" charset="0"/>
                      </a:rPr>
                      <m:t>Pr</m:t>
                    </m:r>
                    <m:r>
                      <a:rPr lang="pt-BR" sz="210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21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sz="2100" dirty="0"/>
                  <a:t> ou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100">
                        <a:latin typeface="Cambria Math" panose="02040503050406030204" pitchFamily="18" charset="0"/>
                      </a:rPr>
                      <m:t>Pr</m:t>
                    </m:r>
                    <m:r>
                      <a:rPr lang="pt-BR" sz="21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1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1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sz="2100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sz="2100" dirty="0"/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pt-BR" sz="2100" dirty="0"/>
                  <a:t>, sabemos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1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{"/>
                        <m:endChr m:val="}"/>
                        <m:ctrlPr>
                          <a:rPr lang="pt-BR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1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1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100" dirty="0"/>
                  <a:t> e portanto o problema de maximização acima se resume 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1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10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pt-BR" sz="2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lim>
                            <m:sSub>
                              <m:sSubPr>
                                <m:ctrlPr>
                                  <a:rPr lang="pt-BR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1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pt-BR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1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1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1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1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1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pt-BR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562A9-097B-47EE-8E0C-C04C78395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375"/>
                <a:ext cx="10515600" cy="4984750"/>
              </a:xfrm>
              <a:blipFill>
                <a:blip r:embed="rId3"/>
                <a:stretch>
                  <a:fillRect l="-580" t="-1589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67DDBB7-FBC6-48BD-976C-F7E5EFD8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/>
          <a:lstStyle/>
          <a:p>
            <a:r>
              <a:rPr lang="pt-BR" b="1" dirty="0"/>
              <a:t>Equilíbrio de Nash Bayesiano simétrico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465E1F-E9B3-42C6-AED7-86B53144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7B173-A2FE-4C14-8153-D426F8E2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21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562A9-097B-47EE-8E0C-C04C78395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en-US" dirty="0"/>
                  <a:t>Resolvendo a CPO de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lim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t-BR" dirty="0"/>
                  <a:t> encontramos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Se a estratégia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pt-BR" dirty="0"/>
                  <a:t> é um equilíbrio de Nash Bayesiano simétrico, para cada tipo possível do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não deseja desviar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pt-BR" dirty="0"/>
                  <a:t>, dado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joga essa mesma estratégia.</a:t>
                </a:r>
              </a:p>
              <a:p>
                <a:pPr lvl="1" algn="just">
                  <a:spcBef>
                    <a:spcPts val="0"/>
                  </a:spcBef>
                  <a:spcAft>
                    <a:spcPts val="1500"/>
                  </a:spcAft>
                </a:pPr>
                <a:r>
                  <a:rPr lang="pt-BR" dirty="0"/>
                  <a:t>Portanto, a solução para a CPO será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marL="457189" lvl="1" indent="0" algn="just">
                  <a:spcBef>
                    <a:spcPts val="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pPr marL="457189" lvl="1" indent="0" algn="just">
                  <a:spcBef>
                    <a:spcPts val="0"/>
                  </a:spcBef>
                  <a:spcAft>
                    <a:spcPts val="1500"/>
                  </a:spcAft>
                  <a:buNone/>
                </a:pPr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562A9-097B-47EE-8E0C-C04C78395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034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67DDBB7-FBC6-48BD-976C-F7E5EFD8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/>
          <a:lstStyle/>
          <a:p>
            <a:r>
              <a:rPr lang="pt-BR" b="1" dirty="0"/>
              <a:t>Equilíbrio de Nash Bayesiano simétrico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686EAB-FFC6-4C69-90CB-F5C75F38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DE9D6-67F3-4788-AEB9-777E9519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109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7D8A5-9EAB-4707-90EF-241F1353E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pt-BR" dirty="0"/>
                  <a:t>Usando o fato de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e a fórmula da derivada da função inversa, temos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pt-BR" dirty="0"/>
                  <a:t> deve satisfazer a equação diferencial de primeira ordem abaixo</a:t>
                </a:r>
              </a:p>
              <a:p>
                <a:pPr marL="0" indent="0" algn="just">
                  <a:buNone/>
                </a:pPr>
                <a:r>
                  <a:rPr lang="pt-BR" dirty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Resolvendo a equação diferencial acima, temos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Lembrando que a igualdade deve valer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temos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𝑐𝑜𝑛𝑠𝑡𝑎𝑛𝑡𝑒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portanto, temos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/>
                  <a:t> como vimos anteriormente ou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pt-BR" dirty="0"/>
                  <a:t> é E.N.B.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7D8A5-9EAB-4707-90EF-241F1353E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221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7CA1EA1-9B1E-4BE5-972D-03F3B42B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/>
          <a:lstStyle/>
          <a:p>
            <a:r>
              <a:rPr lang="pt-BR" b="1" dirty="0"/>
              <a:t>Equilíbrio de Nash Bayesiano simétrico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648503-3349-4E77-8A1F-4ED350A62EA9}"/>
              </a:ext>
            </a:extLst>
          </p:cNvPr>
          <p:cNvSpPr/>
          <p:nvPr/>
        </p:nvSpPr>
        <p:spPr>
          <a:xfrm>
            <a:off x="838200" y="3754950"/>
            <a:ext cx="10596239" cy="2344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17CF-77EB-495E-8C96-EE4310A4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0AF2C-6239-4E47-8464-AEA1E00A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487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7D8A5-9EAB-4707-90EF-241F1353E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pt-BR" dirty="0"/>
                  <a:t>Usando o fato de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e a fórmula da derivada da função inversa, temos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pt-BR" dirty="0"/>
                  <a:t> deve satisfazer a equação diferencial de primeira ordem abaixo</a:t>
                </a:r>
              </a:p>
              <a:p>
                <a:pPr marL="0" indent="0" algn="just">
                  <a:buNone/>
                </a:pPr>
                <a:r>
                  <a:rPr lang="pt-BR" dirty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Resolvendo a equação diferencial acima, temos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Lembrando que a igualdade deve valer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temos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𝑐𝑜𝑛𝑠𝑡𝑎𝑛𝑡𝑒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 Portanto, temos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/>
                  <a:t> como vimos anteriormente ou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pt-BR" dirty="0"/>
                  <a:t> é E.N.B.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7D8A5-9EAB-4707-90EF-241F1353E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221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7CA1EA1-9B1E-4BE5-972D-03F3B42B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/>
          <a:lstStyle/>
          <a:p>
            <a:r>
              <a:rPr lang="pt-BR" b="1" dirty="0"/>
              <a:t>Equilíbrio de Nash Bayesiano simétrico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F3B2BF-C4C3-4832-B0D8-671EBA87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AA3C8-0F95-43A5-BA53-5982677F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19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540000"/>
            <a:ext cx="10844742" cy="229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Duplo leilão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3ACAC1-FCB1-4495-9F5C-C87A23BC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960AD1-355F-45E2-AFD2-833AE3F4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842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CB73-8052-42D6-B190-7F51674F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Duplo </a:t>
            </a:r>
            <a:r>
              <a:rPr lang="pt-BR" b="1" dirty="0"/>
              <a:t>leilão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D39302-4C5D-481C-AD98-9BD6410B3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685" y="1752602"/>
                <a:ext cx="11105534" cy="4424363"/>
              </a:xfrm>
            </p:spPr>
            <p:txBody>
              <a:bodyPr/>
              <a:lstStyle/>
              <a:p>
                <a:pPr algn="just"/>
                <a:r>
                  <a:rPr lang="pt-BR" dirty="0"/>
                  <a:t>Vendedor e comprador anunciam preços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simultaneamente.</a:t>
                </a:r>
              </a:p>
              <a:p>
                <a:pPr lvl="1" algn="just"/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/>
                  <a:t>, a transação não ocorre</a:t>
                </a:r>
              </a:p>
              <a:p>
                <a:pPr lvl="1" algn="just"/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/>
                  <a:t>, a transação ocorre ao preço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t-BR" dirty="0"/>
                  <a:t> </a:t>
                </a:r>
              </a:p>
              <a:p>
                <a:pPr lvl="1" algn="just"/>
                <a:endParaRPr lang="pt-BR" dirty="0"/>
              </a:p>
              <a:p>
                <a:pPr algn="just"/>
                <a:r>
                  <a:rPr lang="pt-BR" dirty="0"/>
                  <a:t>As avaliações do vendedor e do comprador 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pt-BR" dirty="0"/>
                  <a:t>, respectivamente.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pt-BR" dirty="0"/>
                  <a:t> são informação privada e i.i.d.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pt-BR" dirty="0"/>
              </a:p>
              <a:p>
                <a:pPr lvl="1" algn="just"/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pt-BR" dirty="0"/>
                  <a:t>   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D39302-4C5D-481C-AD98-9BD6410B3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685" y="1752602"/>
                <a:ext cx="11105534" cy="4424363"/>
              </a:xfrm>
              <a:blipFill>
                <a:blip r:embed="rId3"/>
                <a:stretch>
                  <a:fillRect l="-988" t="-23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F7E7F8C-734F-487C-BBB0-386D04DAD30C}"/>
                  </a:ext>
                </a:extLst>
              </p14:cNvPr>
              <p14:cNvContentPartPr/>
              <p14:nvPr/>
            </p14:nvContentPartPr>
            <p14:xfrm>
              <a:off x="4262641" y="554924"/>
              <a:ext cx="29160" cy="8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F7E7F8C-734F-487C-BBB0-386D04DAD3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5001" y="536924"/>
                <a:ext cx="6480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BD632-8583-4BDA-93F9-A34E8B2E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3166-BF96-4464-9A0D-2A2AD6AF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31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540000"/>
            <a:ext cx="10844742" cy="229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Aplicações: Leilão de oferta selado de primeiro preço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95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F23F57-5C57-4EE2-B9B5-F3C015DF73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3200" dirty="0"/>
                  <a:t>Uma </a:t>
                </a:r>
                <a:r>
                  <a:rPr lang="pt-BR" sz="3200" dirty="0"/>
                  <a:t>estratégia para...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... o </a:t>
                </a:r>
                <a:r>
                  <a:rPr lang="pt-BR" b="1" dirty="0">
                    <a:solidFill>
                      <a:srgbClr val="0070C0"/>
                    </a:solidFill>
                  </a:rPr>
                  <a:t>comprador</a:t>
                </a:r>
                <a:r>
                  <a:rPr lang="pt-BR" dirty="0"/>
                  <a:t> é uma função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especificando um </a:t>
                </a:r>
                <a:r>
                  <a:rPr lang="pt-BR" b="1" dirty="0">
                    <a:solidFill>
                      <a:srgbClr val="0070C0"/>
                    </a:solidFill>
                  </a:rPr>
                  <a:t>preço ofertado</a:t>
                </a:r>
                <a:r>
                  <a:rPr lang="pt-BR" dirty="0"/>
                  <a:t> para cada possível avaliação do comprador (i.e., para cada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pt-BR" dirty="0"/>
                  <a:t>)</a:t>
                </a:r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... o </a:t>
                </a:r>
                <a:r>
                  <a:rPr lang="pt-BR" b="1" dirty="0">
                    <a:solidFill>
                      <a:srgbClr val="C00000"/>
                    </a:solidFill>
                  </a:rPr>
                  <a:t>vendedor</a:t>
                </a:r>
                <a:r>
                  <a:rPr lang="pt-BR" dirty="0"/>
                  <a:t> é uma função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especificando um </a:t>
                </a:r>
                <a:r>
                  <a:rPr lang="pt-BR" b="1" dirty="0">
                    <a:solidFill>
                      <a:srgbClr val="C00000"/>
                    </a:solidFill>
                  </a:rPr>
                  <a:t>preço demandado</a:t>
                </a:r>
                <a:r>
                  <a:rPr lang="pt-BR" dirty="0"/>
                  <a:t> para cada possível avaliação do vendedor.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F23F57-5C57-4EE2-B9B5-F3C015DF73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195CCAB-EF12-45CC-B931-B7B9EEF4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en-US" b="1" dirty="0"/>
              <a:t>Duplo </a:t>
            </a:r>
            <a:r>
              <a:rPr lang="pt-BR" b="1" dirty="0"/>
              <a:t>leilão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8723AC-FCDA-4AC9-8C15-8C40BC7B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FAD93-AFE7-4610-831E-A81DD752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144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7195DE-CFFC-4C8B-B3DE-F0DB3E7D2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r>
                  <a:rPr lang="pt-BR" dirty="0"/>
                  <a:t>Um par de estratégias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t-BR" dirty="0"/>
                  <a:t> é E.N.B. se as duas condições valem:</a:t>
                </a:r>
              </a:p>
              <a:p>
                <a:pPr>
                  <a:spcBef>
                    <a:spcPts val="1500"/>
                  </a:spcBef>
                  <a:spcAft>
                    <a:spcPts val="3000"/>
                  </a:spcAft>
                </a:pPr>
                <a:r>
                  <a:rPr lang="pt-BR" dirty="0"/>
                  <a:t> Para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resolve</a:t>
                </a:r>
              </a:p>
              <a:p>
                <a:pPr marL="0" indent="0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≥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spcBef>
                    <a:spcPts val="1500"/>
                  </a:spcBef>
                  <a:spcAft>
                    <a:spcPts val="3000"/>
                  </a:spcAft>
                  <a:buNone/>
                </a:pPr>
                <a:r>
                  <a:rPr lang="pt-BR" dirty="0"/>
                  <a:t> Para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resolve</a:t>
                </a:r>
              </a:p>
              <a:p>
                <a:pPr marL="0" indent="0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𝔼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≥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7195DE-CFFC-4C8B-B3DE-F0DB3E7D2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85111A4-AF80-47B0-A9D7-EDF61FF4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en-US" b="1" dirty="0"/>
              <a:t>Duplo </a:t>
            </a:r>
            <a:r>
              <a:rPr lang="pt-BR" b="1" dirty="0"/>
              <a:t>leilão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D70899-3AA5-42B0-9289-43F23D05A294}"/>
                  </a:ext>
                </a:extLst>
              </p:cNvPr>
              <p:cNvSpPr txBox="1"/>
              <p:nvPr/>
            </p:nvSpPr>
            <p:spPr>
              <a:xfrm>
                <a:off x="10027920" y="3361060"/>
                <a:ext cx="89916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(3.2.3)</m:t>
                      </m:r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D70899-3AA5-42B0-9289-43F23D05A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920" y="3361060"/>
                <a:ext cx="899160" cy="446276"/>
              </a:xfrm>
              <a:prstGeom prst="rect">
                <a:avLst/>
              </a:prstGeom>
              <a:blipFill>
                <a:blip r:embed="rId4"/>
                <a:stretch>
                  <a:fillRect l="-5405" r="-20270" b="-175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85A6E-1D96-45A1-9E25-A77D060F1E68}"/>
                  </a:ext>
                </a:extLst>
              </p:cNvPr>
              <p:cNvSpPr txBox="1"/>
              <p:nvPr/>
            </p:nvSpPr>
            <p:spPr>
              <a:xfrm>
                <a:off x="10027920" y="5227318"/>
                <a:ext cx="89916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(3.2.</m:t>
                      </m:r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85A6E-1D96-45A1-9E25-A77D060F1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920" y="5227318"/>
                <a:ext cx="899160" cy="446276"/>
              </a:xfrm>
              <a:prstGeom prst="rect">
                <a:avLst/>
              </a:prstGeom>
              <a:blipFill>
                <a:blip r:embed="rId5"/>
                <a:stretch>
                  <a:fillRect l="-5405" r="-20270" b="-175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31C07E-EF58-45D6-8C9D-3D518461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EBFA-1DA0-4223-B76D-DDFC9B5B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97839-FF5C-3BB3-BFC5-9323B5BEE9C4}"/>
              </a:ext>
            </a:extLst>
          </p:cNvPr>
          <p:cNvSpPr txBox="1"/>
          <p:nvPr/>
        </p:nvSpPr>
        <p:spPr>
          <a:xfrm>
            <a:off x="838200" y="3474580"/>
            <a:ext cx="135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Comprador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55858-E86E-C8A9-4DB3-50DBDFFA24AF}"/>
              </a:ext>
            </a:extLst>
          </p:cNvPr>
          <p:cNvSpPr txBox="1"/>
          <p:nvPr/>
        </p:nvSpPr>
        <p:spPr>
          <a:xfrm>
            <a:off x="911352" y="5308201"/>
            <a:ext cx="135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Vendedor</a:t>
            </a:r>
          </a:p>
        </p:txBody>
      </p:sp>
    </p:spTree>
    <p:extLst>
      <p:ext uri="{BB962C8B-B14F-4D97-AF65-F5344CB8AC3E}">
        <p14:creationId xmlns:p14="http://schemas.microsoft.com/office/powerpoint/2010/main" val="99201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7195DE-CFFC-4C8B-B3DE-F0DB3E7D2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:r>
                  <a:rPr lang="pt-BR" b="1" dirty="0"/>
                  <a:t>Exemplo:</a:t>
                </a:r>
                <a:r>
                  <a:rPr lang="pt-BR" dirty="0"/>
                  <a:t> considere o equilíbrio em que a transação ocorre a um </a:t>
                </a:r>
                <a:r>
                  <a:rPr lang="pt-BR" b="1" dirty="0">
                    <a:solidFill>
                      <a:srgbClr val="C00000"/>
                    </a:solidFill>
                  </a:rPr>
                  <a:t>preço único </a:t>
                </a:r>
                <a:r>
                  <a:rPr lang="pt-BR" dirty="0"/>
                  <a:t>ou não ocorre de forma alguma. </a:t>
                </a:r>
              </a:p>
              <a:p>
                <a:pPr algn="just">
                  <a:spcBef>
                    <a:spcPts val="2000"/>
                  </a:spcBef>
                </a:pPr>
                <a:r>
                  <a:rPr lang="pt-BR" dirty="0"/>
                  <a:t>Para qualquer valor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pt-BR" dirty="0"/>
                  <a:t>, seja a estratégia do...</a:t>
                </a:r>
              </a:p>
              <a:p>
                <a:pPr lvl="1" algn="just"/>
                <a:r>
                  <a:rPr lang="pt-BR" dirty="0"/>
                  <a:t>... comprador oferecer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caso contrário</a:t>
                </a:r>
              </a:p>
              <a:p>
                <a:pPr lvl="1" algn="just"/>
                <a:r>
                  <a:rPr lang="pt-BR" dirty="0"/>
                  <a:t>...vendedor demandar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demandar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caso contrário</a:t>
                </a:r>
              </a:p>
              <a:p>
                <a:pPr lvl="1" algn="just">
                  <a:spcBef>
                    <a:spcPts val="1000"/>
                  </a:spcBef>
                </a:pPr>
                <a:endParaRPr lang="pt-BR" dirty="0"/>
              </a:p>
              <a:p>
                <a:pPr marL="0" indent="0" algn="ctr">
                  <a:spcAft>
                    <a:spcPts val="15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0 , 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</m:oMath>
                </a14:m>
                <a:r>
                  <a:rPr lang="pt-BR" dirty="0"/>
                  <a:t> 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algn="just"/>
                <a:r>
                  <a:rPr lang="pt-BR" dirty="0"/>
                  <a:t>Dada a estratégia do comprador, a estratégia do vendedor se resume a transacionar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ou não transacionar</a:t>
                </a:r>
              </a:p>
              <a:p>
                <a:pPr lvl="1" algn="just"/>
                <a:r>
                  <a:rPr lang="pt-BR" dirty="0"/>
                  <a:t>Portanto, a estratégia do vendedor é melhor resposta à do comprador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/>
                  <a:t> que preferem transacionar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(a não transacionar) assim o farão</a:t>
                </a:r>
              </a:p>
              <a:p>
                <a:pPr lvl="1" algn="just"/>
                <a:r>
                  <a:rPr lang="pt-BR" dirty="0"/>
                  <a:t>O argumento análogo se aplica ao comprador, portanto essas estratégias são E.N.B.</a:t>
                </a:r>
              </a:p>
              <a:p>
                <a:pPr lvl="1" algn="just">
                  <a:spcBef>
                    <a:spcPts val="0"/>
                  </a:spcBef>
                </a:pPr>
                <a:endParaRPr lang="pt-BR" dirty="0"/>
              </a:p>
              <a:p>
                <a:pPr algn="just">
                  <a:spcAft>
                    <a:spcPts val="1500"/>
                  </a:spcAft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7195DE-CFFC-4C8B-B3DE-F0DB3E7D2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 r="-870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85111A4-AF80-47B0-A9D7-EDF61FF4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Há muitos E.N.B. nesse jogo</a:t>
            </a:r>
            <a:br>
              <a:rPr lang="en-US" sz="2200" b="1" dirty="0"/>
            </a:br>
            <a:r>
              <a:rPr lang="en-US" sz="2200" b="1" dirty="0"/>
              <a:t>Duplo </a:t>
            </a:r>
            <a:r>
              <a:rPr lang="pt-BR" sz="2200" b="1" dirty="0"/>
              <a:t>leilão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B7C341-5F48-40D4-BCA3-4A0D4BF5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4B00E-4E3E-49A7-ACEB-A1020BCD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325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D488ED3-BBF9-4DF1-BB10-0BE3DEA66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96" y="1224660"/>
            <a:ext cx="5794807" cy="531266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FFC4360-BB7A-4F4B-9344-32735EB1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Equilíbrio de preço único</a:t>
            </a:r>
            <a:br>
              <a:rPr lang="pt-BR" b="1" dirty="0"/>
            </a:br>
            <a:r>
              <a:rPr lang="en-US" sz="2200" b="1" dirty="0"/>
              <a:t>Duplo </a:t>
            </a:r>
            <a:r>
              <a:rPr lang="pt-BR" sz="2200" b="1" dirty="0"/>
              <a:t>leilão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41FF29-5A8F-4123-A5A6-7AE28A06910F}"/>
                  </a:ext>
                </a:extLst>
              </p:cNvPr>
              <p:cNvSpPr/>
              <p:nvPr/>
            </p:nvSpPr>
            <p:spPr>
              <a:xfrm>
                <a:off x="8663212" y="3184602"/>
                <a:ext cx="2533129" cy="1328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0 , 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1 , 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41FF29-5A8F-4123-A5A6-7AE28A069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212" y="3184602"/>
                <a:ext cx="2533129" cy="1328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49FBE8-2F5A-458D-B7B3-20547383D10E}"/>
                  </a:ext>
                </a:extLst>
              </p14:cNvPr>
              <p14:cNvContentPartPr/>
              <p14:nvPr/>
            </p14:nvContentPartPr>
            <p14:xfrm>
              <a:off x="3297841" y="3648404"/>
              <a:ext cx="14760" cy="24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49FBE8-2F5A-458D-B7B3-20547383D10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80201" y="3630404"/>
                <a:ext cx="504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0932C96-DDFE-4694-BCFD-881E4863C50E}"/>
                  </a:ext>
                </a:extLst>
              </p14:cNvPr>
              <p14:cNvContentPartPr/>
              <p14:nvPr/>
            </p14:nvContentPartPr>
            <p14:xfrm>
              <a:off x="9908881" y="3545804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0932C96-DDFE-4694-BCFD-881E4863C50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890881" y="3527804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B9DA373E-D5AE-476D-B409-F70256A4B029}"/>
              </a:ext>
            </a:extLst>
          </p:cNvPr>
          <p:cNvGrpSpPr/>
          <p:nvPr/>
        </p:nvGrpSpPr>
        <p:grpSpPr>
          <a:xfrm>
            <a:off x="3812641" y="4915244"/>
            <a:ext cx="909000" cy="986760"/>
            <a:chOff x="3812641" y="4915244"/>
            <a:chExt cx="909000" cy="986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5BDB79-4AB7-401A-A1C7-3B7C483019F2}"/>
                    </a:ext>
                  </a:extLst>
                </p14:cNvPr>
                <p14:cNvContentPartPr/>
                <p14:nvPr/>
              </p14:nvContentPartPr>
              <p14:xfrm>
                <a:off x="3867721" y="5139524"/>
                <a:ext cx="585360" cy="762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5BDB79-4AB7-401A-A1C7-3B7C483019F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50081" y="5121884"/>
                  <a:ext cx="62100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2880B2D-D8FA-4BF7-88EF-D073E6499FEB}"/>
                    </a:ext>
                  </a:extLst>
                </p14:cNvPr>
                <p14:cNvContentPartPr/>
                <p14:nvPr/>
              </p14:nvContentPartPr>
              <p14:xfrm>
                <a:off x="3812641" y="4915244"/>
                <a:ext cx="909000" cy="984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2880B2D-D8FA-4BF7-88EF-D073E6499FE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94641" y="4897244"/>
                  <a:ext cx="944640" cy="101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A10AA-CFC0-4951-9324-2DA036F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33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4FE84-8A30-43A5-BCA1-CFED40F9F5E1}"/>
              </a:ext>
            </a:extLst>
          </p:cNvPr>
          <p:cNvSpPr txBox="1"/>
          <p:nvPr/>
        </p:nvSpPr>
        <p:spPr>
          <a:xfrm>
            <a:off x="263471" y="2064020"/>
            <a:ext cx="2495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Avaliação do comprador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03033B-0CCC-4B6B-9828-886EB8FB0B52}"/>
              </a:ext>
            </a:extLst>
          </p:cNvPr>
          <p:cNvCxnSpPr>
            <a:cxnSpLocks/>
          </p:cNvCxnSpPr>
          <p:nvPr/>
        </p:nvCxnSpPr>
        <p:spPr>
          <a:xfrm flipH="1">
            <a:off x="8840024" y="5687190"/>
            <a:ext cx="450651" cy="4420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421DB5-4E8B-42F9-8E35-9F249C377181}"/>
              </a:ext>
            </a:extLst>
          </p:cNvPr>
          <p:cNvSpPr txBox="1"/>
          <p:nvPr/>
        </p:nvSpPr>
        <p:spPr>
          <a:xfrm>
            <a:off x="9290675" y="5389856"/>
            <a:ext cx="2495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Avaliação do vendedor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5A744F-17E2-48D1-AFD3-48ECCF86179E}"/>
              </a:ext>
            </a:extLst>
          </p:cNvPr>
          <p:cNvCxnSpPr>
            <a:cxnSpLocks/>
          </p:cNvCxnSpPr>
          <p:nvPr/>
        </p:nvCxnSpPr>
        <p:spPr>
          <a:xfrm flipV="1">
            <a:off x="2758698" y="1736104"/>
            <a:ext cx="553903" cy="36933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29D932E-4480-4417-8282-07E33A45B0F3}"/>
              </a:ext>
            </a:extLst>
          </p:cNvPr>
          <p:cNvSpPr/>
          <p:nvPr/>
        </p:nvSpPr>
        <p:spPr>
          <a:xfrm>
            <a:off x="3282343" y="3208147"/>
            <a:ext cx="329501" cy="3138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F668D3-272A-4DD8-AB32-18CDD168160F}"/>
              </a:ext>
            </a:extLst>
          </p:cNvPr>
          <p:cNvSpPr/>
          <p:nvPr/>
        </p:nvSpPr>
        <p:spPr>
          <a:xfrm>
            <a:off x="6386658" y="6120056"/>
            <a:ext cx="329501" cy="3138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091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D488ED3-BBF9-4DF1-BB10-0BE3DEA66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96" y="1224660"/>
            <a:ext cx="5794807" cy="531266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FFC4360-BB7A-4F4B-9344-32735EB1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Equilíbrio de preço único</a:t>
            </a:r>
            <a:br>
              <a:rPr lang="pt-BR" b="1" dirty="0"/>
            </a:br>
            <a:r>
              <a:rPr lang="en-US" sz="2200" b="1" dirty="0"/>
              <a:t>Duplo </a:t>
            </a:r>
            <a:r>
              <a:rPr lang="pt-BR" sz="2200" b="1" dirty="0"/>
              <a:t>leilão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41FF29-5A8F-4123-A5A6-7AE28A06910F}"/>
                  </a:ext>
                </a:extLst>
              </p:cNvPr>
              <p:cNvSpPr/>
              <p:nvPr/>
            </p:nvSpPr>
            <p:spPr>
              <a:xfrm>
                <a:off x="8663212" y="3184602"/>
                <a:ext cx="2533129" cy="1328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0 , 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1 , 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41FF29-5A8F-4123-A5A6-7AE28A069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212" y="3184602"/>
                <a:ext cx="2533129" cy="1328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49FBE8-2F5A-458D-B7B3-20547383D10E}"/>
                  </a:ext>
                </a:extLst>
              </p14:cNvPr>
              <p14:cNvContentPartPr/>
              <p14:nvPr/>
            </p14:nvContentPartPr>
            <p14:xfrm>
              <a:off x="3297841" y="3648404"/>
              <a:ext cx="14760" cy="24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49FBE8-2F5A-458D-B7B3-20547383D1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9841" y="3630404"/>
                <a:ext cx="504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0932C96-DDFE-4694-BCFD-881E4863C50E}"/>
                  </a:ext>
                </a:extLst>
              </p14:cNvPr>
              <p14:cNvContentPartPr/>
              <p14:nvPr/>
            </p14:nvContentPartPr>
            <p14:xfrm>
              <a:off x="9908881" y="3545804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0932C96-DDFE-4694-BCFD-881E4863C5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90881" y="3527804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B9DA373E-D5AE-476D-B409-F70256A4B029}"/>
              </a:ext>
            </a:extLst>
          </p:cNvPr>
          <p:cNvGrpSpPr/>
          <p:nvPr/>
        </p:nvGrpSpPr>
        <p:grpSpPr>
          <a:xfrm>
            <a:off x="3812641" y="4915244"/>
            <a:ext cx="909000" cy="986760"/>
            <a:chOff x="3812641" y="4915244"/>
            <a:chExt cx="909000" cy="986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5BDB79-4AB7-401A-A1C7-3B7C483019F2}"/>
                    </a:ext>
                  </a:extLst>
                </p14:cNvPr>
                <p14:cNvContentPartPr/>
                <p14:nvPr/>
              </p14:nvContentPartPr>
              <p14:xfrm>
                <a:off x="3867721" y="5139524"/>
                <a:ext cx="585360" cy="762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5BDB79-4AB7-401A-A1C7-3B7C483019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49721" y="5121524"/>
                  <a:ext cx="62100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2880B2D-D8FA-4BF7-88EF-D073E6499FEB}"/>
                    </a:ext>
                  </a:extLst>
                </p14:cNvPr>
                <p14:cNvContentPartPr/>
                <p14:nvPr/>
              </p14:nvContentPartPr>
              <p14:xfrm>
                <a:off x="3812641" y="4915244"/>
                <a:ext cx="909000" cy="984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2880B2D-D8FA-4BF7-88EF-D073E6499F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94641" y="4897244"/>
                  <a:ext cx="944640" cy="101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A10AA-CFC0-4951-9324-2DA036F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34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4FE84-8A30-43A5-BCA1-CFED40F9F5E1}"/>
              </a:ext>
            </a:extLst>
          </p:cNvPr>
          <p:cNvSpPr txBox="1"/>
          <p:nvPr/>
        </p:nvSpPr>
        <p:spPr>
          <a:xfrm>
            <a:off x="263471" y="2064020"/>
            <a:ext cx="2495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Avaliação do comprador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03033B-0CCC-4B6B-9828-886EB8FB0B52}"/>
              </a:ext>
            </a:extLst>
          </p:cNvPr>
          <p:cNvCxnSpPr>
            <a:cxnSpLocks/>
          </p:cNvCxnSpPr>
          <p:nvPr/>
        </p:nvCxnSpPr>
        <p:spPr>
          <a:xfrm flipH="1">
            <a:off x="8840024" y="5687190"/>
            <a:ext cx="450651" cy="4420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421DB5-4E8B-42F9-8E35-9F249C377181}"/>
              </a:ext>
            </a:extLst>
          </p:cNvPr>
          <p:cNvSpPr txBox="1"/>
          <p:nvPr/>
        </p:nvSpPr>
        <p:spPr>
          <a:xfrm>
            <a:off x="9290675" y="5389856"/>
            <a:ext cx="2495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Avaliação do vendedor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5A744F-17E2-48D1-AFD3-48ECCF86179E}"/>
              </a:ext>
            </a:extLst>
          </p:cNvPr>
          <p:cNvCxnSpPr>
            <a:cxnSpLocks/>
          </p:cNvCxnSpPr>
          <p:nvPr/>
        </p:nvCxnSpPr>
        <p:spPr>
          <a:xfrm flipV="1">
            <a:off x="2758698" y="1736104"/>
            <a:ext cx="553903" cy="36933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29D932E-4480-4417-8282-07E33A45B0F3}"/>
              </a:ext>
            </a:extLst>
          </p:cNvPr>
          <p:cNvSpPr/>
          <p:nvPr/>
        </p:nvSpPr>
        <p:spPr>
          <a:xfrm>
            <a:off x="3282343" y="3208147"/>
            <a:ext cx="329501" cy="3138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F668D3-272A-4DD8-AB32-18CDD168160F}"/>
              </a:ext>
            </a:extLst>
          </p:cNvPr>
          <p:cNvSpPr/>
          <p:nvPr/>
        </p:nvSpPr>
        <p:spPr>
          <a:xfrm>
            <a:off x="6386658" y="6120056"/>
            <a:ext cx="329501" cy="3138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AE7042-5A85-463E-935D-8790E2BD49F8}"/>
              </a:ext>
            </a:extLst>
          </p:cNvPr>
          <p:cNvCxnSpPr>
            <a:cxnSpLocks/>
          </p:cNvCxnSpPr>
          <p:nvPr/>
        </p:nvCxnSpPr>
        <p:spPr>
          <a:xfrm>
            <a:off x="3812641" y="3359150"/>
            <a:ext cx="404230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AB3C29-F3DF-414F-BCAF-85FF9DC21AFF}"/>
              </a:ext>
            </a:extLst>
          </p:cNvPr>
          <p:cNvSpPr/>
          <p:nvPr/>
        </p:nvSpPr>
        <p:spPr>
          <a:xfrm>
            <a:off x="3812641" y="2105435"/>
            <a:ext cx="4042309" cy="1251193"/>
          </a:xfrm>
          <a:prstGeom prst="rect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673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D488ED3-BBF9-4DF1-BB10-0BE3DEA66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96" y="1224660"/>
            <a:ext cx="5794807" cy="531266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FFC4360-BB7A-4F4B-9344-32735EB1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Equilíbrio de preço único</a:t>
            </a:r>
            <a:br>
              <a:rPr lang="pt-BR" b="1" dirty="0"/>
            </a:br>
            <a:r>
              <a:rPr lang="en-US" sz="2200" b="1" dirty="0"/>
              <a:t>Duplo </a:t>
            </a:r>
            <a:r>
              <a:rPr lang="pt-BR" sz="2200" b="1" dirty="0"/>
              <a:t>leilão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41FF29-5A8F-4123-A5A6-7AE28A06910F}"/>
                  </a:ext>
                </a:extLst>
              </p:cNvPr>
              <p:cNvSpPr/>
              <p:nvPr/>
            </p:nvSpPr>
            <p:spPr>
              <a:xfrm>
                <a:off x="8663212" y="3184602"/>
                <a:ext cx="2533129" cy="1328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0 , 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1 , 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41FF29-5A8F-4123-A5A6-7AE28A069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212" y="3184602"/>
                <a:ext cx="2533129" cy="1328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49FBE8-2F5A-458D-B7B3-20547383D10E}"/>
                  </a:ext>
                </a:extLst>
              </p14:cNvPr>
              <p14:cNvContentPartPr/>
              <p14:nvPr/>
            </p14:nvContentPartPr>
            <p14:xfrm>
              <a:off x="3297841" y="3648404"/>
              <a:ext cx="14760" cy="24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49FBE8-2F5A-458D-B7B3-20547383D1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9841" y="3630404"/>
                <a:ext cx="504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0932C96-DDFE-4694-BCFD-881E4863C50E}"/>
                  </a:ext>
                </a:extLst>
              </p14:cNvPr>
              <p14:cNvContentPartPr/>
              <p14:nvPr/>
            </p14:nvContentPartPr>
            <p14:xfrm>
              <a:off x="9908881" y="3545804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0932C96-DDFE-4694-BCFD-881E4863C5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90881" y="3527804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B9DA373E-D5AE-476D-B409-F70256A4B029}"/>
              </a:ext>
            </a:extLst>
          </p:cNvPr>
          <p:cNvGrpSpPr/>
          <p:nvPr/>
        </p:nvGrpSpPr>
        <p:grpSpPr>
          <a:xfrm>
            <a:off x="3812641" y="4915244"/>
            <a:ext cx="909000" cy="986760"/>
            <a:chOff x="3812641" y="4915244"/>
            <a:chExt cx="909000" cy="986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5BDB79-4AB7-401A-A1C7-3B7C483019F2}"/>
                    </a:ext>
                  </a:extLst>
                </p14:cNvPr>
                <p14:cNvContentPartPr/>
                <p14:nvPr/>
              </p14:nvContentPartPr>
              <p14:xfrm>
                <a:off x="3867721" y="5139524"/>
                <a:ext cx="585360" cy="762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5BDB79-4AB7-401A-A1C7-3B7C483019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49721" y="5121524"/>
                  <a:ext cx="62100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2880B2D-D8FA-4BF7-88EF-D073E6499FEB}"/>
                    </a:ext>
                  </a:extLst>
                </p14:cNvPr>
                <p14:cNvContentPartPr/>
                <p14:nvPr/>
              </p14:nvContentPartPr>
              <p14:xfrm>
                <a:off x="3812641" y="4915244"/>
                <a:ext cx="909000" cy="984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2880B2D-D8FA-4BF7-88EF-D073E6499F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94641" y="4897244"/>
                  <a:ext cx="944640" cy="101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A10AA-CFC0-4951-9324-2DA036F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4FE84-8A30-43A5-BCA1-CFED40F9F5E1}"/>
              </a:ext>
            </a:extLst>
          </p:cNvPr>
          <p:cNvSpPr txBox="1"/>
          <p:nvPr/>
        </p:nvSpPr>
        <p:spPr>
          <a:xfrm>
            <a:off x="263471" y="2064020"/>
            <a:ext cx="2495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Avaliação do comprador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03033B-0CCC-4B6B-9828-886EB8FB0B52}"/>
              </a:ext>
            </a:extLst>
          </p:cNvPr>
          <p:cNvCxnSpPr>
            <a:cxnSpLocks/>
          </p:cNvCxnSpPr>
          <p:nvPr/>
        </p:nvCxnSpPr>
        <p:spPr>
          <a:xfrm flipH="1">
            <a:off x="8840024" y="5687190"/>
            <a:ext cx="450651" cy="4420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421DB5-4E8B-42F9-8E35-9F249C377181}"/>
              </a:ext>
            </a:extLst>
          </p:cNvPr>
          <p:cNvSpPr txBox="1"/>
          <p:nvPr/>
        </p:nvSpPr>
        <p:spPr>
          <a:xfrm>
            <a:off x="9290675" y="5389856"/>
            <a:ext cx="2495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Avaliação do vendedor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5A744F-17E2-48D1-AFD3-48ECCF86179E}"/>
              </a:ext>
            </a:extLst>
          </p:cNvPr>
          <p:cNvCxnSpPr>
            <a:cxnSpLocks/>
          </p:cNvCxnSpPr>
          <p:nvPr/>
        </p:nvCxnSpPr>
        <p:spPr>
          <a:xfrm flipV="1">
            <a:off x="2758698" y="1736104"/>
            <a:ext cx="553903" cy="36933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29D932E-4480-4417-8282-07E33A45B0F3}"/>
              </a:ext>
            </a:extLst>
          </p:cNvPr>
          <p:cNvSpPr/>
          <p:nvPr/>
        </p:nvSpPr>
        <p:spPr>
          <a:xfrm>
            <a:off x="3282343" y="3208147"/>
            <a:ext cx="329501" cy="3138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F668D3-272A-4DD8-AB32-18CDD168160F}"/>
              </a:ext>
            </a:extLst>
          </p:cNvPr>
          <p:cNvSpPr/>
          <p:nvPr/>
        </p:nvSpPr>
        <p:spPr>
          <a:xfrm>
            <a:off x="6386658" y="6120056"/>
            <a:ext cx="329501" cy="3138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AE7042-5A85-463E-935D-8790E2BD49F8}"/>
              </a:ext>
            </a:extLst>
          </p:cNvPr>
          <p:cNvCxnSpPr>
            <a:cxnSpLocks/>
          </p:cNvCxnSpPr>
          <p:nvPr/>
        </p:nvCxnSpPr>
        <p:spPr>
          <a:xfrm>
            <a:off x="3812641" y="3359150"/>
            <a:ext cx="404230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AB3C29-F3DF-414F-BCAF-85FF9DC21AFF}"/>
              </a:ext>
            </a:extLst>
          </p:cNvPr>
          <p:cNvSpPr/>
          <p:nvPr/>
        </p:nvSpPr>
        <p:spPr>
          <a:xfrm>
            <a:off x="3812641" y="2105435"/>
            <a:ext cx="4042309" cy="1251193"/>
          </a:xfrm>
          <a:prstGeom prst="rect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E7BB2-B3A8-4286-9D87-61479E077AFC}"/>
              </a:ext>
            </a:extLst>
          </p:cNvPr>
          <p:cNvSpPr/>
          <p:nvPr/>
        </p:nvSpPr>
        <p:spPr>
          <a:xfrm>
            <a:off x="3812641" y="2102915"/>
            <a:ext cx="2719139" cy="3832990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391091-7890-4028-A7B4-5BBD7B180EAF}"/>
              </a:ext>
            </a:extLst>
          </p:cNvPr>
          <p:cNvCxnSpPr>
            <a:cxnSpLocks/>
          </p:cNvCxnSpPr>
          <p:nvPr/>
        </p:nvCxnSpPr>
        <p:spPr>
          <a:xfrm>
            <a:off x="6544480" y="2102915"/>
            <a:ext cx="0" cy="37965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97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FCB97-C456-4ED6-A4D9-673D3B9B3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sz="2000" dirty="0"/>
                  <a:t>Derivaremos agora um E.N.B </a:t>
                </a:r>
                <a:r>
                  <a:rPr lang="pt-BR" sz="2000" b="1" dirty="0">
                    <a:solidFill>
                      <a:srgbClr val="0070C0"/>
                    </a:solidFill>
                  </a:rPr>
                  <a:t>linear</a:t>
                </a:r>
                <a:r>
                  <a:rPr lang="pt-BR" sz="2000" dirty="0"/>
                  <a:t>. Muitos equilíbrios existem além do de </a:t>
                </a:r>
                <a:r>
                  <a:rPr lang="pt-BR" sz="2000" b="1" dirty="0">
                    <a:solidFill>
                      <a:srgbClr val="C00000"/>
                    </a:solidFill>
                  </a:rPr>
                  <a:t>preço único</a:t>
                </a:r>
                <a:r>
                  <a:rPr lang="pt-BR" sz="2000" dirty="0"/>
                  <a:t> e do </a:t>
                </a:r>
                <a:r>
                  <a:rPr lang="pt-BR" sz="2000" b="1" dirty="0">
                    <a:solidFill>
                      <a:srgbClr val="0070C0"/>
                    </a:solidFill>
                  </a:rPr>
                  <a:t>linear</a:t>
                </a:r>
                <a:r>
                  <a:rPr lang="pt-BR" sz="2000" dirty="0"/>
                  <a:t>, mas esse último tem propriedades desejáveis de eficiência para avaliações uniformemente distribuídas.</a:t>
                </a:r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sz="2000" dirty="0"/>
                  <a:t>Suponha que a estratégia do vendedor seja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pt-B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pt-B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pt-B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sz="2000" dirty="0"/>
                  <a:t>. Portanto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sz="2000" dirty="0"/>
                  <a:t> é uniformemente distribuído sobre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2000" dirty="0"/>
                  <a:t> 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(3.2.3)</m:t>
                    </m:r>
                  </m:oMath>
                </a14:m>
                <a:r>
                  <a:rPr lang="pt-BR" sz="2000" dirty="0"/>
                  <a:t> se torna</a:t>
                </a:r>
                <a:endParaRPr lang="pt-BR" sz="2000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sz="2000" dirty="0"/>
                  <a:t>A condição de primeira ordem do problema acima é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sz="2000" dirty="0"/>
                  <a:t>Portanto, </a:t>
                </a:r>
                <a:r>
                  <a:rPr lang="pt-BR" sz="2000" i="1" dirty="0"/>
                  <a:t>se o vendedor jogar uma estratégia linear, a melhor resposta do comprador também será linear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FCB97-C456-4ED6-A4D9-673D3B9B3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4" t="-2381" r="-522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96B0F6F-F705-4B63-8D70-BC1B2E02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en-US" b="1" dirty="0"/>
              <a:t>Duplo </a:t>
            </a:r>
            <a:r>
              <a:rPr lang="pt-BR" b="1" dirty="0"/>
              <a:t>leilão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BF84DE-EF0F-4142-B9E7-05A1CCA898F2}"/>
                  </a:ext>
                </a:extLst>
              </p:cNvPr>
              <p:cNvSpPr txBox="1"/>
              <p:nvPr/>
            </p:nvSpPr>
            <p:spPr>
              <a:xfrm>
                <a:off x="6876022" y="4527556"/>
                <a:ext cx="1289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(3.2.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BF84DE-EF0F-4142-B9E7-05A1CCA89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022" y="4527556"/>
                <a:ext cx="128930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D8B97B-E497-4EFC-B1F8-AE60D4CE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19053-3776-4FDC-A3C0-74B5F571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531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F2C71-63D8-41A3-9363-E59EFB8F1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Analogamente, suponha que a estratégia do comprador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pt-BR" dirty="0"/>
                  <a:t>. Portanto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pt-BR" dirty="0"/>
                  <a:t> é uniformemente distribuído sobre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(3.2.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se torna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A condição de primeira ordem do problema acima é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algn="just">
                  <a:spcBef>
                    <a:spcPts val="1500"/>
                  </a:spcBef>
                  <a:spcAft>
                    <a:spcPts val="1500"/>
                  </a:spcAft>
                </a:pPr>
                <a:r>
                  <a:rPr lang="pt-BR" dirty="0"/>
                  <a:t>Portanto, </a:t>
                </a:r>
                <a:r>
                  <a:rPr lang="pt-BR" i="1" dirty="0"/>
                  <a:t>se o comprador jogar uma estratégia linear, a melhor resposta do vendedor também será linear</a:t>
                </a:r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endParaRPr lang="pt-BR" dirty="0"/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endParaRPr lang="pt-BR" dirty="0"/>
              </a:p>
              <a:p>
                <a:pPr marL="0" indent="0" algn="just"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F2C71-63D8-41A3-9363-E59EFB8F1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66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062A7E6-3C1C-4354-ADF0-FC6A90EB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/>
          </a:bodyPr>
          <a:lstStyle/>
          <a:p>
            <a:r>
              <a:rPr lang="en-US" b="1" dirty="0"/>
              <a:t>Duplo </a:t>
            </a:r>
            <a:r>
              <a:rPr lang="pt-BR" b="1" dirty="0"/>
              <a:t>leilão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76DF32-E238-4E1F-8C30-09F878335A40}"/>
                  </a:ext>
                </a:extLst>
              </p:cNvPr>
              <p:cNvSpPr txBox="1"/>
              <p:nvPr/>
            </p:nvSpPr>
            <p:spPr>
              <a:xfrm>
                <a:off x="7534656" y="4336165"/>
                <a:ext cx="1289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(3.2.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76DF32-E238-4E1F-8C30-09F878335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656" y="4336165"/>
                <a:ext cx="128930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93B1B0-40D0-40F7-B95E-FCE7357D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A154-9100-453F-8841-078AD9FD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720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F2C71-63D8-41A3-9363-E59EFB8F1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Para calcular os coeficientes e o intercepto usamos a forma funcional que adotamos e a função de melhor resposta.</a:t>
                </a:r>
              </a:p>
              <a:p>
                <a:pPr lvl="1" algn="just"/>
                <a:r>
                  <a:rPr lang="pt-BR" dirty="0"/>
                  <a:t>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(3.2.5)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</a:p>
              <a:p>
                <a:pPr lvl="1" algn="just">
                  <a:spcBef>
                    <a:spcPts val="2000"/>
                  </a:spcBef>
                </a:pPr>
                <a:r>
                  <a:rPr lang="pt-BR" dirty="0"/>
                  <a:t>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(3.2.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pt-BR" dirty="0"/>
              </a:p>
              <a:p>
                <a:pPr lvl="1" algn="just"/>
                <a:endParaRPr lang="pt-BR" dirty="0"/>
              </a:p>
              <a:p>
                <a:pPr algn="just">
                  <a:spcAft>
                    <a:spcPts val="800"/>
                  </a:spcAft>
                </a:pPr>
                <a:r>
                  <a:rPr lang="pt-BR" dirty="0"/>
                  <a:t>Resolvendo as equações acima, obtemos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/12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r>
                  <a:rPr lang="pt-BR" dirty="0"/>
                  <a:t>. Portanto, o E.N.B. é dado por </a:t>
                </a:r>
              </a:p>
              <a:p>
                <a:pPr marL="0" indent="0" algn="just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pt-BR" sz="2700" dirty="0"/>
              </a:p>
              <a:p>
                <a:pPr marL="0" indent="0" algn="just">
                  <a:lnSpc>
                    <a:spcPct val="11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700" dirty="0"/>
              </a:p>
              <a:p>
                <a:pPr algn="just">
                  <a:spcAft>
                    <a:spcPts val="800"/>
                  </a:spcAft>
                </a:pPr>
                <a:r>
                  <a:rPr lang="pt-BR" dirty="0"/>
                  <a:t>Mas haverá transação </a:t>
                </a:r>
                <a:r>
                  <a:rPr lang="pt-BR" i="1" dirty="0"/>
                  <a:t>se e somente se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F2C71-63D8-41A3-9363-E59EFB8F1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2801" r="-696" b="-5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062A7E6-3C1C-4354-ADF0-FC6A90EB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/>
          </a:bodyPr>
          <a:lstStyle/>
          <a:p>
            <a:r>
              <a:rPr lang="en-US" b="1" dirty="0"/>
              <a:t>Duplo </a:t>
            </a:r>
            <a:r>
              <a:rPr lang="pt-BR" b="1" dirty="0"/>
              <a:t>leilão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56367E-98F6-4EDC-9336-0C3EE195E2E4}"/>
              </a:ext>
            </a:extLst>
          </p:cNvPr>
          <p:cNvSpPr/>
          <p:nvPr/>
        </p:nvSpPr>
        <p:spPr>
          <a:xfrm>
            <a:off x="850147" y="5621649"/>
            <a:ext cx="8013192" cy="651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A877702-ED9D-4CC1-8CEE-1E9A7CA2E32E}"/>
                  </a:ext>
                </a:extLst>
              </p14:cNvPr>
              <p14:cNvContentPartPr/>
              <p14:nvPr/>
            </p14:nvContentPartPr>
            <p14:xfrm>
              <a:off x="6097893" y="967124"/>
              <a:ext cx="1764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A877702-ED9D-4CC1-8CEE-1E9A7CA2E3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0253" y="949124"/>
                <a:ext cx="53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3C7AC5-D22A-48C0-A9F4-19D30E950235}"/>
                  </a:ext>
                </a:extLst>
              </p:cNvPr>
              <p:cNvSpPr txBox="1"/>
              <p:nvPr/>
            </p:nvSpPr>
            <p:spPr>
              <a:xfrm>
                <a:off x="7042585" y="4347594"/>
                <a:ext cx="1435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(3.2.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3C7AC5-D22A-48C0-A9F4-19D30E950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585" y="4347594"/>
                <a:ext cx="143560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37C469-03C9-4FC0-8844-27F712214A3C}"/>
                  </a:ext>
                </a:extLst>
              </p:cNvPr>
              <p:cNvSpPr txBox="1"/>
              <p:nvPr/>
            </p:nvSpPr>
            <p:spPr>
              <a:xfrm>
                <a:off x="7042584" y="5054364"/>
                <a:ext cx="1435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(3.2.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37C469-03C9-4FC0-8844-27F712214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584" y="5054364"/>
                <a:ext cx="143560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C0F729-57F4-4BDB-9D9D-5CEAC1AF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1987EB8-4015-4F49-B67A-4A68B2AF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38</a:t>
            </a:fld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0C72A-9900-44EE-A9B7-AFD86F0CF70D}"/>
              </a:ext>
            </a:extLst>
          </p:cNvPr>
          <p:cNvSpPr/>
          <p:nvPr/>
        </p:nvSpPr>
        <p:spPr>
          <a:xfrm>
            <a:off x="4273981" y="2348784"/>
            <a:ext cx="1084881" cy="3753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0BAF2D-CBBD-437A-B8DE-190368A2284A}"/>
              </a:ext>
            </a:extLst>
          </p:cNvPr>
          <p:cNvSpPr/>
          <p:nvPr/>
        </p:nvSpPr>
        <p:spPr>
          <a:xfrm>
            <a:off x="5594890" y="2227438"/>
            <a:ext cx="872586" cy="5157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11D334-B253-45C5-944C-643F20F9D9C9}"/>
              </a:ext>
            </a:extLst>
          </p:cNvPr>
          <p:cNvSpPr/>
          <p:nvPr/>
        </p:nvSpPr>
        <p:spPr>
          <a:xfrm>
            <a:off x="4159517" y="2878971"/>
            <a:ext cx="1084881" cy="3753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0A3610-1DCF-4710-A4C6-119A58B48E41}"/>
              </a:ext>
            </a:extLst>
          </p:cNvPr>
          <p:cNvSpPr/>
          <p:nvPr/>
        </p:nvSpPr>
        <p:spPr>
          <a:xfrm>
            <a:off x="5416012" y="2804064"/>
            <a:ext cx="1202570" cy="515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97271-6F04-46A6-BED9-4A2CA572AF83}"/>
              </a:ext>
            </a:extLst>
          </p:cNvPr>
          <p:cNvSpPr txBox="1"/>
          <p:nvPr/>
        </p:nvSpPr>
        <p:spPr>
          <a:xfrm>
            <a:off x="4038600" y="3294224"/>
            <a:ext cx="194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00000"/>
                </a:solidFill>
              </a:rPr>
              <a:t>Forma funcional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65B9B-B39D-49CB-8CD0-81C1F5CB01BA}"/>
              </a:ext>
            </a:extLst>
          </p:cNvPr>
          <p:cNvSpPr txBox="1"/>
          <p:nvPr/>
        </p:nvSpPr>
        <p:spPr>
          <a:xfrm>
            <a:off x="5320966" y="3302767"/>
            <a:ext cx="2284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00000"/>
                </a:solidFill>
              </a:rPr>
              <a:t>Função de melhor resposta</a:t>
            </a:r>
          </a:p>
        </p:txBody>
      </p:sp>
    </p:spTree>
    <p:extLst>
      <p:ext uri="{BB962C8B-B14F-4D97-AF65-F5344CB8AC3E}">
        <p14:creationId xmlns:p14="http://schemas.microsoft.com/office/powerpoint/2010/main" val="2352157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F2C71-63D8-41A3-9363-E59EFB8F1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Para calcular os coeficientes e o intercepto usamos a forma funcional que adotamos e a função de melhor resposta.</a:t>
                </a:r>
              </a:p>
              <a:p>
                <a:pPr lvl="1" algn="just"/>
                <a:r>
                  <a:rPr lang="pt-BR" dirty="0"/>
                  <a:t>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(3.2.5)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</a:p>
              <a:p>
                <a:pPr lvl="1" algn="just">
                  <a:spcBef>
                    <a:spcPts val="2000"/>
                  </a:spcBef>
                </a:pPr>
                <a:r>
                  <a:rPr lang="pt-BR" dirty="0"/>
                  <a:t>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(3.2.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pt-BR" dirty="0"/>
              </a:p>
              <a:p>
                <a:pPr lvl="1" algn="just"/>
                <a:endParaRPr lang="pt-BR" dirty="0"/>
              </a:p>
              <a:p>
                <a:pPr algn="just">
                  <a:spcAft>
                    <a:spcPts val="800"/>
                  </a:spcAft>
                </a:pPr>
                <a:r>
                  <a:rPr lang="pt-BR" dirty="0"/>
                  <a:t>Resolvendo as equações acima, obtemos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/12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r>
                  <a:rPr lang="pt-BR" dirty="0"/>
                  <a:t>. Portanto, o E.N.B. é dado por </a:t>
                </a:r>
              </a:p>
              <a:p>
                <a:pPr marL="0" indent="0" algn="just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pt-BR" sz="2700" dirty="0"/>
              </a:p>
              <a:p>
                <a:pPr marL="0" indent="0" algn="just">
                  <a:lnSpc>
                    <a:spcPct val="11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700" dirty="0"/>
              </a:p>
              <a:p>
                <a:pPr algn="just">
                  <a:spcAft>
                    <a:spcPts val="800"/>
                  </a:spcAft>
                </a:pPr>
                <a:r>
                  <a:rPr lang="pt-BR" dirty="0"/>
                  <a:t>Mas haverá transação </a:t>
                </a:r>
                <a:r>
                  <a:rPr lang="pt-BR" i="1" dirty="0"/>
                  <a:t>se e somente se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F2C71-63D8-41A3-9363-E59EFB8F1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2801" r="-696" b="-5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062A7E6-3C1C-4354-ADF0-FC6A90EB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231900"/>
          </a:xfrm>
        </p:spPr>
        <p:txBody>
          <a:bodyPr>
            <a:normAutofit/>
          </a:bodyPr>
          <a:lstStyle/>
          <a:p>
            <a:r>
              <a:rPr lang="en-US" b="1" dirty="0"/>
              <a:t>Duplo </a:t>
            </a:r>
            <a:r>
              <a:rPr lang="pt-BR" b="1" dirty="0"/>
              <a:t>leilão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A796-EFC2-40D1-9E20-C9F61B26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ACEE2-B7BE-4F67-B8EF-F931496B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39</a:t>
            </a:fld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B86414-02D5-4A13-9C59-3505ECED0A09}"/>
              </a:ext>
            </a:extLst>
          </p:cNvPr>
          <p:cNvSpPr/>
          <p:nvPr/>
        </p:nvSpPr>
        <p:spPr>
          <a:xfrm>
            <a:off x="4273981" y="2348784"/>
            <a:ext cx="1084881" cy="3753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6195C-7E5E-4130-BD10-C26C18229483}"/>
              </a:ext>
            </a:extLst>
          </p:cNvPr>
          <p:cNvSpPr/>
          <p:nvPr/>
        </p:nvSpPr>
        <p:spPr>
          <a:xfrm>
            <a:off x="5594890" y="2227438"/>
            <a:ext cx="872586" cy="5157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45A325-6E86-40F5-A44F-75274ED187AB}"/>
              </a:ext>
            </a:extLst>
          </p:cNvPr>
          <p:cNvSpPr/>
          <p:nvPr/>
        </p:nvSpPr>
        <p:spPr>
          <a:xfrm>
            <a:off x="4159517" y="2878971"/>
            <a:ext cx="1084881" cy="3753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1978EF-3777-4474-BA80-6FAB3C03EACD}"/>
              </a:ext>
            </a:extLst>
          </p:cNvPr>
          <p:cNvSpPr/>
          <p:nvPr/>
        </p:nvSpPr>
        <p:spPr>
          <a:xfrm>
            <a:off x="5416012" y="2804064"/>
            <a:ext cx="1202570" cy="515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0203CD-2CB6-4BE2-B5A8-898B5DB36832}"/>
              </a:ext>
            </a:extLst>
          </p:cNvPr>
          <p:cNvSpPr txBox="1"/>
          <p:nvPr/>
        </p:nvSpPr>
        <p:spPr>
          <a:xfrm>
            <a:off x="4038600" y="3294224"/>
            <a:ext cx="194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00000"/>
                </a:solidFill>
              </a:rPr>
              <a:t>Forma funcional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5D90D-EBA6-4DB7-8A03-66BFF298C17E}"/>
              </a:ext>
            </a:extLst>
          </p:cNvPr>
          <p:cNvSpPr txBox="1"/>
          <p:nvPr/>
        </p:nvSpPr>
        <p:spPr>
          <a:xfrm>
            <a:off x="5320966" y="3302767"/>
            <a:ext cx="2284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00000"/>
                </a:solidFill>
              </a:rPr>
              <a:t>Função de melhor resposta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DC14FA-28CE-4B16-8DD9-0E584A14CC6C}"/>
                  </a:ext>
                </a:extLst>
              </p:cNvPr>
              <p:cNvSpPr txBox="1"/>
              <p:nvPr/>
            </p:nvSpPr>
            <p:spPr>
              <a:xfrm>
                <a:off x="7042585" y="4347594"/>
                <a:ext cx="1435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(3.2.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DC14FA-28CE-4B16-8DD9-0E584A14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585" y="4347594"/>
                <a:ext cx="143560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EFFDEB-79D7-4774-B241-1F0C589D0C63}"/>
                  </a:ext>
                </a:extLst>
              </p:cNvPr>
              <p:cNvSpPr txBox="1"/>
              <p:nvPr/>
            </p:nvSpPr>
            <p:spPr>
              <a:xfrm>
                <a:off x="7042584" y="5054364"/>
                <a:ext cx="1435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(3.2.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EFFDEB-79D7-4774-B241-1F0C589D0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584" y="5054364"/>
                <a:ext cx="143560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68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5085-4832-4768-B6B7-EAE1081B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Um leilão selado de primeiro preço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18DF71-DA03-4988-B7DB-11AAD8413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0664" y="1752602"/>
                <a:ext cx="10762488" cy="462991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spcAft>
                    <a:spcPts val="500"/>
                  </a:spcAft>
                  <a:buNone/>
                </a:pPr>
                <a:r>
                  <a:rPr lang="pt-BR" sz="3000" b="1" dirty="0"/>
                  <a:t>Considere o seguinte leilão de oferta selada</a:t>
                </a:r>
              </a:p>
              <a:p>
                <a:pPr algn="just">
                  <a:spcAft>
                    <a:spcPts val="500"/>
                  </a:spcAft>
                </a:pPr>
                <a:r>
                  <a:rPr lang="pt-BR" dirty="0"/>
                  <a:t>Há dois participantes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endParaRPr lang="pt-BR" dirty="0"/>
              </a:p>
              <a:p>
                <a:pPr algn="just">
                  <a:spcAft>
                    <a:spcPts val="500"/>
                  </a:spcAft>
                </a:pPr>
                <a:r>
                  <a:rPr lang="pt-BR" dirty="0"/>
                  <a:t>O participante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tem uma avaliação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do bem</a:t>
                </a:r>
              </a:p>
              <a:p>
                <a:pPr lvl="1" algn="just">
                  <a:spcBef>
                    <a:spcPts val="1000"/>
                  </a:spcBef>
                  <a:spcAft>
                    <a:spcPts val="500"/>
                  </a:spcAft>
                </a:pPr>
                <a:r>
                  <a:rPr lang="pt-BR" dirty="0"/>
                  <a:t>Se ele leva o bem e paga o preço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, seu payoff é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pt-BR" dirty="0"/>
              </a:p>
              <a:p>
                <a:pPr algn="just">
                  <a:spcAft>
                    <a:spcPts val="500"/>
                  </a:spcAft>
                </a:pPr>
                <a:r>
                  <a:rPr lang="pt-BR" dirty="0"/>
                  <a:t>A avaliação dos dois são independentes e uniformemente distribuídas sobre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just">
                  <a:spcAft>
                    <a:spcPts val="500"/>
                  </a:spcAft>
                </a:pPr>
                <a:r>
                  <a:rPr lang="pt-BR" dirty="0"/>
                  <a:t>Os participantes submetem seus lances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pt-BR" dirty="0"/>
                  <a:t> simultaneamente</a:t>
                </a:r>
              </a:p>
              <a:p>
                <a:pPr algn="just">
                  <a:spcAft>
                    <a:spcPts val="500"/>
                  </a:spcAft>
                </a:pPr>
                <a:r>
                  <a:rPr lang="pt-BR" dirty="0"/>
                  <a:t>Aquele que fizer o lance mais alto leva o bem e paga o preço do lance. O outro participante não paga nada.</a:t>
                </a:r>
              </a:p>
              <a:p>
                <a:pPr algn="just">
                  <a:spcAft>
                    <a:spcPts val="500"/>
                  </a:spcAft>
                </a:pPr>
                <a:r>
                  <a:rPr lang="pt-BR" dirty="0"/>
                  <a:t>Em caso de empate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), o vencedor é determinado por sorteio</a:t>
                </a:r>
              </a:p>
              <a:p>
                <a:pPr algn="just">
                  <a:spcAft>
                    <a:spcPts val="500"/>
                  </a:spcAft>
                </a:pPr>
                <a:r>
                  <a:rPr lang="pt-BR" dirty="0"/>
                  <a:t>Ofertantes são neutros ao risco e toda essa informação é de conhecimento comum.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18DF71-DA03-4988-B7DB-11AAD8413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664" y="1752602"/>
                <a:ext cx="10762488" cy="4629910"/>
              </a:xfrm>
              <a:blipFill>
                <a:blip r:embed="rId3"/>
                <a:stretch>
                  <a:fillRect l="-1020" t="-2767" r="-850" b="-11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71065-D31D-477F-BE81-391D171A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4A4E2-A580-4347-A3AD-6DEF1B78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354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88DC378-B130-404C-B011-A9ECBBC4A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39" y="747426"/>
            <a:ext cx="6316995" cy="5363147"/>
          </a:xfrm>
        </p:spPr>
      </p:pic>
      <p:pic>
        <p:nvPicPr>
          <p:cNvPr id="370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728B9E6-C681-426D-A2B3-53D359C2D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39" y="747426"/>
            <a:ext cx="6316995" cy="5363147"/>
          </a:xfrm>
          <a:prstGeom prst="rect">
            <a:avLst/>
          </a:prstGeom>
        </p:spPr>
      </p:pic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4F6483FA-D4CE-49C1-9108-364D919564E1}"/>
              </a:ext>
            </a:extLst>
          </p:cNvPr>
          <p:cNvCxnSpPr>
            <a:cxnSpLocks/>
          </p:cNvCxnSpPr>
          <p:nvPr/>
        </p:nvCxnSpPr>
        <p:spPr>
          <a:xfrm>
            <a:off x="3246120" y="2331720"/>
            <a:ext cx="1591056" cy="8503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5505E0B6-1B8B-4F00-93DD-05487978B0D5}"/>
                  </a:ext>
                </a:extLst>
              </p:cNvPr>
              <p:cNvSpPr txBox="1"/>
              <p:nvPr/>
            </p:nvSpPr>
            <p:spPr>
              <a:xfrm>
                <a:off x="1252728" y="2025354"/>
                <a:ext cx="1993392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5505E0B6-1B8B-4F00-93DD-05487978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28" y="2025354"/>
                <a:ext cx="1993392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81D7BF9F-F281-4D69-9FD5-654EE696ED13}"/>
              </a:ext>
            </a:extLst>
          </p:cNvPr>
          <p:cNvCxnSpPr>
            <a:cxnSpLocks/>
          </p:cNvCxnSpPr>
          <p:nvPr/>
        </p:nvCxnSpPr>
        <p:spPr>
          <a:xfrm flipV="1">
            <a:off x="4081463" y="1852613"/>
            <a:ext cx="3990975" cy="25050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EC197A32-A638-4814-B986-8F5732B944DE}"/>
              </a:ext>
            </a:extLst>
          </p:cNvPr>
          <p:cNvCxnSpPr>
            <a:cxnSpLocks/>
          </p:cNvCxnSpPr>
          <p:nvPr/>
        </p:nvCxnSpPr>
        <p:spPr>
          <a:xfrm flipV="1">
            <a:off x="4041648" y="2517363"/>
            <a:ext cx="3990975" cy="2505074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9329F5EE-A7AB-40DF-87F3-9A809329287D}"/>
              </a:ext>
            </a:extLst>
          </p:cNvPr>
          <p:cNvCxnSpPr>
            <a:cxnSpLocks/>
          </p:cNvCxnSpPr>
          <p:nvPr/>
        </p:nvCxnSpPr>
        <p:spPr>
          <a:xfrm flipH="1">
            <a:off x="6665965" y="3428999"/>
            <a:ext cx="2162186" cy="619793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0B369DAF-A696-47E6-AD99-D280B49BD9D5}"/>
                  </a:ext>
                </a:extLst>
              </p:cNvPr>
              <p:cNvSpPr txBox="1"/>
              <p:nvPr/>
            </p:nvSpPr>
            <p:spPr>
              <a:xfrm>
                <a:off x="8765154" y="3009858"/>
                <a:ext cx="2344806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0B369DAF-A696-47E6-AD99-D280B49BD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154" y="3009858"/>
                <a:ext cx="2344806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Rectangle 376">
            <a:extLst>
              <a:ext uri="{FF2B5EF4-FFF2-40B4-BE49-F238E27FC236}">
                <a16:creationId xmlns:a16="http://schemas.microsoft.com/office/drawing/2014/main" id="{7C9623A1-9AB0-438E-9574-17E8E6445FA1}"/>
              </a:ext>
            </a:extLst>
          </p:cNvPr>
          <p:cNvSpPr/>
          <p:nvPr/>
        </p:nvSpPr>
        <p:spPr>
          <a:xfrm>
            <a:off x="6665965" y="5495544"/>
            <a:ext cx="740675" cy="32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5AB6EFD8-45DF-4CF0-BDA0-7E3BE14A80B2}"/>
              </a:ext>
            </a:extLst>
          </p:cNvPr>
          <p:cNvSpPr/>
          <p:nvPr/>
        </p:nvSpPr>
        <p:spPr>
          <a:xfrm>
            <a:off x="4785361" y="5504307"/>
            <a:ext cx="740675" cy="320040"/>
          </a:xfrm>
          <a:prstGeom prst="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E3DA9971-0631-4F1E-90EF-3FC7A7E76AF8}"/>
                  </a:ext>
                </a:extLst>
              </p14:cNvPr>
              <p14:cNvContentPartPr/>
              <p14:nvPr/>
            </p14:nvContentPartPr>
            <p14:xfrm>
              <a:off x="5009281" y="4395764"/>
              <a:ext cx="3240" cy="864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E3DA9971-0631-4F1E-90EF-3FC7A7E76A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1281" y="4377764"/>
                <a:ext cx="3888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EEA697-CF90-4466-B40A-4A02AD10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B2594B-2E71-457B-952C-D574C3EA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40</a:t>
            </a:fld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B50C8A-E1B7-4AFF-A0A0-0300D91616A8}"/>
              </a:ext>
            </a:extLst>
          </p:cNvPr>
          <p:cNvSpPr/>
          <p:nvPr/>
        </p:nvSpPr>
        <p:spPr>
          <a:xfrm>
            <a:off x="4837176" y="3009858"/>
            <a:ext cx="795528" cy="4786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36E19C-D482-44A3-B807-E34E28D1D4B2}"/>
              </a:ext>
            </a:extLst>
          </p:cNvPr>
          <p:cNvSpPr/>
          <p:nvPr/>
        </p:nvSpPr>
        <p:spPr>
          <a:xfrm>
            <a:off x="5810837" y="3937123"/>
            <a:ext cx="795528" cy="4786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134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489F904-A4A6-4006-8A8D-FFD81432D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441">
            <a:off x="3310105" y="893875"/>
            <a:ext cx="6288620" cy="508842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DD3DD1-C320-4CBB-8A1C-B0D68022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F9DE19-20C4-4E51-801D-10CA2334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41</a:t>
            </a:fld>
            <a:endParaRPr lang="pt-B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54C464-A1FB-49D6-9D01-A167532BA68C}"/>
              </a:ext>
            </a:extLst>
          </p:cNvPr>
          <p:cNvCxnSpPr/>
          <p:nvPr/>
        </p:nvCxnSpPr>
        <p:spPr>
          <a:xfrm>
            <a:off x="6338807" y="1456841"/>
            <a:ext cx="387457" cy="340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80776A-EBB2-4751-AFC5-B55D20BFE213}"/>
              </a:ext>
            </a:extLst>
          </p:cNvPr>
          <p:cNvCxnSpPr>
            <a:cxnSpLocks/>
          </p:cNvCxnSpPr>
          <p:nvPr/>
        </p:nvCxnSpPr>
        <p:spPr>
          <a:xfrm flipH="1">
            <a:off x="7981627" y="1689315"/>
            <a:ext cx="433953" cy="108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0497AE-EAF2-4B90-9635-438DBC6661DA}"/>
              </a:ext>
            </a:extLst>
          </p:cNvPr>
          <p:cNvCxnSpPr>
            <a:cxnSpLocks/>
          </p:cNvCxnSpPr>
          <p:nvPr/>
        </p:nvCxnSpPr>
        <p:spPr>
          <a:xfrm>
            <a:off x="3198318" y="2045776"/>
            <a:ext cx="1178663" cy="0"/>
          </a:xfrm>
          <a:prstGeom prst="straightConnector1">
            <a:avLst/>
          </a:prstGeom>
          <a:ln w="57150">
            <a:solidFill>
              <a:srgbClr val="81B5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F956C2-7571-4283-9C58-64F7CEA0C779}"/>
                  </a:ext>
                </a:extLst>
              </p:cNvPr>
              <p:cNvSpPr txBox="1"/>
              <p:nvPr/>
            </p:nvSpPr>
            <p:spPr>
              <a:xfrm>
                <a:off x="1025722" y="1661728"/>
                <a:ext cx="2495227" cy="768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81B5F5"/>
                    </a:solidFill>
                  </a:rPr>
                  <a:t>Só haverá transação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solidFill>
                              <a:srgbClr val="81B5F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81B5F5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81B5F5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pt-BR" b="1" i="1" smtClean="0">
                        <a:solidFill>
                          <a:srgbClr val="81B5F5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BR" b="1" i="1" smtClean="0">
                            <a:solidFill>
                              <a:srgbClr val="81B5F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81B5F5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pt-BR" b="1" i="1" smtClean="0">
                            <a:solidFill>
                              <a:srgbClr val="81B5F5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pt-BR" b="1" i="1" smtClean="0">
                        <a:solidFill>
                          <a:srgbClr val="81B5F5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81B5F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1" i="1" smtClean="0">
                            <a:solidFill>
                              <a:srgbClr val="81B5F5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81B5F5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pt-BR" b="1" dirty="0">
                  <a:solidFill>
                    <a:srgbClr val="81B5F5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F956C2-7571-4283-9C58-64F7CEA0C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22" y="1661728"/>
                <a:ext cx="2495227" cy="768095"/>
              </a:xfrm>
              <a:prstGeom prst="rect">
                <a:avLst/>
              </a:prstGeom>
              <a:blipFill>
                <a:blip r:embed="rId3"/>
                <a:stretch>
                  <a:fillRect l="-1951" t="-4762"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Triangle 3">
            <a:extLst>
              <a:ext uri="{FF2B5EF4-FFF2-40B4-BE49-F238E27FC236}">
                <a16:creationId xmlns:a16="http://schemas.microsoft.com/office/drawing/2014/main" id="{ABB73C78-95DD-BCC5-98EB-EC5F971E8086}"/>
              </a:ext>
            </a:extLst>
          </p:cNvPr>
          <p:cNvSpPr/>
          <p:nvPr/>
        </p:nvSpPr>
        <p:spPr>
          <a:xfrm rot="5400000">
            <a:off x="4296645" y="1388859"/>
            <a:ext cx="2676249" cy="3031674"/>
          </a:xfrm>
          <a:prstGeom prst="rtTriangle">
            <a:avLst/>
          </a:prstGeom>
          <a:solidFill>
            <a:srgbClr val="7FD7F7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04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B71B-E30A-4DB9-9026-64545ADF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Comparando os dois equilíbrios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F066A1-650E-4E0C-AA29-196EF96AD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4296" y="1359412"/>
                <a:ext cx="6699504" cy="5177912"/>
              </a:xfrm>
            </p:spPr>
            <p:txBody>
              <a:bodyPr/>
              <a:lstStyle/>
              <a:p>
                <a:pPr algn="just"/>
                <a:r>
                  <a:rPr lang="pt-BR" dirty="0"/>
                  <a:t>Sempre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/>
                  <a:t>, há um ganho transacional.</a:t>
                </a:r>
              </a:p>
              <a:p>
                <a:pPr lvl="1" algn="just"/>
                <a:r>
                  <a:rPr lang="pt-BR" dirty="0"/>
                  <a:t>Tanto o equilíbrio de preço único quanto o linear, abrigam a transação de maior valor possível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1" algn="just"/>
                <a:r>
                  <a:rPr lang="pt-BR" dirty="0"/>
                  <a:t>O equilíbrio de preço único, entretanto...</a:t>
                </a:r>
              </a:p>
              <a:p>
                <a:pPr lvl="2" algn="just"/>
                <a:r>
                  <a:rPr lang="pt-BR" dirty="0"/>
                  <a:t>Perde transações de </a:t>
                </a:r>
                <a:r>
                  <a:rPr lang="pt-BR" i="1" dirty="0"/>
                  <a:t>alto valor</a:t>
                </a:r>
                <a:r>
                  <a:rPr lang="pt-BR" dirty="0"/>
                  <a:t>, como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 com 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 pequeno</a:t>
                </a:r>
              </a:p>
              <a:p>
                <a:pPr lvl="2" algn="just"/>
                <a:r>
                  <a:rPr lang="pt-BR" dirty="0"/>
                  <a:t>Abriga transações de </a:t>
                </a:r>
                <a:r>
                  <a:rPr lang="pt-BR" i="1" dirty="0"/>
                  <a:t>baixíssimo valor</a:t>
                </a:r>
                <a:r>
                  <a:rPr lang="pt-BR" dirty="0"/>
                  <a:t>, como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pt-BR" dirty="0"/>
              </a:p>
              <a:p>
                <a:pPr lvl="1" algn="just"/>
                <a:r>
                  <a:rPr lang="pt-BR" dirty="0"/>
                  <a:t>O equilíbrio linear perde todas as transações de baixíssimo valor, mas abriga  todas aquelas de valor pelo menos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¼</m:t>
                    </m:r>
                  </m:oMath>
                </a14:m>
                <a:r>
                  <a:rPr lang="pt-BR" dirty="0"/>
                  <a:t> (já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+1/4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F066A1-650E-4E0C-AA29-196EF96AD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4296" y="1359412"/>
                <a:ext cx="6699504" cy="5177912"/>
              </a:xfrm>
              <a:blipFill>
                <a:blip r:embed="rId3"/>
                <a:stretch>
                  <a:fillRect l="-1638" t="-1885" r="-18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2C97B23-A351-4D28-BE4F-6FC1E11F4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12939"/>
            <a:ext cx="2892507" cy="265184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7FDFA47-BC16-470B-8FF2-C20137797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441">
            <a:off x="700863" y="4142082"/>
            <a:ext cx="3167179" cy="2562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684AD3-A05F-4AF8-9712-03555A7A8CDE}"/>
              </a:ext>
            </a:extLst>
          </p:cNvPr>
          <p:cNvSpPr txBox="1"/>
          <p:nvPr/>
        </p:nvSpPr>
        <p:spPr>
          <a:xfrm>
            <a:off x="1688592" y="1359411"/>
            <a:ext cx="115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Painel 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8627E-EAE6-4F95-828F-2376714235D6}"/>
              </a:ext>
            </a:extLst>
          </p:cNvPr>
          <p:cNvSpPr txBox="1"/>
          <p:nvPr/>
        </p:nvSpPr>
        <p:spPr>
          <a:xfrm>
            <a:off x="1688592" y="3878647"/>
            <a:ext cx="115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Painel (B)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EA18C-EA97-4003-9CF1-D07A3DAC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9274C-FF17-4085-9970-3389AE60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42</a:t>
            </a:fld>
            <a:endParaRPr lang="pt-B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F01037-6F03-483D-9D31-7AA4AFB3C136}"/>
              </a:ext>
            </a:extLst>
          </p:cNvPr>
          <p:cNvCxnSpPr>
            <a:cxnSpLocks/>
          </p:cNvCxnSpPr>
          <p:nvPr/>
        </p:nvCxnSpPr>
        <p:spPr>
          <a:xfrm flipH="1" flipV="1">
            <a:off x="1162373" y="2495228"/>
            <a:ext cx="4417017" cy="1270860"/>
          </a:xfrm>
          <a:prstGeom prst="straightConnector1">
            <a:avLst/>
          </a:prstGeom>
          <a:ln w="38100">
            <a:solidFill>
              <a:srgbClr val="81B5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3BEF79-C2B6-4F9C-979E-E830340B558C}"/>
              </a:ext>
            </a:extLst>
          </p:cNvPr>
          <p:cNvCxnSpPr/>
          <p:nvPr/>
        </p:nvCxnSpPr>
        <p:spPr>
          <a:xfrm flipH="1" flipV="1">
            <a:off x="2495227" y="2433234"/>
            <a:ext cx="3099661" cy="1968285"/>
          </a:xfrm>
          <a:prstGeom prst="straightConnector1">
            <a:avLst/>
          </a:prstGeom>
          <a:ln w="28575">
            <a:solidFill>
              <a:srgbClr val="F2A3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6C99FC7-DF1A-5FFD-8D5F-15D16E2AF37C}"/>
              </a:ext>
            </a:extLst>
          </p:cNvPr>
          <p:cNvSpPr/>
          <p:nvPr/>
        </p:nvSpPr>
        <p:spPr>
          <a:xfrm>
            <a:off x="2943225" y="6731000"/>
            <a:ext cx="981117" cy="61168"/>
          </a:xfrm>
          <a:prstGeom prst="rect">
            <a:avLst/>
          </a:prstGeom>
          <a:solidFill>
            <a:srgbClr val="255F8D"/>
          </a:solidFill>
          <a:ln>
            <a:solidFill>
              <a:srgbClr val="2560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7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5E548-CE1B-4218-A918-193D7679C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 comparação anterior sugere que o equilíbrio linear pode dominar o equilíbrio de preço único em termos de ganhos esperados para os jogadores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Mas também sugere a possibilidade da existência de equilíbrios alternativos em que os jogadores estariam ainda melhores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Myerson e Satterthwaite (1983) mostraram que para avaliações uniformemente distribuídas, o equilíbrio linear rende ganhos esperados maiores do que qualquer outro E.N.B do duplo leilão. </a:t>
            </a:r>
          </a:p>
          <a:p>
            <a:pPr algn="just"/>
            <a:endParaRPr lang="pt-B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A11B10-4139-4606-BBA6-3FDC8F19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 dirty="0"/>
              <a:t>Comparando os dois equilíbrios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48AF80-D7D7-4A0A-ADF2-41B72585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684E6-253B-4EE8-828B-B6330C2A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55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8169D-2D1F-46DA-B17D-62767DB3A5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pt-BR" b="1" dirty="0">
                    <a:solidFill>
                      <a:srgbClr val="0070C0"/>
                    </a:solidFill>
                  </a:rPr>
                  <a:t>Quais elementos precisamos identificar para formular esse problema como um jogo estático Bayesiano? </a:t>
                </a:r>
                <a:r>
                  <a:rPr lang="pt-BR" dirty="0">
                    <a:solidFill>
                      <a:schemeClr val="bg1"/>
                    </a:solidFill>
                  </a:rPr>
                  <a:t>(a) os espaços de ações, (b) os espaços de tipos (c) as crenças e (d) as funções de payoff.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A ação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é submeter seu lance,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 Seu tipo é sua avaliação,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Em termos do jogo abstrato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o espaço de ação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o espaço de tipo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8169D-2D1F-46DA-B17D-62767DB3A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D8D1746-9468-4762-89C1-D7F84AE7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/>
              <a:t>Um leilão selado de primeiro preço</a:t>
            </a:r>
            <a:endParaRPr lang="pt-B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86FC6-6AF9-41BD-B126-333183BF20A6}"/>
              </a:ext>
            </a:extLst>
          </p:cNvPr>
          <p:cNvSpPr/>
          <p:nvPr/>
        </p:nvSpPr>
        <p:spPr>
          <a:xfrm>
            <a:off x="838200" y="3126658"/>
            <a:ext cx="10636045" cy="3050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1C5A74-2D92-4A60-A90B-02387FA9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FBA8-B4E0-4222-ACFC-FCF7E2FE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88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8169D-2D1F-46DA-B17D-62767DB3A5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b="1" dirty="0">
                    <a:solidFill>
                      <a:srgbClr val="0070C0"/>
                    </a:solidFill>
                  </a:rPr>
                  <a:t>Para formular esse problema como um jogo estático Bayesiano, precisamos identificar: </a:t>
                </a:r>
                <a:r>
                  <a:rPr lang="pt-BR" i="1" dirty="0"/>
                  <a:t>(a) os espaços de ações, (b) os espaços de tipos (c) as crenças e (d) as funções de payoff.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A ação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é submeter seu lance,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 Seu tipo é sua avaliação,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Em termos do jogo abstrato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o espaço de ação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o espaço de tipo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8169D-2D1F-46DA-B17D-62767DB3A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D8D1746-9468-4762-89C1-D7F84AE7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/>
              <a:t>Um leilão selado de primeiro preço</a:t>
            </a:r>
            <a:endParaRPr lang="pt-BR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86FC6-6AF9-41BD-B126-333183BF20A6}"/>
              </a:ext>
            </a:extLst>
          </p:cNvPr>
          <p:cNvSpPr/>
          <p:nvPr/>
        </p:nvSpPr>
        <p:spPr>
          <a:xfrm>
            <a:off x="838200" y="3126658"/>
            <a:ext cx="10636045" cy="3050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54B24A-3288-4C55-9F50-C54FA6FA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0637C-805C-4B2B-BE3A-162BC77C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3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8169D-2D1F-46DA-B17D-62767DB3A5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t-BR" b="1" dirty="0">
                    <a:solidFill>
                      <a:srgbClr val="0070C0"/>
                    </a:solidFill>
                  </a:rPr>
                  <a:t>Para formular esse problema como um jogo estático Bayesiano, precisamos identificar: </a:t>
                </a:r>
                <a:r>
                  <a:rPr lang="pt-BR" i="1" dirty="0"/>
                  <a:t>(a) os espaços de ações, (b) os espaços de tipos (c) as crenças e (d) as funções de payoff.</a:t>
                </a: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A ação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é submeter seu lance,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 Seu tipo é sua avaliação,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Em termos do jogo abstrato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o espaço de ação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o espaço de tipo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8169D-2D1F-46DA-B17D-62767DB3A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D8D1746-9468-4762-89C1-D7F84AE7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 dirty="0"/>
              <a:t>Um leilão selado de primeiro preço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86FC6-6AF9-41BD-B126-333183BF20A6}"/>
              </a:ext>
            </a:extLst>
          </p:cNvPr>
          <p:cNvSpPr/>
          <p:nvPr/>
        </p:nvSpPr>
        <p:spPr>
          <a:xfrm>
            <a:off x="838200" y="4793226"/>
            <a:ext cx="10636045" cy="13837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6C2AF1-E4E2-4D0E-9610-424DE916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DDAEC-E42D-4631-ACE7-EBD520FC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82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8169D-2D1F-46DA-B17D-62767DB3A5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pt-BR" b="1" dirty="0">
                    <a:solidFill>
                      <a:srgbClr val="0070C0"/>
                    </a:solidFill>
                  </a:rPr>
                  <a:t>Para formular esse problema como um jogo estático Bayesiano, precisamos identificar: </a:t>
                </a:r>
                <a:r>
                  <a:rPr lang="pt-BR" i="1" dirty="0"/>
                  <a:t>(a) os espaços de ações, (b) os espaços de tipos (c) as crenças e (d) as funções de payoff.</a:t>
                </a: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A ação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é submeter seu lance,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 Seu tipo é sua avaliação,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Em termos do jogo abstrato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o espaço de ação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o espaço de tipo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8169D-2D1F-46DA-B17D-62767DB3A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D8D1746-9468-4762-89C1-D7F84AE7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/>
              <a:t>Um leilão selado de primeiro preço</a:t>
            </a:r>
            <a:endParaRPr lang="pt-BR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EFC1EA-FE0C-4BF2-844A-39E728CB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6E7E3-6D65-4C62-B0A8-1FF7EFDD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11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8169D-2D1F-46DA-B17D-62767DB3A5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pt-BR" dirty="0"/>
                  <a:t>Como as avaliações são independentes,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crê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é distribuído uniformemente sobre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pt-BR" dirty="0"/>
                  <a:t>, não importando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pPr lvl="1" algn="just"/>
                <a:r>
                  <a:rPr lang="pt-BR" dirty="0"/>
                  <a:t>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pt-BR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Por último, a função de payoff (esperado)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é: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8169D-2D1F-46DA-B17D-62767DB3A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744" r="-965" b="-581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D8D1746-9468-4762-89C1-D7F84AE7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/>
              <a:t>Um leilão selado de primeiro preço</a:t>
            </a:r>
            <a:endParaRPr lang="pt-BR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A61A773-8A39-48CE-92AA-B2622C13F215}"/>
                  </a:ext>
                </a:extLst>
              </p14:cNvPr>
              <p14:cNvContentPartPr/>
              <p14:nvPr/>
            </p14:nvContentPartPr>
            <p14:xfrm>
              <a:off x="10893816" y="6086592"/>
              <a:ext cx="15120" cy="111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A61A773-8A39-48CE-92AA-B2622C13F2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75816" y="6069154"/>
                <a:ext cx="50760" cy="4568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7FE2F2-22BB-42F6-81C2-DE65620A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DE254-4A34-4F9D-8C62-4E8543D3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6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22712</TotalTime>
  <Words>6746</Words>
  <Application>Microsoft Macintosh PowerPoint</Application>
  <PresentationFormat>Widescreen</PresentationFormat>
  <Paragraphs>550</Paragraphs>
  <Slides>43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Segoe UI</vt:lpstr>
      <vt:lpstr>Office Theme</vt:lpstr>
      <vt:lpstr>Teoria dos Jogos</vt:lpstr>
      <vt:lpstr>PowerPoint Presentation</vt:lpstr>
      <vt:lpstr>PowerPoint Presentation</vt:lpstr>
      <vt:lpstr>Um leilão selado de primeiro preço</vt:lpstr>
      <vt:lpstr>Um leilão selado de primeiro preço</vt:lpstr>
      <vt:lpstr>Um leilão selado de primeiro preço</vt:lpstr>
      <vt:lpstr>Um leilão selado de primeiro preço</vt:lpstr>
      <vt:lpstr>Um leilão selado de primeiro preço</vt:lpstr>
      <vt:lpstr>Um leilão selado de primeiro preço</vt:lpstr>
      <vt:lpstr>Um leilão selado de primeiro preço</vt:lpstr>
      <vt:lpstr>Um leilão selado de primeiro preço</vt:lpstr>
      <vt:lpstr>Um leilão selado de primeiro preço</vt:lpstr>
      <vt:lpstr>Um leilão selado de primeiro preço</vt:lpstr>
      <vt:lpstr>Um leilão selado de primeiro preço</vt:lpstr>
      <vt:lpstr>Passos adotados na resolução</vt:lpstr>
      <vt:lpstr>Um leilão selado de primeiro preço</vt:lpstr>
      <vt:lpstr>Um leilão selado de primeiro preço</vt:lpstr>
      <vt:lpstr>Um leilão selado de primeiro preço</vt:lpstr>
      <vt:lpstr>Um leilão selado de primeiro preço</vt:lpstr>
      <vt:lpstr>Um leilão selado de primeiro preço</vt:lpstr>
      <vt:lpstr>Um leilão selado de primeiro preço</vt:lpstr>
      <vt:lpstr>Um leilão selado de primeiro preço</vt:lpstr>
      <vt:lpstr>Equilíbrio de Nash Bayesiano simétrico</vt:lpstr>
      <vt:lpstr>Equilíbrio de Nash Bayesiano simétrico</vt:lpstr>
      <vt:lpstr>Equilíbrio de Nash Bayesiano simétrico</vt:lpstr>
      <vt:lpstr>Equilíbrio de Nash Bayesiano simétrico</vt:lpstr>
      <vt:lpstr>Equilíbrio de Nash Bayesiano simétrico</vt:lpstr>
      <vt:lpstr>PowerPoint Presentation</vt:lpstr>
      <vt:lpstr>Duplo leilão</vt:lpstr>
      <vt:lpstr>Duplo leilão</vt:lpstr>
      <vt:lpstr>Duplo leilão</vt:lpstr>
      <vt:lpstr>Há muitos E.N.B. nesse jogo Duplo leilão</vt:lpstr>
      <vt:lpstr>Equilíbrio de preço único Duplo leilão</vt:lpstr>
      <vt:lpstr>Equilíbrio de preço único Duplo leilão</vt:lpstr>
      <vt:lpstr>Equilíbrio de preço único Duplo leilão</vt:lpstr>
      <vt:lpstr>Duplo leilão</vt:lpstr>
      <vt:lpstr>Duplo leilão</vt:lpstr>
      <vt:lpstr>Duplo leilão</vt:lpstr>
      <vt:lpstr>Duplo leilão</vt:lpstr>
      <vt:lpstr>PowerPoint Presentation</vt:lpstr>
      <vt:lpstr>PowerPoint Presentation</vt:lpstr>
      <vt:lpstr>Comparando os dois equilíbrios</vt:lpstr>
      <vt:lpstr>Comparando os dois equilíbrios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Produção Científica em Economia 2 Universidade Católica de Brasília Programa de Pós-graduação de Economia</dc:title>
  <dc:creator>Robson Tigre</dc:creator>
  <cp:lastModifiedBy>Robson Douglas Tigre Santos</cp:lastModifiedBy>
  <cp:revision>1174</cp:revision>
  <dcterms:created xsi:type="dcterms:W3CDTF">2020-08-04T19:55:28Z</dcterms:created>
  <dcterms:modified xsi:type="dcterms:W3CDTF">2024-06-19T00:22:55Z</dcterms:modified>
</cp:coreProperties>
</file>