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800" r:id="rId2"/>
    <p:sldId id="711" r:id="rId3"/>
    <p:sldId id="745" r:id="rId4"/>
    <p:sldId id="793" r:id="rId5"/>
    <p:sldId id="746" r:id="rId6"/>
    <p:sldId id="728" r:id="rId7"/>
    <p:sldId id="790" r:id="rId8"/>
    <p:sldId id="794" r:id="rId9"/>
    <p:sldId id="791" r:id="rId10"/>
    <p:sldId id="731" r:id="rId11"/>
    <p:sldId id="730" r:id="rId12"/>
    <p:sldId id="732" r:id="rId13"/>
    <p:sldId id="795" r:id="rId14"/>
    <p:sldId id="760" r:id="rId15"/>
    <p:sldId id="734" r:id="rId16"/>
    <p:sldId id="761" r:id="rId17"/>
    <p:sldId id="736" r:id="rId18"/>
    <p:sldId id="796" r:id="rId19"/>
    <p:sldId id="797" r:id="rId20"/>
    <p:sldId id="737" r:id="rId21"/>
    <p:sldId id="738" r:id="rId22"/>
    <p:sldId id="762" r:id="rId23"/>
    <p:sldId id="763" r:id="rId24"/>
    <p:sldId id="739" r:id="rId25"/>
    <p:sldId id="798" r:id="rId26"/>
    <p:sldId id="764" r:id="rId27"/>
    <p:sldId id="741" r:id="rId28"/>
    <p:sldId id="765" r:id="rId29"/>
    <p:sldId id="743" r:id="rId30"/>
    <p:sldId id="799" r:id="rId31"/>
    <p:sldId id="747" r:id="rId32"/>
    <p:sldId id="744" r:id="rId33"/>
    <p:sldId id="751" r:id="rId34"/>
    <p:sldId id="748" r:id="rId35"/>
    <p:sldId id="752" r:id="rId36"/>
    <p:sldId id="782" r:id="rId37"/>
    <p:sldId id="753" r:id="rId38"/>
    <p:sldId id="754" r:id="rId39"/>
    <p:sldId id="756" r:id="rId40"/>
    <p:sldId id="750" r:id="rId4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son Tigre" initials="RT" lastIdx="357" clrIdx="0">
    <p:extLst>
      <p:ext uri="{19B8F6BF-5375-455C-9EA6-DF929625EA0E}">
        <p15:presenceInfo xmlns:p15="http://schemas.microsoft.com/office/powerpoint/2012/main" userId="77b895d3d757285e" providerId="Windows Live"/>
      </p:ext>
    </p:extLst>
  </p:cmAuthor>
  <p:cmAuthor id="2" name="Robson Douglas Tigre Santos" initials="RDTS" lastIdx="44" clrIdx="1">
    <p:extLst>
      <p:ext uri="{19B8F6BF-5375-455C-9EA6-DF929625EA0E}">
        <p15:presenceInfo xmlns:p15="http://schemas.microsoft.com/office/powerpoint/2012/main" userId="Robson Douglas Tigre Santo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32476"/>
    <a:srgbClr val="F2A36E"/>
    <a:srgbClr val="81B5F5"/>
    <a:srgbClr val="7FD7F7"/>
    <a:srgbClr val="497377"/>
    <a:srgbClr val="F8F9FA"/>
    <a:srgbClr val="DDDDDD"/>
    <a:srgbClr val="FFFFFF"/>
    <a:srgbClr val="0070C0"/>
    <a:srgbClr val="7C34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9" autoAdjust="0"/>
    <p:restoredTop sz="73313" autoAdjust="0"/>
  </p:normalViewPr>
  <p:slideViewPr>
    <p:cSldViewPr snapToGrid="0">
      <p:cViewPr varScale="1">
        <p:scale>
          <a:sx n="81" d="100"/>
          <a:sy n="81" d="100"/>
        </p:scale>
        <p:origin x="2000" y="176"/>
      </p:cViewPr>
      <p:guideLst>
        <p:guide orient="horz" pos="2160"/>
        <p:guide pos="3864"/>
      </p:guideLst>
    </p:cSldViewPr>
  </p:slideViewPr>
  <p:outlineViewPr>
    <p:cViewPr>
      <p:scale>
        <a:sx n="33" d="100"/>
        <a:sy n="33" d="100"/>
      </p:scale>
      <p:origin x="0" y="-501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02:44:01.851"/>
    </inkml:context>
    <inkml:brush xml:id="br0">
      <inkml:brushProperty name="width" value="0.1" units="cm"/>
      <inkml:brushProperty name="height" value="0.1" units="cm"/>
      <inkml:brushProperty name="color" value="#66CC00"/>
    </inkml:brush>
  </inkml:definitions>
  <inkml:trace contextRef="#ctx0" brushRef="#br0">8 74 128,'0'0'96,"0"0"-32,0 0 16,-8 0-16,8-17 16,0 7-80,0-3-32,0 3-32,8-3-48,-8 3-128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EF0BD-EA07-422E-A20B-B9FCDF8307A2}" type="datetimeFigureOut">
              <a:rPr lang="pt-BR" smtClean="0"/>
              <a:t>18/06/2024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E22FB-4F32-4F44-9195-D0BEF89D065E}" type="slidenum">
              <a:rPr lang="pt-BR" smtClean="0"/>
              <a:t>‹#›</a:t>
            </a:fld>
            <a:endParaRPr lang="pt-BR"/>
          </a:p>
        </p:txBody>
      </p:sp>
    </p:spTree>
    <p:extLst>
      <p:ext uri="{BB962C8B-B14F-4D97-AF65-F5344CB8AC3E}">
        <p14:creationId xmlns:p14="http://schemas.microsoft.com/office/powerpoint/2010/main" val="3582021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2</a:t>
            </a:fld>
            <a:endParaRPr lang="pt-BR"/>
          </a:p>
        </p:txBody>
      </p:sp>
    </p:spTree>
    <p:extLst>
      <p:ext uri="{BB962C8B-B14F-4D97-AF65-F5344CB8AC3E}">
        <p14:creationId xmlns:p14="http://schemas.microsoft.com/office/powerpoint/2010/main" val="691531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Intro</a:t>
            </a:r>
            <a:r>
              <a:rPr lang="pt-BR" b="1" dirty="0"/>
              <a:t>: </a:t>
            </a:r>
            <a:r>
              <a:rPr lang="pt-BR" dirty="0"/>
              <a:t>Lembre-se que a linha tracejada denota a ignorância do jogador 2 sobre em que situação ele se encontra. Agora que conseguimos colocar o jogo na forma extensiva, vamos colocá-lo na forma normal para resolver.</a:t>
            </a:r>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11</a:t>
            </a:fld>
            <a:endParaRPr lang="pt-BR"/>
          </a:p>
        </p:txBody>
      </p:sp>
    </p:spTree>
    <p:extLst>
      <p:ext uri="{BB962C8B-B14F-4D97-AF65-F5344CB8AC3E}">
        <p14:creationId xmlns:p14="http://schemas.microsoft.com/office/powerpoint/2010/main" val="1891138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a:t>
            </a:r>
            <a:r>
              <a:rPr lang="pt-BR" dirty="0"/>
              <a:t> </a:t>
            </a:r>
            <a:r>
              <a:rPr lang="pt-BR" sz="1800" dirty="0">
                <a:effectLst/>
                <a:latin typeface="Segoe UI" panose="020B0502040204020203" pitchFamily="34" charset="0"/>
              </a:rPr>
              <a:t>Aprendemos a traduzir jogos na forma extensiva para a forma normal na aula 7</a:t>
            </a:r>
            <a:endParaRPr lang="pt-BR" sz="1800" dirty="0">
              <a:effectLst/>
              <a:latin typeface="Arial" panose="020B0604020202020204" pitchFamily="34" charset="0"/>
            </a:endParaRPr>
          </a:p>
          <a:p>
            <a:endParaRPr lang="pt-BR" dirty="0"/>
          </a:p>
          <a:p>
            <a:r>
              <a:rPr lang="pt-BR" b="1" dirty="0"/>
              <a:t>Vamos preencher a matriz.</a:t>
            </a:r>
            <a:r>
              <a:rPr lang="pt-BR" dirty="0"/>
              <a:t> Quais são as estratégias do jogador 2 (L</a:t>
            </a:r>
            <a:r>
              <a:rPr lang="en-US" dirty="0"/>
              <a:t>’</a:t>
            </a:r>
            <a:r>
              <a:rPr lang="pt-BR" dirty="0"/>
              <a:t>, R’)? E do jogador 1 (L, M, R). E os payoffs?</a:t>
            </a:r>
          </a:p>
        </p:txBody>
      </p:sp>
      <p:sp>
        <p:nvSpPr>
          <p:cNvPr id="4" name="Slide Number Placeholder 3"/>
          <p:cNvSpPr>
            <a:spLocks noGrp="1"/>
          </p:cNvSpPr>
          <p:nvPr>
            <p:ph type="sldNum" sz="quarter" idx="5"/>
          </p:nvPr>
        </p:nvSpPr>
        <p:spPr/>
        <p:txBody>
          <a:bodyPr/>
          <a:lstStyle/>
          <a:p>
            <a:fld id="{B2DE22FB-4F32-4F44-9195-D0BEF89D065E}" type="slidenum">
              <a:rPr lang="pt-BR" smtClean="0"/>
              <a:t>12</a:t>
            </a:fld>
            <a:endParaRPr lang="pt-BR"/>
          </a:p>
        </p:txBody>
      </p:sp>
    </p:spTree>
    <p:extLst>
      <p:ext uri="{BB962C8B-B14F-4D97-AF65-F5344CB8AC3E}">
        <p14:creationId xmlns:p14="http://schemas.microsoft.com/office/powerpoint/2010/main" val="1903689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a:t>
                </a:r>
                <a:r>
                  <a:rPr lang="pt-BR" dirty="0"/>
                  <a:t> </a:t>
                </a:r>
                <a:r>
                  <a:rPr lang="pt-BR" sz="1800" dirty="0">
                    <a:effectLst/>
                    <a:latin typeface="Segoe UI" panose="020B0502040204020203" pitchFamily="34" charset="0"/>
                  </a:rPr>
                  <a:t>Quem são os equilíbrios de Nash desse jogo? </a:t>
                </a:r>
                <a14:m>
                  <m:oMath xmlns:m="http://schemas.openxmlformats.org/officeDocument/2006/math">
                    <m:r>
                      <a:rPr lang="pt-BR" sz="1800" i="1" dirty="0" smtClean="0">
                        <a:effectLst/>
                        <a:latin typeface="Cambria Math" panose="02040503050406030204" pitchFamily="18" charset="0"/>
                      </a:rPr>
                      <m:t>(</m:t>
                    </m:r>
                    <m:r>
                      <a:rPr lang="pt-BR" sz="1800" i="1" dirty="0" smtClean="0">
                        <a:effectLst/>
                        <a:latin typeface="Cambria Math" panose="02040503050406030204" pitchFamily="18" charset="0"/>
                      </a:rPr>
                      <m:t>𝐿</m:t>
                    </m:r>
                    <m:r>
                      <a:rPr lang="pt-BR" sz="1800" i="1" dirty="0" smtClean="0">
                        <a:effectLst/>
                        <a:latin typeface="Cambria Math" panose="02040503050406030204" pitchFamily="18" charset="0"/>
                      </a:rPr>
                      <m:t>,</m:t>
                    </m:r>
                    <m:r>
                      <a:rPr lang="pt-BR" sz="1800" i="1" dirty="0" smtClean="0">
                        <a:effectLst/>
                        <a:latin typeface="Cambria Math" panose="02040503050406030204" pitchFamily="18" charset="0"/>
                      </a:rPr>
                      <m:t>𝐿</m:t>
                    </m:r>
                    <m:r>
                      <a:rPr lang="pt-BR" sz="1800" i="1" dirty="0" smtClean="0">
                        <a:effectLst/>
                        <a:latin typeface="Cambria Math" panose="02040503050406030204" pitchFamily="18" charset="0"/>
                      </a:rPr>
                      <m:t>’)</m:t>
                    </m:r>
                  </m:oMath>
                </a14:m>
                <a:r>
                  <a:rPr lang="pt-BR" sz="1800" dirty="0">
                    <a:effectLst/>
                    <a:latin typeface="Segoe UI" panose="020B0502040204020203" pitchFamily="34" charset="0"/>
                  </a:rPr>
                  <a:t> e </a:t>
                </a:r>
                <a14:m>
                  <m:oMath xmlns:m="http://schemas.openxmlformats.org/officeDocument/2006/math">
                    <m:r>
                      <a:rPr lang="pt-BR" sz="1800" i="1" dirty="0" smtClean="0">
                        <a:effectLst/>
                        <a:latin typeface="Cambria Math" panose="02040503050406030204" pitchFamily="18" charset="0"/>
                      </a:rPr>
                      <m:t>(</m:t>
                    </m:r>
                    <m:r>
                      <a:rPr lang="pt-BR" sz="1800" i="1" dirty="0" smtClean="0">
                        <a:effectLst/>
                        <a:latin typeface="Cambria Math" panose="02040503050406030204" pitchFamily="18" charset="0"/>
                      </a:rPr>
                      <m:t>𝑅</m:t>
                    </m:r>
                    <m:r>
                      <a:rPr lang="pt-BR" sz="1800" i="1" dirty="0" smtClean="0">
                        <a:effectLst/>
                        <a:latin typeface="Cambria Math" panose="02040503050406030204" pitchFamily="18" charset="0"/>
                      </a:rPr>
                      <m:t>,</m:t>
                    </m:r>
                    <m:r>
                      <a:rPr lang="pt-BR" sz="1800" i="1" dirty="0" smtClean="0">
                        <a:effectLst/>
                        <a:latin typeface="Cambria Math" panose="02040503050406030204" pitchFamily="18" charset="0"/>
                      </a:rPr>
                      <m:t>𝑅</m:t>
                    </m:r>
                    <m:r>
                      <a:rPr lang="pt-BR" sz="1800" i="1" dirty="0" smtClean="0">
                        <a:effectLst/>
                        <a:latin typeface="Cambria Math" panose="02040503050406030204" pitchFamily="18" charset="0"/>
                      </a:rPr>
                      <m:t>’)</m:t>
                    </m:r>
                  </m:oMath>
                </a14:m>
                <a:endParaRPr lang="pt-BR" sz="1800" dirty="0">
                  <a:effectLst/>
                  <a:latin typeface="Arial" panose="020B0604020202020204" pitchFamily="34" charset="0"/>
                </a:endParaRPr>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a:t>
                </a:r>
                <a:r>
                  <a:rPr lang="pt-BR" dirty="0"/>
                  <a:t> </a:t>
                </a:r>
                <a:r>
                  <a:rPr lang="pt-BR" sz="1800" dirty="0">
                    <a:effectLst/>
                    <a:latin typeface="Segoe UI" panose="020B0502040204020203" pitchFamily="34" charset="0"/>
                  </a:rPr>
                  <a:t>Quem são os equilíbrios de Nash desse jogo? </a:t>
                </a:r>
                <a:r>
                  <a:rPr lang="pt-BR" sz="1800" i="0" dirty="0">
                    <a:effectLst/>
                    <a:latin typeface="Cambria Math" panose="02040503050406030204" pitchFamily="18" charset="0"/>
                  </a:rPr>
                  <a:t>(𝐿,𝐿’)</a:t>
                </a:r>
                <a:r>
                  <a:rPr lang="pt-BR" sz="1800" dirty="0">
                    <a:effectLst/>
                    <a:latin typeface="Segoe UI" panose="020B0502040204020203" pitchFamily="34" charset="0"/>
                  </a:rPr>
                  <a:t> e </a:t>
                </a:r>
                <a:r>
                  <a:rPr lang="pt-BR" sz="1800" i="0" dirty="0">
                    <a:effectLst/>
                    <a:latin typeface="Cambria Math" panose="02040503050406030204" pitchFamily="18" charset="0"/>
                  </a:rPr>
                  <a:t>(𝑅,𝑅’)</a:t>
                </a:r>
                <a:endParaRPr lang="pt-BR" sz="1800" dirty="0">
                  <a:effectLst/>
                  <a:latin typeface="Arial" panose="020B0604020202020204" pitchFamily="34" charset="0"/>
                </a:endParaRPr>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13</a:t>
            </a:fld>
            <a:endParaRPr lang="pt-BR"/>
          </a:p>
        </p:txBody>
      </p:sp>
    </p:spTree>
    <p:extLst>
      <p:ext uri="{BB962C8B-B14F-4D97-AF65-F5344CB8AC3E}">
        <p14:creationId xmlns:p14="http://schemas.microsoft.com/office/powerpoint/2010/main" val="544024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Pergunta:</a:t>
            </a:r>
            <a:r>
              <a:rPr lang="pt-BR" dirty="0"/>
              <a:t> Quais desses E.N. são também E.N.P.S? É preciso começar se perguntando quais são os subjogos desse jogo? Note que o jogo não possui nenhum </a:t>
            </a:r>
            <a:r>
              <a:rPr lang="pt-BR" dirty="0" err="1"/>
              <a:t>subjogo</a:t>
            </a:r>
            <a:r>
              <a:rPr lang="pt-BR" dirty="0"/>
              <a:t> próprio.</a:t>
            </a:r>
          </a:p>
        </p:txBody>
      </p:sp>
      <p:sp>
        <p:nvSpPr>
          <p:cNvPr id="4" name="Slide Number Placeholder 3"/>
          <p:cNvSpPr>
            <a:spLocks noGrp="1"/>
          </p:cNvSpPr>
          <p:nvPr>
            <p:ph type="sldNum" sz="quarter" idx="5"/>
          </p:nvPr>
        </p:nvSpPr>
        <p:spPr/>
        <p:txBody>
          <a:bodyPr/>
          <a:lstStyle/>
          <a:p>
            <a:fld id="{B2DE22FB-4F32-4F44-9195-D0BEF89D065E}" type="slidenum">
              <a:rPr lang="pt-BR" smtClean="0"/>
              <a:t>14</a:t>
            </a:fld>
            <a:endParaRPr lang="pt-BR"/>
          </a:p>
        </p:txBody>
      </p:sp>
    </p:spTree>
    <p:extLst>
      <p:ext uri="{BB962C8B-B14F-4D97-AF65-F5344CB8AC3E}">
        <p14:creationId xmlns:p14="http://schemas.microsoft.com/office/powerpoint/2010/main" val="689447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 </a:t>
            </a:r>
            <a:r>
              <a:rPr lang="pt-BR" sz="1800" dirty="0">
                <a:effectLst/>
                <a:latin typeface="Segoe UI" panose="020B0502040204020203" pitchFamily="34" charset="0"/>
              </a:rPr>
              <a:t>Veja a aula 7 para revisão sobre subjogos</a:t>
            </a:r>
            <a:endParaRPr lang="pt-BR"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15</a:t>
            </a:fld>
            <a:endParaRPr lang="pt-BR"/>
          </a:p>
        </p:txBody>
      </p:sp>
    </p:spTree>
    <p:extLst>
      <p:ext uri="{BB962C8B-B14F-4D97-AF65-F5344CB8AC3E}">
        <p14:creationId xmlns:p14="http://schemas.microsoft.com/office/powerpoint/2010/main" val="2893855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P3:</a:t>
                </a:r>
                <a:r>
                  <a:rPr lang="pt-BR" dirty="0"/>
                  <a:t> </a:t>
                </a:r>
                <a:r>
                  <a:rPr lang="pt-BR" sz="1800" dirty="0">
                    <a:effectLst/>
                    <a:latin typeface="Segoe UI" panose="020B0502040204020203" pitchFamily="34" charset="0"/>
                  </a:rPr>
                  <a:t>Esse método, portanto, não é útil nesse exemplo, pois todo E.N. é perfeito em </a:t>
                </a:r>
                <a:r>
                  <a:rPr lang="pt-BR" sz="1800" dirty="0" err="1">
                    <a:effectLst/>
                    <a:latin typeface="Segoe UI" panose="020B0502040204020203" pitchFamily="34" charset="0"/>
                  </a:rPr>
                  <a:t>subjogo</a:t>
                </a:r>
                <a:r>
                  <a:rPr lang="pt-BR" sz="1800" dirty="0">
                    <a:effectLst/>
                    <a:latin typeface="Segoe UI" panose="020B0502040204020203" pitchFamily="34" charset="0"/>
                  </a:rPr>
                  <a:t> (para um jogo que não tem </a:t>
                </a:r>
                <a:r>
                  <a:rPr lang="pt-BR" sz="1800" dirty="0" err="1">
                    <a:effectLst/>
                    <a:latin typeface="Segoe UI" panose="020B0502040204020203" pitchFamily="34" charset="0"/>
                  </a:rPr>
                  <a:t>subjogo</a:t>
                </a:r>
                <a:r>
                  <a:rPr lang="pt-BR" sz="1800" dirty="0">
                    <a:effectLst/>
                    <a:latin typeface="Segoe UI" panose="020B0502040204020203" pitchFamily="34" charset="0"/>
                  </a:rPr>
                  <a:t> próprio, todos os seus equilíbrios de Nash serão equilíbrios de Nash perfeitos em </a:t>
                </a:r>
                <a:r>
                  <a:rPr lang="pt-BR" sz="1800" dirty="0" err="1">
                    <a:effectLst/>
                    <a:latin typeface="Segoe UI" panose="020B0502040204020203" pitchFamily="34" charset="0"/>
                  </a:rPr>
                  <a:t>subjogo</a:t>
                </a:r>
                <a:r>
                  <a:rPr lang="pt-BR" sz="1800" dirty="0">
                    <a:effectLst/>
                    <a:latin typeface="Segoe UI" panose="020B0502040204020203" pitchFamily="34" charset="0"/>
                  </a:rPr>
                  <a:t>). </a:t>
                </a:r>
                <a:endParaRPr lang="pt-BR" sz="1800" dirty="0">
                  <a:effectLst/>
                  <a:latin typeface="Arial" panose="020B0604020202020204" pitchFamily="34" charset="0"/>
                </a:endParaRPr>
              </a:p>
              <a:p>
                <a:br>
                  <a:rPr lang="pt-BR" sz="1800" dirty="0">
                    <a:effectLst/>
                    <a:latin typeface="Segoe UI" panose="020B0502040204020203" pitchFamily="34" charset="0"/>
                  </a:rPr>
                </a:br>
                <a:r>
                  <a:rPr lang="pt-BR" sz="1800" b="1" dirty="0" err="1">
                    <a:effectLst/>
                    <a:latin typeface="Segoe UI" panose="020B0502040204020203" pitchFamily="34" charset="0"/>
                  </a:rPr>
                  <a:t>Perg</a:t>
                </a:r>
                <a:r>
                  <a:rPr lang="pt-BR" sz="1800" b="1" dirty="0">
                    <a:effectLst/>
                    <a:latin typeface="Segoe UI" panose="020B0502040204020203" pitchFamily="34" charset="0"/>
                  </a:rPr>
                  <a:t>.:</a:t>
                </a:r>
                <a:r>
                  <a:rPr lang="pt-BR" sz="1800" b="1" baseline="0" dirty="0">
                    <a:effectLst/>
                    <a:latin typeface="Segoe UI" panose="020B0502040204020203" pitchFamily="34" charset="0"/>
                  </a:rPr>
                  <a:t> </a:t>
                </a:r>
                <a:r>
                  <a:rPr lang="pt-BR" sz="1800" b="0" baseline="0" dirty="0">
                    <a:effectLst/>
                    <a:latin typeface="Segoe UI" panose="020B0502040204020203" pitchFamily="34" charset="0"/>
                  </a:rPr>
                  <a:t>Qual </a:t>
                </a:r>
                <a:r>
                  <a:rPr lang="en-US" sz="1800" b="0" baseline="0" dirty="0">
                    <a:effectLst/>
                    <a:latin typeface="Segoe UI" panose="020B0502040204020203" pitchFamily="34" charset="0"/>
                  </a:rPr>
                  <a:t>é o </a:t>
                </a:r>
                <a:r>
                  <a:rPr lang="en-US" sz="1800" b="0" baseline="0" dirty="0" err="1">
                    <a:effectLst/>
                    <a:latin typeface="Segoe UI" panose="020B0502040204020203" pitchFamily="34" charset="0"/>
                  </a:rPr>
                  <a:t>problema</a:t>
                </a:r>
                <a:r>
                  <a:rPr lang="en-US" sz="1800" b="0" baseline="0" dirty="0">
                    <a:effectLst/>
                    <a:latin typeface="Segoe UI" panose="020B0502040204020203" pitchFamily="34" charset="0"/>
                  </a:rPr>
                  <a:t> </a:t>
                </a:r>
                <a:r>
                  <a:rPr lang="en-US" sz="1800" b="0" baseline="0" dirty="0" err="1">
                    <a:effectLst/>
                    <a:latin typeface="Segoe UI" panose="020B0502040204020203" pitchFamily="34" charset="0"/>
                  </a:rPr>
                  <a:t>aqui</a:t>
                </a:r>
                <a:r>
                  <a:rPr lang="en-US" sz="1800" b="0" baseline="0" dirty="0">
                    <a:effectLst/>
                    <a:latin typeface="Segoe UI" panose="020B0502040204020203" pitchFamily="34" charset="0"/>
                  </a:rPr>
                  <a:t> </a:t>
                </a:r>
                <a:r>
                  <a:rPr lang="en-US" sz="1800" b="0" baseline="0" dirty="0" err="1">
                    <a:effectLst/>
                    <a:latin typeface="Segoe UI" panose="020B0502040204020203" pitchFamily="34" charset="0"/>
                  </a:rPr>
                  <a:t>em</a:t>
                </a:r>
                <a:r>
                  <a:rPr lang="en-US" sz="1800" b="0" baseline="0" dirty="0">
                    <a:effectLst/>
                    <a:latin typeface="Segoe UI" panose="020B0502040204020203" pitchFamily="34" charset="0"/>
                  </a:rPr>
                  <a:t> </a:t>
                </a:r>
                <a:r>
                  <a:rPr lang="en-US" sz="1800" b="0" baseline="0" dirty="0" err="1">
                    <a:effectLst/>
                    <a:latin typeface="Segoe UI" panose="020B0502040204020203" pitchFamily="34" charset="0"/>
                  </a:rPr>
                  <a:t>termos</a:t>
                </a:r>
                <a:r>
                  <a:rPr lang="en-US" sz="1800" b="0" baseline="0" dirty="0">
                    <a:effectLst/>
                    <a:latin typeface="Segoe UI" panose="020B0502040204020203" pitchFamily="34" charset="0"/>
                  </a:rPr>
                  <a:t> de </a:t>
                </a:r>
                <a:r>
                  <a:rPr lang="en-US" sz="1800" b="0" baseline="0" dirty="0" err="1">
                    <a:effectLst/>
                    <a:latin typeface="Segoe UI" panose="020B0502040204020203" pitchFamily="34" charset="0"/>
                  </a:rPr>
                  <a:t>ameaças</a:t>
                </a:r>
                <a:r>
                  <a:rPr lang="en-US" sz="1800" b="0" baseline="0" dirty="0">
                    <a:effectLst/>
                    <a:latin typeface="Segoe UI" panose="020B0502040204020203" pitchFamily="34" charset="0"/>
                  </a:rPr>
                  <a:t> </a:t>
                </a:r>
                <a:r>
                  <a:rPr lang="en-US" sz="1800" b="0" baseline="0" dirty="0" err="1">
                    <a:effectLst/>
                    <a:latin typeface="Segoe UI" panose="020B0502040204020203" pitchFamily="34" charset="0"/>
                  </a:rPr>
                  <a:t>não</a:t>
                </a:r>
                <a:r>
                  <a:rPr lang="en-US" sz="1800" b="0" baseline="0" dirty="0">
                    <a:effectLst/>
                    <a:latin typeface="Segoe UI" panose="020B0502040204020203" pitchFamily="34" charset="0"/>
                  </a:rPr>
                  <a:t> </a:t>
                </a:r>
                <a:r>
                  <a:rPr lang="en-US" sz="1800" b="0" baseline="0" dirty="0" err="1">
                    <a:effectLst/>
                    <a:latin typeface="Segoe UI" panose="020B0502040204020203" pitchFamily="34" charset="0"/>
                  </a:rPr>
                  <a:t>críveis</a:t>
                </a:r>
                <a:r>
                  <a:rPr lang="en-US" sz="1800" b="0" baseline="0" dirty="0">
                    <a:effectLst/>
                    <a:latin typeface="Segoe UI" panose="020B0502040204020203" pitchFamily="34" charset="0"/>
                  </a:rPr>
                  <a:t>?</a:t>
                </a:r>
              </a:p>
              <a:p>
                <a:endParaRPr lang="en-US" sz="1800" b="1" baseline="0" dirty="0">
                  <a:effectLst/>
                  <a:latin typeface="Segoe UI" panose="020B0502040204020203" pitchFamily="34" charset="0"/>
                </a:endParaRPr>
              </a:p>
              <a:p>
                <a:r>
                  <a:rPr lang="pt-BR" sz="1800" b="0" dirty="0">
                    <a:effectLst/>
                    <a:latin typeface="Segoe UI" panose="020B0502040204020203" pitchFamily="34" charset="0"/>
                  </a:rPr>
                  <a:t>Não conseguimos induzir apenas E.N. que evitem ameaças não-críveis, porque </a:t>
                </a:r>
                <a14:m>
                  <m:oMath xmlns:m="http://schemas.openxmlformats.org/officeDocument/2006/math">
                    <m:d>
                      <m:dPr>
                        <m:ctrlPr>
                          <a:rPr lang="pt-BR" sz="1800" b="0" i="1" dirty="0" smtClean="0">
                            <a:effectLst/>
                            <a:latin typeface="Cambria Math" panose="02040503050406030204" pitchFamily="18" charset="0"/>
                          </a:rPr>
                        </m:ctrlPr>
                      </m:dPr>
                      <m:e>
                        <m:r>
                          <a:rPr lang="pt-BR" sz="1800" b="0" i="1" dirty="0" smtClean="0">
                            <a:effectLst/>
                            <a:latin typeface="Cambria Math" panose="02040503050406030204" pitchFamily="18" charset="0"/>
                          </a:rPr>
                          <m:t>𝑅</m:t>
                        </m:r>
                        <m:r>
                          <a:rPr lang="pt-BR" sz="1800" b="0" i="1" dirty="0" smtClean="0">
                            <a:effectLst/>
                            <a:latin typeface="Cambria Math" panose="02040503050406030204" pitchFamily="18" charset="0"/>
                          </a:rPr>
                          <m:t>, </m:t>
                        </m:r>
                        <m:sSup>
                          <m:sSupPr>
                            <m:ctrlPr>
                              <a:rPr lang="pt-BR" sz="1800" b="0" i="1" dirty="0" smtClean="0">
                                <a:effectLst/>
                                <a:latin typeface="Cambria Math" panose="02040503050406030204" pitchFamily="18" charset="0"/>
                              </a:rPr>
                            </m:ctrlPr>
                          </m:sSupPr>
                          <m:e>
                            <m:r>
                              <a:rPr lang="pt-BR" sz="1800" b="0" i="1" dirty="0" smtClean="0">
                                <a:effectLst/>
                                <a:latin typeface="Cambria Math" panose="02040503050406030204" pitchFamily="18" charset="0"/>
                              </a:rPr>
                              <m:t>𝑅</m:t>
                            </m:r>
                          </m:e>
                          <m:sup>
                            <m:r>
                              <a:rPr lang="pt-BR" sz="1800" b="0" i="1" dirty="0" smtClean="0">
                                <a:effectLst/>
                                <a:latin typeface="Cambria Math" panose="02040503050406030204" pitchFamily="18" charset="0"/>
                              </a:rPr>
                              <m:t>′</m:t>
                            </m:r>
                          </m:sup>
                        </m:sSup>
                      </m:e>
                    </m:d>
                  </m:oMath>
                </a14:m>
                <a:r>
                  <a:rPr lang="pt-BR" sz="1800" b="0" dirty="0">
                    <a:effectLst/>
                    <a:latin typeface="Arial" panose="020B0604020202020204" pitchFamily="34" charset="0"/>
                  </a:rPr>
                  <a:t> não é razoável para</a:t>
                </a:r>
                <a:r>
                  <a:rPr lang="pt-BR" sz="1800" b="0" baseline="0" dirty="0">
                    <a:effectLst/>
                    <a:latin typeface="Arial" panose="020B0604020202020204" pitchFamily="34" charset="0"/>
                  </a:rPr>
                  <a:t> o jogador 2. Ele jogaria </a:t>
                </a:r>
                <a14:m>
                  <m:oMath xmlns:m="http://schemas.openxmlformats.org/officeDocument/2006/math">
                    <m:r>
                      <a:rPr lang="pt-BR" sz="1800" b="0" i="1" baseline="0" smtClean="0">
                        <a:effectLst/>
                        <a:latin typeface="Cambria Math" panose="02040503050406030204" pitchFamily="18" charset="0"/>
                      </a:rPr>
                      <m:t>𝐿</m:t>
                    </m:r>
                    <m:r>
                      <a:rPr lang="pt-BR" sz="1800" b="0" i="1" baseline="0" smtClean="0">
                        <a:effectLst/>
                        <a:latin typeface="Cambria Math" panose="02040503050406030204" pitchFamily="18" charset="0"/>
                      </a:rPr>
                      <m:t>′</m:t>
                    </m:r>
                  </m:oMath>
                </a14:m>
                <a:r>
                  <a:rPr lang="pt-BR" sz="1800" b="0" dirty="0">
                    <a:effectLst/>
                    <a:latin typeface="Arial" panose="020B0604020202020204" pitchFamily="34" charset="0"/>
                  </a:rPr>
                  <a:t> em qualquer situação porque é estritamente dominante para ele. Além disso, o jogador 2 não tem motivos para acreditar que o jogador 1 jogaria </a:t>
                </a:r>
                <a14:m>
                  <m:oMath xmlns:m="http://schemas.openxmlformats.org/officeDocument/2006/math">
                    <m:r>
                      <a:rPr lang="pt-BR" sz="1800" b="0" i="1" dirty="0" smtClean="0">
                        <a:effectLst/>
                        <a:latin typeface="Cambria Math" panose="02040503050406030204" pitchFamily="18" charset="0"/>
                      </a:rPr>
                      <m:t>𝑀</m:t>
                    </m:r>
                  </m:oMath>
                </a14:m>
                <a:endParaRPr lang="pt-BR" sz="1800" b="0" dirty="0">
                  <a:effectLst/>
                  <a:latin typeface="Arial" panose="020B0604020202020204" pitchFamily="34" charset="0"/>
                </a:endParaRPr>
              </a:p>
              <a:p>
                <a:endParaRPr lang="pt-BR" dirty="0"/>
              </a:p>
            </p:txBody>
          </p:sp>
        </mc:Choice>
        <mc:Fallback xmlns="">
          <p:sp>
            <p:nvSpPr>
              <p:cNvPr id="3" name="Notes Placeholder 2"/>
              <p:cNvSpPr>
                <a:spLocks noGrp="1"/>
              </p:cNvSpPr>
              <p:nvPr>
                <p:ph type="body" idx="1"/>
              </p:nvPr>
            </p:nvSpPr>
            <p:spPr/>
            <p:txBody>
              <a:bodyPr/>
              <a:lstStyle/>
              <a:p>
                <a:r>
                  <a:rPr lang="pt-BR" b="1" dirty="0"/>
                  <a:t>P3:</a:t>
                </a:r>
                <a:r>
                  <a:rPr lang="pt-BR" dirty="0"/>
                  <a:t> </a:t>
                </a:r>
                <a:r>
                  <a:rPr lang="pt-BR" sz="1800" dirty="0">
                    <a:effectLst/>
                    <a:latin typeface="Segoe UI" panose="020B0502040204020203" pitchFamily="34" charset="0"/>
                  </a:rPr>
                  <a:t>Esse método, portanto, não é útil nesse exemplo, pois todo E.N. é perfeito em </a:t>
                </a:r>
                <a:r>
                  <a:rPr lang="pt-BR" sz="1800" dirty="0" err="1">
                    <a:effectLst/>
                    <a:latin typeface="Segoe UI" panose="020B0502040204020203" pitchFamily="34" charset="0"/>
                  </a:rPr>
                  <a:t>subjogo</a:t>
                </a:r>
                <a:r>
                  <a:rPr lang="pt-BR" sz="1800" dirty="0">
                    <a:effectLst/>
                    <a:latin typeface="Segoe UI" panose="020B0502040204020203" pitchFamily="34" charset="0"/>
                  </a:rPr>
                  <a:t> (para um jogo que não tem </a:t>
                </a:r>
                <a:r>
                  <a:rPr lang="pt-BR" sz="1800" dirty="0" err="1">
                    <a:effectLst/>
                    <a:latin typeface="Segoe UI" panose="020B0502040204020203" pitchFamily="34" charset="0"/>
                  </a:rPr>
                  <a:t>subjogo</a:t>
                </a:r>
                <a:r>
                  <a:rPr lang="pt-BR" sz="1800" dirty="0">
                    <a:effectLst/>
                    <a:latin typeface="Segoe UI" panose="020B0502040204020203" pitchFamily="34" charset="0"/>
                  </a:rPr>
                  <a:t> próprio, todos os seus equilíbrios de Nash serão equilíbrios de Nash perfeitos em </a:t>
                </a:r>
                <a:r>
                  <a:rPr lang="pt-BR" sz="1800" dirty="0" err="1">
                    <a:effectLst/>
                    <a:latin typeface="Segoe UI" panose="020B0502040204020203" pitchFamily="34" charset="0"/>
                  </a:rPr>
                  <a:t>subjogo</a:t>
                </a:r>
                <a:r>
                  <a:rPr lang="pt-BR" sz="1800" dirty="0">
                    <a:effectLst/>
                    <a:latin typeface="Segoe UI" panose="020B0502040204020203" pitchFamily="34" charset="0"/>
                  </a:rPr>
                  <a:t>). </a:t>
                </a:r>
                <a:endParaRPr lang="pt-BR" sz="1800" dirty="0">
                  <a:effectLst/>
                  <a:latin typeface="Arial" panose="020B0604020202020204" pitchFamily="34" charset="0"/>
                </a:endParaRPr>
              </a:p>
              <a:p>
                <a:br>
                  <a:rPr lang="pt-BR" sz="1800" dirty="0">
                    <a:effectLst/>
                    <a:latin typeface="Segoe UI" panose="020B0502040204020203" pitchFamily="34" charset="0"/>
                  </a:rPr>
                </a:br>
                <a:r>
                  <a:rPr lang="pt-BR" sz="1800" dirty="0">
                    <a:effectLst/>
                    <a:latin typeface="Segoe UI" panose="020B0502040204020203" pitchFamily="34" charset="0"/>
                  </a:rPr>
                  <a:t>Não conseguimos induzir apenas E.N. que evitem ameaças não-críveis, porque </a:t>
                </a:r>
                <a:r>
                  <a:rPr lang="pt-BR" sz="1800" b="0" i="0" dirty="0">
                    <a:effectLst/>
                    <a:latin typeface="Cambria Math" panose="02040503050406030204" pitchFamily="18" charset="0"/>
                  </a:rPr>
                  <a:t>(𝑅, 𝑅^′ )</a:t>
                </a:r>
                <a:r>
                  <a:rPr lang="pt-BR" sz="1800" dirty="0">
                    <a:effectLst/>
                    <a:latin typeface="Arial" panose="020B0604020202020204" pitchFamily="34" charset="0"/>
                  </a:rPr>
                  <a:t> não é razoável para</a:t>
                </a:r>
                <a:r>
                  <a:rPr lang="pt-BR" sz="1800" baseline="0" dirty="0">
                    <a:effectLst/>
                    <a:latin typeface="Arial" panose="020B0604020202020204" pitchFamily="34" charset="0"/>
                  </a:rPr>
                  <a:t> o jogador 2. Ele jogaria </a:t>
                </a:r>
                <a:r>
                  <a:rPr lang="pt-BR" sz="1800" b="0" i="0" baseline="0">
                    <a:effectLst/>
                    <a:latin typeface="Cambria Math" panose="02040503050406030204" pitchFamily="18" charset="0"/>
                  </a:rPr>
                  <a:t>𝐿′</a:t>
                </a:r>
                <a:r>
                  <a:rPr lang="pt-BR" sz="1800" dirty="0">
                    <a:effectLst/>
                    <a:latin typeface="Arial" panose="020B0604020202020204" pitchFamily="34" charset="0"/>
                  </a:rPr>
                  <a:t> em qualquer situação porque é estritamente dominante para ele. Além disso, o jogador 2 não tem motivos para acreditar que o jogador 1 jogaria </a:t>
                </a:r>
                <a:r>
                  <a:rPr lang="pt-BR" sz="1800" i="0" dirty="0">
                    <a:effectLst/>
                    <a:latin typeface="Cambria Math" panose="02040503050406030204" pitchFamily="18" charset="0"/>
                  </a:rPr>
                  <a:t>𝑀</a:t>
                </a:r>
                <a:endParaRPr lang="pt-BR" sz="1800" dirty="0">
                  <a:effectLst/>
                  <a:latin typeface="Arial" panose="020B0604020202020204" pitchFamily="34" charset="0"/>
                </a:endParaRPr>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16</a:t>
            </a:fld>
            <a:endParaRPr lang="pt-BR"/>
          </a:p>
        </p:txBody>
      </p:sp>
    </p:spTree>
    <p:extLst>
      <p:ext uri="{BB962C8B-B14F-4D97-AF65-F5344CB8AC3E}">
        <p14:creationId xmlns:p14="http://schemas.microsoft.com/office/powerpoint/2010/main" val="91120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a:t>
                </a:r>
                <a:r>
                  <a:rPr lang="pt-BR" dirty="0"/>
                  <a:t> Mas há algo estranho sobre </a:t>
                </a:r>
                <a14:m>
                  <m:oMath xmlns:m="http://schemas.openxmlformats.org/officeDocument/2006/math">
                    <m:r>
                      <a:rPr lang="pt-BR" sz="1200" i="1" dirty="0" smtClean="0">
                        <a:latin typeface="Cambria Math" panose="02040503050406030204" pitchFamily="18" charset="0"/>
                      </a:rPr>
                      <m:t>(</m:t>
                    </m:r>
                    <m:r>
                      <a:rPr lang="en-US" sz="1200" b="0" i="1" dirty="0" smtClean="0">
                        <a:latin typeface="Cambria Math" panose="02040503050406030204" pitchFamily="18" charset="0"/>
                      </a:rPr>
                      <m:t>𝑅</m:t>
                    </m:r>
                    <m:r>
                      <a:rPr lang="en-US" sz="1200" b="0" i="1" dirty="0" smtClean="0">
                        <a:latin typeface="Cambria Math" panose="02040503050406030204" pitchFamily="18" charset="0"/>
                      </a:rPr>
                      <m:t>,</m:t>
                    </m:r>
                    <m:r>
                      <a:rPr lang="en-US" sz="1200" b="0" i="1" dirty="0" smtClean="0">
                        <a:latin typeface="Cambria Math" panose="02040503050406030204" pitchFamily="18" charset="0"/>
                      </a:rPr>
                      <m:t>𝑅</m:t>
                    </m:r>
                    <m:r>
                      <a:rPr lang="en-US" sz="1200" b="0" i="1" dirty="0" smtClean="0">
                        <a:latin typeface="Cambria Math" panose="02040503050406030204" pitchFamily="18" charset="0"/>
                      </a:rPr>
                      <m:t>′)</m:t>
                    </m:r>
                  </m:oMath>
                </a14:m>
                <a:r>
                  <a:rPr lang="pt-BR" sz="1200" dirty="0"/>
                  <a:t> ser E.N.P.S,</a:t>
                </a:r>
                <a:r>
                  <a:rPr lang="pt-BR" sz="1200" baseline="0" dirty="0"/>
                  <a:t> não há? Vamos pensar um pouco </a:t>
                </a:r>
                <a14:m>
                  <m:oMath xmlns:m="http://schemas.openxmlformats.org/officeDocument/2006/math">
                    <m:r>
                      <a:rPr lang="pt-BR" sz="1200" b="0" i="1" baseline="0" smtClean="0">
                        <a:latin typeface="Cambria Math" panose="02040503050406030204" pitchFamily="18" charset="0"/>
                      </a:rPr>
                      <m:t>→</m:t>
                    </m:r>
                  </m:oMath>
                </a14:m>
                <a:r>
                  <a:rPr lang="pt-BR" sz="1800" dirty="0">
                    <a:effectLst/>
                    <a:latin typeface="Arial" panose="020B0604020202020204" pitchFamily="34" charset="0"/>
                  </a:rPr>
                  <a:t> há ameaças não críveis aqui</a:t>
                </a:r>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a:t>
                </a:r>
                <a:r>
                  <a:rPr lang="pt-BR" dirty="0"/>
                  <a:t> Mas há algo estranho sobre </a:t>
                </a:r>
                <a:r>
                  <a:rPr lang="pt-BR" sz="1200" i="0" dirty="0">
                    <a:latin typeface="Cambria Math" panose="02040503050406030204" pitchFamily="18" charset="0"/>
                  </a:rPr>
                  <a:t>(</a:t>
                </a:r>
                <a:r>
                  <a:rPr lang="en-US" sz="1200" b="0" i="0" dirty="0">
                    <a:latin typeface="Cambria Math" panose="02040503050406030204" pitchFamily="18" charset="0"/>
                  </a:rPr>
                  <a:t>𝑅,𝑅′)</a:t>
                </a:r>
                <a:r>
                  <a:rPr lang="pt-BR" sz="1200" dirty="0"/>
                  <a:t> ser E.N.P.S,</a:t>
                </a:r>
                <a:r>
                  <a:rPr lang="pt-BR" sz="1200" baseline="0" dirty="0"/>
                  <a:t> não há? Vamos pensar um pouco.</a:t>
                </a:r>
                <a:endParaRPr lang="pt-BR" sz="1800" dirty="0">
                  <a:effectLst/>
                  <a:latin typeface="Arial" panose="020B0604020202020204" pitchFamily="34" charset="0"/>
                </a:endParaRPr>
              </a:p>
              <a:p>
                <a:endParaRPr lang="pt-BR" dirty="0"/>
              </a:p>
            </p:txBody>
          </p:sp>
        </mc:Fallback>
      </mc:AlternateContent>
      <p:sp>
        <p:nvSpPr>
          <p:cNvPr id="4" name="Slide Number Placeholder 3"/>
          <p:cNvSpPr>
            <a:spLocks noGrp="1"/>
          </p:cNvSpPr>
          <p:nvPr>
            <p:ph type="sldNum" sz="quarter" idx="5"/>
          </p:nvPr>
        </p:nvSpPr>
        <p:spPr/>
        <p:txBody>
          <a:bodyPr/>
          <a:lstStyle/>
          <a:p>
            <a:fld id="{3F889E41-0846-4273-8FAC-FC0D1BC026B8}" type="slidenum">
              <a:rPr lang="pt-BR" smtClean="0"/>
              <a:t>17</a:t>
            </a:fld>
            <a:endParaRPr lang="pt-BR"/>
          </a:p>
        </p:txBody>
      </p:sp>
    </p:spTree>
    <p:extLst>
      <p:ext uri="{BB962C8B-B14F-4D97-AF65-F5344CB8AC3E}">
        <p14:creationId xmlns:p14="http://schemas.microsoft.com/office/powerpoint/2010/main" val="4100025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a:t>
                </a:r>
                <a:r>
                  <a:rPr lang="pt-BR" dirty="0"/>
                  <a:t> </a:t>
                </a:r>
                <a:r>
                  <a:rPr lang="pt-BR" sz="1800" dirty="0">
                    <a:effectLst/>
                    <a:latin typeface="Segoe UI" panose="020B0502040204020203" pitchFamily="34" charset="0"/>
                  </a:rPr>
                  <a:t>Sobre a "ameaça", se o jogador 1 acreditar na ameaça do jogador 2 de jogar </a:t>
                </a:r>
                <a14:m>
                  <m:oMath xmlns:m="http://schemas.openxmlformats.org/officeDocument/2006/math">
                    <m:r>
                      <a:rPr lang="pt-BR" sz="1800" i="1" dirty="0" smtClean="0">
                        <a:effectLst/>
                        <a:latin typeface="Cambria Math" panose="02040503050406030204" pitchFamily="18" charset="0"/>
                      </a:rPr>
                      <m:t>𝑅</m:t>
                    </m:r>
                    <m:r>
                      <a:rPr lang="pt-BR" sz="1800" i="1" dirty="0" smtClean="0">
                        <a:effectLst/>
                        <a:latin typeface="Cambria Math" panose="02040503050406030204" pitchFamily="18" charset="0"/>
                      </a:rPr>
                      <m:t>′</m:t>
                    </m:r>
                  </m:oMath>
                </a14:m>
                <a:r>
                  <a:rPr lang="pt-BR" sz="1800" dirty="0">
                    <a:effectLst/>
                    <a:latin typeface="Segoe UI" panose="020B0502040204020203" pitchFamily="34" charset="0"/>
                  </a:rPr>
                  <a:t>, então o jogador 1 realmente deve escolher </a:t>
                </a:r>
                <a14:m>
                  <m:oMath xmlns:m="http://schemas.openxmlformats.org/officeDocument/2006/math">
                    <m:r>
                      <a:rPr lang="pt-BR" sz="1800" i="1" dirty="0" smtClean="0">
                        <a:effectLst/>
                        <a:latin typeface="Cambria Math" panose="02040503050406030204" pitchFamily="18" charset="0"/>
                      </a:rPr>
                      <m:t>𝑅</m:t>
                    </m:r>
                  </m:oMath>
                </a14:m>
                <a:r>
                  <a:rPr lang="pt-BR" sz="1800" dirty="0">
                    <a:effectLst/>
                    <a:latin typeface="Segoe UI" panose="020B0502040204020203" pitchFamily="34" charset="0"/>
                  </a:rPr>
                  <a:t> para encerrar o jogo com o payoff 1 para si e 3 para o jogador 2, já que a escolha de </a:t>
                </a:r>
                <a14:m>
                  <m:oMath xmlns:m="http://schemas.openxmlformats.org/officeDocument/2006/math">
                    <m:r>
                      <a:rPr lang="pt-BR" sz="1800" i="1" dirty="0" smtClean="0">
                        <a:effectLst/>
                        <a:latin typeface="Cambria Math" panose="02040503050406030204" pitchFamily="18" charset="0"/>
                      </a:rPr>
                      <m:t>𝐿</m:t>
                    </m:r>
                  </m:oMath>
                </a14:m>
                <a:r>
                  <a:rPr lang="pt-BR" sz="1800" dirty="0">
                    <a:effectLst/>
                    <a:latin typeface="Segoe UI" panose="020B0502040204020203" pitchFamily="34" charset="0"/>
                  </a:rPr>
                  <a:t> ou </a:t>
                </a:r>
                <a14:m>
                  <m:oMath xmlns:m="http://schemas.openxmlformats.org/officeDocument/2006/math">
                    <m:r>
                      <a:rPr lang="pt-BR" sz="1800" i="1" dirty="0" smtClean="0">
                        <a:effectLst/>
                        <a:latin typeface="Cambria Math" panose="02040503050406030204" pitchFamily="18" charset="0"/>
                      </a:rPr>
                      <m:t>𝑀</m:t>
                    </m:r>
                  </m:oMath>
                </a14:m>
                <a:r>
                  <a:rPr lang="pt-BR" sz="1800" dirty="0">
                    <a:effectLst/>
                    <a:latin typeface="Segoe UI" panose="020B0502040204020203" pitchFamily="34" charset="0"/>
                  </a:rPr>
                  <a:t> dará a ele 0</a:t>
                </a:r>
                <a:endParaRPr lang="pt-BR" sz="1800" dirty="0">
                  <a:effectLst/>
                  <a:latin typeface="Arial" panose="020B0604020202020204" pitchFamily="34" charset="0"/>
                </a:endParaRPr>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a:t>
                </a:r>
                <a:r>
                  <a:rPr lang="pt-BR" dirty="0"/>
                  <a:t> </a:t>
                </a:r>
                <a:r>
                  <a:rPr lang="pt-BR" sz="1800" dirty="0">
                    <a:effectLst/>
                    <a:latin typeface="Segoe UI" panose="020B0502040204020203" pitchFamily="34" charset="0"/>
                  </a:rPr>
                  <a:t>Sobre a "ameaça", se o jogador 1 acreditar na ameaça do jogador 2 de jogar </a:t>
                </a:r>
                <a:r>
                  <a:rPr lang="pt-BR" sz="1800" i="0" dirty="0">
                    <a:effectLst/>
                    <a:latin typeface="Cambria Math" panose="02040503050406030204" pitchFamily="18" charset="0"/>
                  </a:rPr>
                  <a:t>𝑅′</a:t>
                </a:r>
                <a:r>
                  <a:rPr lang="pt-BR" sz="1800" dirty="0">
                    <a:effectLst/>
                    <a:latin typeface="Segoe UI" panose="020B0502040204020203" pitchFamily="34" charset="0"/>
                  </a:rPr>
                  <a:t>, então o jogador 1 realmente deve escolher </a:t>
                </a:r>
                <a:r>
                  <a:rPr lang="pt-BR" sz="1800" i="0" dirty="0">
                    <a:effectLst/>
                    <a:latin typeface="Cambria Math" panose="02040503050406030204" pitchFamily="18" charset="0"/>
                  </a:rPr>
                  <a:t>𝑅</a:t>
                </a:r>
                <a:r>
                  <a:rPr lang="pt-BR" sz="1800" dirty="0">
                    <a:effectLst/>
                    <a:latin typeface="Segoe UI" panose="020B0502040204020203" pitchFamily="34" charset="0"/>
                  </a:rPr>
                  <a:t> para encerrar o jogo com o payoff 1 para si e 3 para o jogador 2, já que a escolha de </a:t>
                </a:r>
                <a:r>
                  <a:rPr lang="pt-BR" sz="1800" i="0" dirty="0">
                    <a:effectLst/>
                    <a:latin typeface="Cambria Math" panose="02040503050406030204" pitchFamily="18" charset="0"/>
                  </a:rPr>
                  <a:t>𝐿</a:t>
                </a:r>
                <a:r>
                  <a:rPr lang="pt-BR" sz="1800" dirty="0">
                    <a:effectLst/>
                    <a:latin typeface="Segoe UI" panose="020B0502040204020203" pitchFamily="34" charset="0"/>
                  </a:rPr>
                  <a:t> ou </a:t>
                </a:r>
                <a:r>
                  <a:rPr lang="pt-BR" sz="1800" i="0" dirty="0">
                    <a:effectLst/>
                    <a:latin typeface="Cambria Math" panose="02040503050406030204" pitchFamily="18" charset="0"/>
                  </a:rPr>
                  <a:t>𝑀</a:t>
                </a:r>
                <a:r>
                  <a:rPr lang="pt-BR" sz="1800" dirty="0">
                    <a:effectLst/>
                    <a:latin typeface="Segoe UI" panose="020B0502040204020203" pitchFamily="34" charset="0"/>
                  </a:rPr>
                  <a:t> dará a ele 0</a:t>
                </a:r>
                <a:endParaRPr lang="pt-BR" sz="1800" dirty="0">
                  <a:effectLst/>
                  <a:latin typeface="Arial" panose="020B0604020202020204" pitchFamily="34" charset="0"/>
                </a:endParaRPr>
              </a:p>
              <a:p>
                <a:endParaRPr lang="pt-BR" dirty="0"/>
              </a:p>
            </p:txBody>
          </p:sp>
        </mc:Fallback>
      </mc:AlternateContent>
      <p:sp>
        <p:nvSpPr>
          <p:cNvPr id="4" name="Slide Number Placeholder 3"/>
          <p:cNvSpPr>
            <a:spLocks noGrp="1"/>
          </p:cNvSpPr>
          <p:nvPr>
            <p:ph type="sldNum" sz="quarter" idx="5"/>
          </p:nvPr>
        </p:nvSpPr>
        <p:spPr/>
        <p:txBody>
          <a:bodyPr/>
          <a:lstStyle/>
          <a:p>
            <a:fld id="{3F889E41-0846-4273-8FAC-FC0D1BC026B8}" type="slidenum">
              <a:rPr lang="pt-BR" smtClean="0"/>
              <a:t>18</a:t>
            </a:fld>
            <a:endParaRPr lang="pt-BR"/>
          </a:p>
        </p:txBody>
      </p:sp>
    </p:spTree>
    <p:extLst>
      <p:ext uri="{BB962C8B-B14F-4D97-AF65-F5344CB8AC3E}">
        <p14:creationId xmlns:p14="http://schemas.microsoft.com/office/powerpoint/2010/main" val="3709954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err="1"/>
              <a:t>Intro</a:t>
            </a:r>
            <a:r>
              <a:rPr lang="pt-BR" sz="1200" b="1" dirty="0"/>
              <a:t>: </a:t>
            </a:r>
            <a:r>
              <a:rPr lang="pt-BR" sz="1200" b="0" dirty="0"/>
              <a:t> quando você quiser checar equilíbrios, você deve checar esses requisitos.</a:t>
            </a: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19</a:t>
            </a:fld>
            <a:endParaRPr lang="pt-BR"/>
          </a:p>
        </p:txBody>
      </p:sp>
    </p:spTree>
    <p:extLst>
      <p:ext uri="{BB962C8B-B14F-4D97-AF65-F5344CB8AC3E}">
        <p14:creationId xmlns:p14="http://schemas.microsoft.com/office/powerpoint/2010/main" val="4257368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4000" b="1" dirty="0"/>
              <a:t>R.2 subponto 1: </a:t>
            </a:r>
            <a:r>
              <a:rPr lang="pt-BR" sz="1800" dirty="0">
                <a:effectLst/>
                <a:latin typeface="Segoe UI" panose="020B0502040204020203" pitchFamily="34" charset="0"/>
              </a:rPr>
              <a:t>Resumindo, em todo conjunto de informação os jogadores terão uma melhor resposta dadas suas crenças e as estratégias dos outros jogadores.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t>R.2 subponto 1.1: </a:t>
            </a:r>
            <a:r>
              <a:rPr lang="pt-BR" sz="1800" dirty="0">
                <a:effectLst/>
                <a:latin typeface="Segoe UI" panose="020B0502040204020203" pitchFamily="34" charset="0"/>
              </a:rPr>
              <a:t>por estratégia subsequente estamos falando do plano de ação a partir daquele continuation game</a:t>
            </a: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20</a:t>
            </a:fld>
            <a:endParaRPr lang="pt-BR"/>
          </a:p>
        </p:txBody>
      </p:sp>
    </p:spTree>
    <p:extLst>
      <p:ext uri="{BB962C8B-B14F-4D97-AF65-F5344CB8AC3E}">
        <p14:creationId xmlns:p14="http://schemas.microsoft.com/office/powerpoint/2010/main" val="3088834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err="1">
                <a:effectLst/>
                <a:latin typeface="Segoe UI" panose="020B0502040204020203" pitchFamily="34" charset="0"/>
              </a:rPr>
              <a:t>Intro</a:t>
            </a:r>
            <a:r>
              <a:rPr lang="pt-BR" sz="1800" b="1" dirty="0">
                <a:effectLst/>
                <a:latin typeface="Segoe UI" panose="020B0502040204020203" pitchFamily="34" charset="0"/>
              </a:rPr>
              <a:t>:</a:t>
            </a:r>
            <a:r>
              <a:rPr lang="pt-BR" sz="1800" dirty="0">
                <a:effectLst/>
                <a:latin typeface="Segoe UI" panose="020B0502040204020203" pitchFamily="34" charset="0"/>
              </a:rPr>
              <a:t> </a:t>
            </a:r>
            <a:r>
              <a:rPr lang="pt-BR" sz="1800" i="1" dirty="0">
                <a:effectLst/>
                <a:latin typeface="Segoe UI" panose="020B0502040204020203" pitchFamily="34" charset="0"/>
              </a:rPr>
              <a:t>conceitos de equilíbrio</a:t>
            </a:r>
            <a:r>
              <a:rPr lang="pt-BR" sz="1800" dirty="0">
                <a:effectLst/>
                <a:latin typeface="Segoe UI" panose="020B0502040204020203" pitchFamily="34" charset="0"/>
              </a:rPr>
              <a:t> vistos até agora</a:t>
            </a:r>
            <a:endParaRPr lang="pt-BR"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3</a:t>
            </a:fld>
            <a:endParaRPr lang="pt-BR"/>
          </a:p>
        </p:txBody>
      </p:sp>
    </p:spTree>
    <p:extLst>
      <p:ext uri="{BB962C8B-B14F-4D97-AF65-F5344CB8AC3E}">
        <p14:creationId xmlns:p14="http://schemas.microsoft.com/office/powerpoint/2010/main" val="2982014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 </a:t>
                </a:r>
                <a:r>
                  <a:rPr lang="pt-BR" b="0" dirty="0"/>
                  <a:t> Vamos adaptar o jogo da figura 4.1.2 para obedecer ao </a:t>
                </a:r>
                <a:r>
                  <a:rPr lang="pt-BR" b="1" dirty="0"/>
                  <a:t>R1</a:t>
                </a:r>
                <a:r>
                  <a:rPr lang="pt-BR" b="0" dirty="0"/>
                  <a:t> de que “</a:t>
                </a:r>
                <a:r>
                  <a:rPr lang="pt-BR" dirty="0">
                    <a:solidFill>
                      <a:schemeClr val="bg1">
                        <a:lumMod val="50000"/>
                      </a:schemeClr>
                    </a:solidFill>
                  </a:rPr>
                  <a:t>Em cada conjunto de informação, o jogador da vez deve ter uma </a:t>
                </a:r>
                <a:r>
                  <a:rPr lang="pt-BR" b="1" i="1" dirty="0">
                    <a:solidFill>
                      <a:schemeClr val="bg1">
                        <a:lumMod val="50000"/>
                      </a:schemeClr>
                    </a:solidFill>
                  </a:rPr>
                  <a:t>crença</a:t>
                </a:r>
                <a:r>
                  <a:rPr lang="pt-BR" b="0" dirty="0">
                    <a:solidFill>
                      <a:schemeClr val="bg1">
                        <a:lumMod val="50000"/>
                      </a:schemeClr>
                    </a:solidFill>
                  </a:rPr>
                  <a:t> </a:t>
                </a:r>
                <a:r>
                  <a:rPr lang="pt-BR" dirty="0">
                    <a:solidFill>
                      <a:schemeClr val="bg1">
                        <a:lumMod val="50000"/>
                      </a:schemeClr>
                    </a:solidFill>
                  </a:rPr>
                  <a:t>sobre qual nó no conjunto foi alcançado pelo jogo.“</a:t>
                </a:r>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P1:</a:t>
                </a:r>
                <a:r>
                  <a:rPr lang="pt-BR" dirty="0"/>
                  <a:t> </a:t>
                </a:r>
                <a:r>
                  <a:rPr lang="pt-BR" sz="1800" dirty="0">
                    <a:effectLst/>
                    <a:latin typeface="Segoe UI" panose="020B0502040204020203" pitchFamily="34" charset="0"/>
                  </a:rPr>
                  <a:t>Dito de outra forma, ele terá uma crença sobre o jogador 1 ter jogado L ou M e essa crença é representada pelas probabilidades </a:t>
                </a:r>
                <a14:m>
                  <m:oMath xmlns:m="http://schemas.openxmlformats.org/officeDocument/2006/math">
                    <m:r>
                      <a:rPr lang="pt-BR" sz="1800" i="1" dirty="0" smtClean="0">
                        <a:effectLst/>
                        <a:latin typeface="Cambria Math" panose="02040503050406030204" pitchFamily="18" charset="0"/>
                      </a:rPr>
                      <m:t>𝑝</m:t>
                    </m:r>
                  </m:oMath>
                </a14:m>
                <a:r>
                  <a:rPr lang="pt-BR" sz="1800" dirty="0">
                    <a:effectLst/>
                    <a:latin typeface="Segoe UI" panose="020B0502040204020203" pitchFamily="34" charset="0"/>
                  </a:rPr>
                  <a:t> e </a:t>
                </a:r>
                <a14:m>
                  <m:oMath xmlns:m="http://schemas.openxmlformats.org/officeDocument/2006/math">
                    <m:r>
                      <a:rPr lang="pt-BR" sz="1800" i="1" dirty="0" smtClean="0">
                        <a:effectLst/>
                        <a:latin typeface="Cambria Math" panose="02040503050406030204" pitchFamily="18" charset="0"/>
                      </a:rPr>
                      <m:t>1−</m:t>
                    </m:r>
                    <m:r>
                      <a:rPr lang="pt-BR" sz="1800" i="1" dirty="0" smtClean="0">
                        <a:effectLst/>
                        <a:latin typeface="Cambria Math" panose="02040503050406030204" pitchFamily="18" charset="0"/>
                      </a:rPr>
                      <m:t>𝑝</m:t>
                    </m:r>
                  </m:oMath>
                </a14:m>
                <a:endParaRPr lang="pt-BR" sz="1800" dirty="0">
                  <a:effectLst/>
                  <a:latin typeface="Arial" panose="020B0604020202020204" pitchFamily="34" charset="0"/>
                </a:endParaRPr>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 </a:t>
                </a:r>
                <a:r>
                  <a:rPr lang="pt-BR" b="0" dirty="0"/>
                  <a:t> Vamos adaptar o jogo da figura 4.1.2 para obedecer ao requisito 1 de que “</a:t>
                </a:r>
                <a:r>
                  <a:rPr lang="pt-BR" dirty="0">
                    <a:solidFill>
                      <a:schemeClr val="bg1">
                        <a:lumMod val="50000"/>
                      </a:schemeClr>
                    </a:solidFill>
                  </a:rPr>
                  <a:t>Em cada conjunto de informação, o jogador da vez deve ter uma </a:t>
                </a:r>
                <a:r>
                  <a:rPr lang="pt-BR" b="0" i="1" dirty="0">
                    <a:solidFill>
                      <a:schemeClr val="bg1">
                        <a:lumMod val="50000"/>
                      </a:schemeClr>
                    </a:solidFill>
                  </a:rPr>
                  <a:t>crença</a:t>
                </a:r>
                <a:r>
                  <a:rPr lang="pt-BR" b="0" dirty="0">
                    <a:solidFill>
                      <a:schemeClr val="bg1">
                        <a:lumMod val="50000"/>
                      </a:schemeClr>
                    </a:solidFill>
                  </a:rPr>
                  <a:t> </a:t>
                </a:r>
                <a:r>
                  <a:rPr lang="pt-BR" dirty="0">
                    <a:solidFill>
                      <a:schemeClr val="bg1">
                        <a:lumMod val="50000"/>
                      </a:schemeClr>
                    </a:solidFill>
                  </a:rPr>
                  <a:t>sobre qual nó no conjunto foi alcançado pelo jogo.“</a:t>
                </a:r>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P1:</a:t>
                </a:r>
                <a:r>
                  <a:rPr lang="pt-BR" dirty="0"/>
                  <a:t> </a:t>
                </a:r>
                <a:r>
                  <a:rPr lang="pt-BR" sz="1800" dirty="0">
                    <a:effectLst/>
                    <a:latin typeface="Segoe UI" panose="020B0502040204020203" pitchFamily="34" charset="0"/>
                  </a:rPr>
                  <a:t>Dito de outra forma, ele terá uma crença sobre o jogador 1 ter jogado L ou M e essa crença é representada pelas probabilidades </a:t>
                </a:r>
                <a:r>
                  <a:rPr lang="pt-BR" sz="1800" i="0" dirty="0">
                    <a:effectLst/>
                    <a:latin typeface="Cambria Math" panose="02040503050406030204" pitchFamily="18" charset="0"/>
                  </a:rPr>
                  <a:t>𝑝</a:t>
                </a:r>
                <a:r>
                  <a:rPr lang="pt-BR" sz="1800" dirty="0">
                    <a:effectLst/>
                    <a:latin typeface="Segoe UI" panose="020B0502040204020203" pitchFamily="34" charset="0"/>
                  </a:rPr>
                  <a:t> e </a:t>
                </a:r>
                <a:r>
                  <a:rPr lang="pt-BR" sz="1800" i="0" dirty="0">
                    <a:effectLst/>
                    <a:latin typeface="Cambria Math" panose="02040503050406030204" pitchFamily="18" charset="0"/>
                  </a:rPr>
                  <a:t>1−𝑝</a:t>
                </a:r>
                <a:endParaRPr lang="pt-BR" sz="1800" dirty="0">
                  <a:effectLst/>
                  <a:latin typeface="Arial" panose="020B0604020202020204" pitchFamily="34" charset="0"/>
                </a:endParaRPr>
              </a:p>
              <a:p>
                <a:endParaRPr lang="pt-BR" dirty="0"/>
              </a:p>
            </p:txBody>
          </p:sp>
        </mc:Fallback>
      </mc:AlternateContent>
      <p:sp>
        <p:nvSpPr>
          <p:cNvPr id="4" name="Slide Number Placeholder 3"/>
          <p:cNvSpPr>
            <a:spLocks noGrp="1"/>
          </p:cNvSpPr>
          <p:nvPr>
            <p:ph type="sldNum" sz="quarter" idx="5"/>
          </p:nvPr>
        </p:nvSpPr>
        <p:spPr/>
        <p:txBody>
          <a:bodyPr/>
          <a:lstStyle/>
          <a:p>
            <a:fld id="{3F889E41-0846-4273-8FAC-FC0D1BC026B8}" type="slidenum">
              <a:rPr lang="pt-BR" smtClean="0"/>
              <a:t>21</a:t>
            </a:fld>
            <a:endParaRPr lang="pt-BR"/>
          </a:p>
        </p:txBody>
      </p:sp>
    </p:spTree>
    <p:extLst>
      <p:ext uri="{BB962C8B-B14F-4D97-AF65-F5344CB8AC3E}">
        <p14:creationId xmlns:p14="http://schemas.microsoft.com/office/powerpoint/2010/main" val="3905499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P2</a:t>
            </a:r>
            <a:r>
              <a:rPr lang="pt-BR" b="1" dirty="0"/>
              <a:t>:</a:t>
            </a:r>
            <a:r>
              <a:rPr lang="pt-BR" dirty="0"/>
              <a:t> agora já estamos começando a aplicar o requisito </a:t>
            </a:r>
            <a:r>
              <a:rPr lang="pt-BR" b="1" dirty="0"/>
              <a:t>R2</a:t>
            </a:r>
            <a:r>
              <a:rPr lang="pt-BR" dirty="0"/>
              <a:t> de racionalidade sequencial</a:t>
            </a:r>
          </a:p>
        </p:txBody>
      </p:sp>
      <p:sp>
        <p:nvSpPr>
          <p:cNvPr id="4" name="Slide Number Placeholder 3"/>
          <p:cNvSpPr>
            <a:spLocks noGrp="1"/>
          </p:cNvSpPr>
          <p:nvPr>
            <p:ph type="sldNum" sz="quarter" idx="5"/>
          </p:nvPr>
        </p:nvSpPr>
        <p:spPr/>
        <p:txBody>
          <a:bodyPr/>
          <a:lstStyle/>
          <a:p>
            <a:fld id="{3F889E41-0846-4273-8FAC-FC0D1BC026B8}" type="slidenum">
              <a:rPr lang="pt-BR" smtClean="0"/>
              <a:t>22</a:t>
            </a:fld>
            <a:endParaRPr lang="pt-BR"/>
          </a:p>
        </p:txBody>
      </p:sp>
    </p:spTree>
    <p:extLst>
      <p:ext uri="{BB962C8B-B14F-4D97-AF65-F5344CB8AC3E}">
        <p14:creationId xmlns:p14="http://schemas.microsoft.com/office/powerpoint/2010/main" val="1303281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P3:</a:t>
            </a:r>
            <a:r>
              <a:rPr lang="pt-BR" dirty="0"/>
              <a:t> </a:t>
            </a:r>
            <a:r>
              <a:rPr lang="pt-BR" sz="1800" dirty="0">
                <a:effectLst/>
                <a:latin typeface="Cambria Math" panose="02040503050406030204" pitchFamily="18" charset="0"/>
              </a:rPr>
              <a:t>𝑅′ não é ótimo nesse conjunto de informação para </a:t>
            </a:r>
            <a:r>
              <a:rPr lang="pt-BR" sz="1800" b="1" dirty="0">
                <a:effectLst/>
                <a:latin typeface="Cambria Math" panose="02040503050406030204" pitchFamily="18" charset="0"/>
              </a:rPr>
              <a:t>nenhuma</a:t>
            </a:r>
            <a:r>
              <a:rPr lang="pt-BR" sz="1800" dirty="0">
                <a:effectLst/>
                <a:latin typeface="Cambria Math" panose="02040503050406030204" pitchFamily="18" charset="0"/>
              </a:rPr>
              <a:t> crença que o jogador 2 possa ter</a:t>
            </a:r>
            <a:endParaRPr lang="pt-BR"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3F889E41-0846-4273-8FAC-FC0D1BC026B8}" type="slidenum">
              <a:rPr lang="pt-BR" smtClean="0"/>
              <a:t>23</a:t>
            </a:fld>
            <a:endParaRPr lang="pt-BR"/>
          </a:p>
        </p:txBody>
      </p:sp>
    </p:spTree>
    <p:extLst>
      <p:ext uri="{BB962C8B-B14F-4D97-AF65-F5344CB8AC3E}">
        <p14:creationId xmlns:p14="http://schemas.microsoft.com/office/powerpoint/2010/main" val="1733905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P1: </a:t>
                </a:r>
                <a:r>
                  <a:rPr lang="pt-BR" sz="1800" dirty="0">
                    <a:effectLst/>
                    <a:latin typeface="Segoe UI" panose="020B0502040204020203" pitchFamily="34" charset="0"/>
                  </a:rPr>
                  <a:t>no exemplo anterior, isso não era relevante porque o jogador 2 preferia </a:t>
                </a:r>
                <a14:m>
                  <m:oMath xmlns:m="http://schemas.openxmlformats.org/officeDocument/2006/math">
                    <m:r>
                      <a:rPr lang="pt-BR" sz="1800" i="1" dirty="0" smtClean="0">
                        <a:effectLst/>
                        <a:latin typeface="Cambria Math" panose="02040503050406030204" pitchFamily="18" charset="0"/>
                      </a:rPr>
                      <m:t>𝐿</m:t>
                    </m:r>
                    <m:r>
                      <a:rPr lang="pt-BR" sz="1800" i="1" dirty="0" smtClean="0">
                        <a:effectLst/>
                        <a:latin typeface="Cambria Math" panose="02040503050406030204" pitchFamily="18" charset="0"/>
                      </a:rPr>
                      <m:t>′</m:t>
                    </m:r>
                  </m:oMath>
                </a14:m>
                <a:r>
                  <a:rPr lang="pt-BR" sz="1800" dirty="0">
                    <a:effectLst/>
                    <a:latin typeface="Segoe UI" panose="020B0502040204020203" pitchFamily="34" charset="0"/>
                  </a:rPr>
                  <a:t> independente do valor de </a:t>
                </a:r>
                <a14:m>
                  <m:oMath xmlns:m="http://schemas.openxmlformats.org/officeDocument/2006/math">
                    <m:r>
                      <a:rPr lang="pt-BR" sz="1800" b="0" i="1" smtClean="0">
                        <a:effectLst/>
                        <a:latin typeface="Cambria Math" panose="02040503050406030204" pitchFamily="18" charset="0"/>
                      </a:rPr>
                      <m:t>𝑝</m:t>
                    </m:r>
                  </m:oMath>
                </a14:m>
                <a:r>
                  <a:rPr lang="pt-BR" sz="1800" dirty="0">
                    <a:effectLst/>
                    <a:latin typeface="Segoe UI" panose="020B0502040204020203" pitchFamily="34" charset="0"/>
                  </a:rPr>
                  <a:t>. De forma geral, entretanto, estratégias pouco atraentes podem ser sustentadas artificialmente por crenças pouco razoáveis.</a:t>
                </a:r>
              </a:p>
              <a:p>
                <a:endParaRPr lang="pt-BR" sz="1800" dirty="0">
                  <a:effectLst/>
                  <a:latin typeface="Segoe UI" panose="020B0502040204020203"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Segoe UI" panose="020B0502040204020203" pitchFamily="34" charset="0"/>
                  </a:rPr>
                  <a:t>Para impor mais requisitos sobre as crenças dos jogadores, precisamos distinguir entre conjuntos de informação que estejam "no caminho de equilíbrio“ (“</a:t>
                </a:r>
                <a:r>
                  <a:rPr lang="pt-BR" sz="1800" b="0" i="1" dirty="0" err="1">
                    <a:solidFill>
                      <a:srgbClr val="000000"/>
                    </a:solidFill>
                    <a:effectLst/>
                    <a:latin typeface="Times-Italic"/>
                  </a:rPr>
                  <a:t>on</a:t>
                </a:r>
                <a:r>
                  <a:rPr lang="pt-BR" sz="1800" b="0" i="1" dirty="0">
                    <a:solidFill>
                      <a:srgbClr val="000000"/>
                    </a:solidFill>
                    <a:effectLst/>
                    <a:latin typeface="Times-Italic"/>
                  </a:rPr>
                  <a:t> </a:t>
                </a:r>
                <a:r>
                  <a:rPr lang="pt-BR" sz="1800" b="0" i="1" dirty="0" err="1">
                    <a:solidFill>
                      <a:srgbClr val="000000"/>
                    </a:solidFill>
                    <a:effectLst/>
                    <a:latin typeface="Times-Italic"/>
                  </a:rPr>
                  <a:t>the</a:t>
                </a:r>
                <a:r>
                  <a:rPr lang="pt-BR" sz="1800" b="0" i="1" dirty="0">
                    <a:solidFill>
                      <a:srgbClr val="000000"/>
                    </a:solidFill>
                    <a:effectLst/>
                    <a:latin typeface="Times-Italic"/>
                  </a:rPr>
                  <a:t> </a:t>
                </a:r>
                <a:r>
                  <a:rPr lang="pt-BR" sz="1800" b="0" i="1" dirty="0" err="1">
                    <a:solidFill>
                      <a:srgbClr val="000000"/>
                    </a:solidFill>
                    <a:effectLst/>
                    <a:latin typeface="Times-Italic"/>
                  </a:rPr>
                  <a:t>equilibrium</a:t>
                </a:r>
                <a:r>
                  <a:rPr lang="pt-BR" sz="1800" b="0" i="1" dirty="0">
                    <a:solidFill>
                      <a:srgbClr val="000000"/>
                    </a:solidFill>
                    <a:effectLst/>
                    <a:latin typeface="Times-Italic"/>
                  </a:rPr>
                  <a:t> path</a:t>
                </a:r>
                <a:r>
                  <a:rPr lang="pt-BR" sz="2800" b="0" i="1" dirty="0">
                    <a:solidFill>
                      <a:srgbClr val="000000"/>
                    </a:solidFill>
                    <a:effectLst/>
                    <a:latin typeface="Times-Italic"/>
                  </a:rPr>
                  <a:t>”</a:t>
                </a:r>
                <a:r>
                  <a:rPr lang="pt-BR" sz="1800" dirty="0">
                    <a:effectLst/>
                    <a:latin typeface="Segoe UI" panose="020B0502040204020203" pitchFamily="34" charset="0"/>
                  </a:rPr>
                  <a:t>) ou "fora" dele (“</a:t>
                </a:r>
                <a:r>
                  <a:rPr lang="pt-BR" sz="1800" b="0" i="1" dirty="0">
                    <a:solidFill>
                      <a:srgbClr val="000000"/>
                    </a:solidFill>
                    <a:effectLst/>
                    <a:latin typeface="Times-Italic"/>
                  </a:rPr>
                  <a:t>off </a:t>
                </a:r>
                <a:r>
                  <a:rPr lang="pt-BR" sz="1800" b="0" i="1" dirty="0" err="1">
                    <a:solidFill>
                      <a:srgbClr val="000000"/>
                    </a:solidFill>
                    <a:effectLst/>
                    <a:latin typeface="Times-Italic"/>
                  </a:rPr>
                  <a:t>the</a:t>
                </a:r>
                <a:r>
                  <a:rPr lang="pt-BR" sz="1800" b="0" i="1" dirty="0">
                    <a:solidFill>
                      <a:srgbClr val="000000"/>
                    </a:solidFill>
                    <a:effectLst/>
                    <a:latin typeface="Times-Italic"/>
                  </a:rPr>
                  <a:t> </a:t>
                </a:r>
                <a:r>
                  <a:rPr lang="pt-BR" sz="1800" b="0" i="1" dirty="0" err="1">
                    <a:solidFill>
                      <a:srgbClr val="000000"/>
                    </a:solidFill>
                    <a:effectLst/>
                    <a:latin typeface="Times-Italic"/>
                  </a:rPr>
                  <a:t>equilibrium</a:t>
                </a:r>
                <a:r>
                  <a:rPr lang="pt-BR" sz="1800" b="0" i="1" dirty="0">
                    <a:solidFill>
                      <a:srgbClr val="000000"/>
                    </a:solidFill>
                    <a:effectLst/>
                    <a:latin typeface="Times-Italic"/>
                  </a:rPr>
                  <a:t> path”)</a:t>
                </a:r>
                <a:r>
                  <a:rPr lang="pt-BR" sz="2800" dirty="0"/>
                  <a:t> </a:t>
                </a:r>
                <a:br>
                  <a:rPr lang="pt-BR" sz="2800" dirty="0"/>
                </a:br>
                <a:endParaRPr lang="pt-BR" sz="1800" dirty="0">
                  <a:effectLst/>
                  <a:latin typeface="Arial" panose="020B0604020202020204" pitchFamily="34" charset="0"/>
                </a:endParaRPr>
              </a:p>
              <a:p>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Arial" panose="020B0604020202020204" pitchFamily="34" charset="0"/>
                  </a:rPr>
                  <a:t>P2.2:</a:t>
                </a:r>
                <a:r>
                  <a:rPr lang="pt-BR" sz="1800" dirty="0">
                    <a:effectLst/>
                    <a:latin typeface="Arial" panose="020B0604020202020204" pitchFamily="34" charset="0"/>
                  </a:rPr>
                  <a:t> </a:t>
                </a:r>
                <a:r>
                  <a:rPr lang="pt-BR" sz="1800" dirty="0">
                    <a:effectLst/>
                    <a:latin typeface="Segoe UI" panose="020B0502040204020203" pitchFamily="34" charset="0"/>
                  </a:rPr>
                  <a:t>"Equilíbrio" aqui pode denotar E.N., E.N.P.S, E.N.B ou E.B.P.</a:t>
                </a:r>
                <a:endParaRPr lang="pt-BR" sz="1800" dirty="0">
                  <a:effectLst/>
                  <a:latin typeface="Arial" panose="020B0604020202020204" pitchFamily="34" charset="0"/>
                </a:endParaRPr>
              </a:p>
              <a:p>
                <a:endParaRPr lang="pt-BR" sz="1800" dirty="0">
                  <a:effectLst/>
                  <a:latin typeface="Arial" panose="020B0604020202020204" pitchFamily="34" charset="0"/>
                </a:endParaRPr>
              </a:p>
              <a:p>
                <a:endParaRPr lang="pt-BR" b="1" dirty="0"/>
              </a:p>
            </p:txBody>
          </p:sp>
        </mc:Choice>
        <mc:Fallback xmlns="">
          <p:sp>
            <p:nvSpPr>
              <p:cNvPr id="3" name="Notes Placeholder 2"/>
              <p:cNvSpPr>
                <a:spLocks noGrp="1"/>
              </p:cNvSpPr>
              <p:nvPr>
                <p:ph type="body" idx="1"/>
              </p:nvPr>
            </p:nvSpPr>
            <p:spPr/>
            <p:txBody>
              <a:bodyPr/>
              <a:lstStyle/>
              <a:p>
                <a:r>
                  <a:rPr lang="pt-BR" b="1" dirty="0"/>
                  <a:t>P1: </a:t>
                </a:r>
                <a:r>
                  <a:rPr lang="pt-BR" sz="1800" dirty="0">
                    <a:effectLst/>
                    <a:latin typeface="Segoe UI" panose="020B0502040204020203" pitchFamily="34" charset="0"/>
                  </a:rPr>
                  <a:t>no exemplo anterior, isso não era relevante porque o jogador 2 preferia L' independente do valor de </a:t>
                </a:r>
                <a:r>
                  <a:rPr lang="pt-BR" sz="1800" b="0" i="0">
                    <a:effectLst/>
                    <a:latin typeface="Cambria Math" panose="02040503050406030204" pitchFamily="18" charset="0"/>
                  </a:rPr>
                  <a:t>𝑝</a:t>
                </a:r>
                <a:r>
                  <a:rPr lang="pt-BR" sz="1800" dirty="0">
                    <a:effectLst/>
                    <a:latin typeface="Segoe UI" panose="020B0502040204020203" pitchFamily="34" charset="0"/>
                  </a:rPr>
                  <a:t>. De forma geral, entretanto, estratégias pouco atraentes podem ser sustentadas artificialmente por crenças pouco razoáveis.</a:t>
                </a:r>
              </a:p>
              <a:p>
                <a:endParaRPr lang="pt-BR" sz="1800" dirty="0">
                  <a:effectLst/>
                  <a:latin typeface="Segoe UI" panose="020B0502040204020203"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Segoe UI" panose="020B0502040204020203" pitchFamily="34" charset="0"/>
                  </a:rPr>
                  <a:t>Para impor mais requisitos sobre as crenças dos jogadores, precisamos distinguir entre conjuntos de informação que estejam "no caminho de equilíbrio“ (“</a:t>
                </a:r>
                <a:r>
                  <a:rPr lang="pt-BR" sz="1800" b="0" i="1" dirty="0" err="1">
                    <a:solidFill>
                      <a:srgbClr val="000000"/>
                    </a:solidFill>
                    <a:effectLst/>
                    <a:latin typeface="Times-Italic"/>
                  </a:rPr>
                  <a:t>on</a:t>
                </a:r>
                <a:r>
                  <a:rPr lang="pt-BR" sz="1800" b="0" i="1" dirty="0">
                    <a:solidFill>
                      <a:srgbClr val="000000"/>
                    </a:solidFill>
                    <a:effectLst/>
                    <a:latin typeface="Times-Italic"/>
                  </a:rPr>
                  <a:t> </a:t>
                </a:r>
                <a:r>
                  <a:rPr lang="pt-BR" sz="1800" b="0" i="1" dirty="0" err="1">
                    <a:solidFill>
                      <a:srgbClr val="000000"/>
                    </a:solidFill>
                    <a:effectLst/>
                    <a:latin typeface="Times-Italic"/>
                  </a:rPr>
                  <a:t>the</a:t>
                </a:r>
                <a:r>
                  <a:rPr lang="pt-BR" sz="1800" b="0" i="1" dirty="0">
                    <a:solidFill>
                      <a:srgbClr val="000000"/>
                    </a:solidFill>
                    <a:effectLst/>
                    <a:latin typeface="Times-Italic"/>
                  </a:rPr>
                  <a:t> </a:t>
                </a:r>
                <a:r>
                  <a:rPr lang="pt-BR" sz="1800" b="0" i="1" dirty="0" err="1">
                    <a:solidFill>
                      <a:srgbClr val="000000"/>
                    </a:solidFill>
                    <a:effectLst/>
                    <a:latin typeface="Times-Italic"/>
                  </a:rPr>
                  <a:t>equilibrium</a:t>
                </a:r>
                <a:r>
                  <a:rPr lang="pt-BR" sz="1800" b="0" i="1" dirty="0">
                    <a:solidFill>
                      <a:srgbClr val="000000"/>
                    </a:solidFill>
                    <a:effectLst/>
                    <a:latin typeface="Times-Italic"/>
                  </a:rPr>
                  <a:t> path</a:t>
                </a:r>
                <a:r>
                  <a:rPr lang="pt-BR" sz="2800" b="0" i="1" dirty="0">
                    <a:solidFill>
                      <a:srgbClr val="000000"/>
                    </a:solidFill>
                    <a:effectLst/>
                    <a:latin typeface="Times-Italic"/>
                  </a:rPr>
                  <a:t>”</a:t>
                </a:r>
                <a:r>
                  <a:rPr lang="pt-BR" sz="1800" dirty="0">
                    <a:effectLst/>
                    <a:latin typeface="Segoe UI" panose="020B0502040204020203" pitchFamily="34" charset="0"/>
                  </a:rPr>
                  <a:t>) ou "fora" dele (“</a:t>
                </a:r>
                <a:r>
                  <a:rPr lang="pt-BR" sz="1800" b="0" i="1" dirty="0">
                    <a:solidFill>
                      <a:srgbClr val="000000"/>
                    </a:solidFill>
                    <a:effectLst/>
                    <a:latin typeface="Times-Italic"/>
                  </a:rPr>
                  <a:t>off </a:t>
                </a:r>
                <a:r>
                  <a:rPr lang="pt-BR" sz="1800" b="0" i="1" dirty="0" err="1">
                    <a:solidFill>
                      <a:srgbClr val="000000"/>
                    </a:solidFill>
                    <a:effectLst/>
                    <a:latin typeface="Times-Italic"/>
                  </a:rPr>
                  <a:t>the</a:t>
                </a:r>
                <a:r>
                  <a:rPr lang="pt-BR" sz="1800" b="0" i="1" dirty="0">
                    <a:solidFill>
                      <a:srgbClr val="000000"/>
                    </a:solidFill>
                    <a:effectLst/>
                    <a:latin typeface="Times-Italic"/>
                  </a:rPr>
                  <a:t> </a:t>
                </a:r>
                <a:r>
                  <a:rPr lang="pt-BR" sz="1800" b="0" i="1" dirty="0" err="1">
                    <a:solidFill>
                      <a:srgbClr val="000000"/>
                    </a:solidFill>
                    <a:effectLst/>
                    <a:latin typeface="Times-Italic"/>
                  </a:rPr>
                  <a:t>equilibrium</a:t>
                </a:r>
                <a:r>
                  <a:rPr lang="pt-BR" sz="1800" b="0" i="1" dirty="0">
                    <a:solidFill>
                      <a:srgbClr val="000000"/>
                    </a:solidFill>
                    <a:effectLst/>
                    <a:latin typeface="Times-Italic"/>
                  </a:rPr>
                  <a:t> path”)</a:t>
                </a:r>
                <a:r>
                  <a:rPr lang="pt-BR" sz="2800" dirty="0"/>
                  <a:t> </a:t>
                </a:r>
                <a:br>
                  <a:rPr lang="pt-BR" sz="2800" dirty="0"/>
                </a:br>
                <a:endParaRPr lang="pt-BR" sz="1800" dirty="0">
                  <a:effectLst/>
                  <a:latin typeface="Arial" panose="020B0604020202020204" pitchFamily="34" charset="0"/>
                </a:endParaRPr>
              </a:p>
              <a:p>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Arial" panose="020B0604020202020204" pitchFamily="34" charset="0"/>
                  </a:rPr>
                  <a:t>P2.2:</a:t>
                </a:r>
                <a:r>
                  <a:rPr lang="pt-BR" sz="1800" dirty="0">
                    <a:effectLst/>
                    <a:latin typeface="Arial" panose="020B0604020202020204" pitchFamily="34" charset="0"/>
                  </a:rPr>
                  <a:t> </a:t>
                </a:r>
                <a:r>
                  <a:rPr lang="pt-BR" sz="1800" dirty="0">
                    <a:effectLst/>
                    <a:latin typeface="Segoe UI" panose="020B0502040204020203" pitchFamily="34" charset="0"/>
                  </a:rPr>
                  <a:t>"Equilíbrio" aqui pode denotar E.N., E.N.P.S, E.N.B ou E.B.P.</a:t>
                </a:r>
                <a:endParaRPr lang="pt-BR" sz="1800" dirty="0">
                  <a:effectLst/>
                  <a:latin typeface="Arial" panose="020B0604020202020204" pitchFamily="34" charset="0"/>
                </a:endParaRPr>
              </a:p>
              <a:p>
                <a:endParaRPr lang="pt-BR" sz="1800" dirty="0">
                  <a:effectLst/>
                  <a:latin typeface="Arial" panose="020B0604020202020204" pitchFamily="34" charset="0"/>
                </a:endParaRPr>
              </a:p>
              <a:p>
                <a:endParaRPr lang="pt-BR" b="1"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24</a:t>
            </a:fld>
            <a:endParaRPr lang="pt-BR"/>
          </a:p>
        </p:txBody>
      </p:sp>
    </p:spTree>
    <p:extLst>
      <p:ext uri="{BB962C8B-B14F-4D97-AF65-F5344CB8AC3E}">
        <p14:creationId xmlns:p14="http://schemas.microsoft.com/office/powerpoint/2010/main" val="649650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just"/>
                <a14:m>
                  <m:oMath xmlns:m="http://schemas.openxmlformats.org/officeDocument/2006/math">
                    <m:r>
                      <a:rPr lang="pt-BR" sz="1200" i="1" dirty="0" smtClean="0">
                        <a:solidFill>
                          <a:srgbClr val="7030A0"/>
                        </a:solidFill>
                        <a:effectLst/>
                        <a:latin typeface="Cambria Math" panose="02040503050406030204" pitchFamily="18" charset="0"/>
                      </a:rPr>
                      <m:t>(</m:t>
                    </m:r>
                    <m:r>
                      <a:rPr lang="pt-BR" sz="1200" b="0" i="1" dirty="0" smtClean="0">
                        <a:solidFill>
                          <a:srgbClr val="7030A0"/>
                        </a:solidFill>
                        <a:effectLst/>
                        <a:latin typeface="Cambria Math" panose="02040503050406030204" pitchFamily="18" charset="0"/>
                      </a:rPr>
                      <m:t>𝑅</m:t>
                    </m:r>
                    <m:r>
                      <a:rPr lang="pt-BR" sz="1200" i="1" dirty="0" smtClean="0">
                        <a:solidFill>
                          <a:srgbClr val="7030A0"/>
                        </a:solidFill>
                        <a:effectLst/>
                        <a:latin typeface="Cambria Math" panose="02040503050406030204" pitchFamily="18" charset="0"/>
                      </a:rPr>
                      <m:t>,</m:t>
                    </m:r>
                    <m:r>
                      <a:rPr lang="pt-BR" sz="1200" b="0" i="1" dirty="0" smtClean="0">
                        <a:solidFill>
                          <a:srgbClr val="7030A0"/>
                        </a:solidFill>
                        <a:effectLst/>
                        <a:latin typeface="Cambria Math" panose="02040503050406030204" pitchFamily="18" charset="0"/>
                      </a:rPr>
                      <m:t>𝑅</m:t>
                    </m:r>
                    <m:r>
                      <a:rPr lang="pt-BR" sz="1200" i="1" dirty="0" smtClean="0">
                        <a:solidFill>
                          <a:srgbClr val="7030A0"/>
                        </a:solidFill>
                        <a:effectLst/>
                        <a:latin typeface="Cambria Math" panose="02040503050406030204" pitchFamily="18" charset="0"/>
                      </a:rPr>
                      <m:t>’)</m:t>
                    </m:r>
                  </m:oMath>
                </a14:m>
                <a:r>
                  <a:rPr lang="en-US" dirty="0"/>
                  <a:t> </a:t>
                </a:r>
                <a:r>
                  <a:rPr lang="en-US" dirty="0" err="1"/>
                  <a:t>não</a:t>
                </a:r>
                <a:r>
                  <a:rPr lang="en-US" dirty="0"/>
                  <a:t> </a:t>
                </a:r>
                <a:r>
                  <a:rPr lang="en-US" dirty="0" err="1"/>
                  <a:t>cruza</a:t>
                </a:r>
                <a:r>
                  <a:rPr lang="en-US" dirty="0"/>
                  <a:t> o conjunto de </a:t>
                </a:r>
                <a:r>
                  <a:rPr lang="en-US" dirty="0" err="1"/>
                  <a:t>informação</a:t>
                </a:r>
                <a:r>
                  <a:rPr lang="en-US" baseline="0" dirty="0"/>
                  <a:t> do </a:t>
                </a:r>
                <a:r>
                  <a:rPr lang="en-US" baseline="0" dirty="0" err="1"/>
                  <a:t>jogador</a:t>
                </a:r>
                <a:r>
                  <a:rPr lang="en-US" baseline="0" dirty="0"/>
                  <a:t> 2. Para o E.B.P </a:t>
                </a:r>
                <a:r>
                  <a:rPr lang="en-US" baseline="0" dirty="0" err="1"/>
                  <a:t>eu</a:t>
                </a:r>
                <a:r>
                  <a:rPr lang="en-US" baseline="0" dirty="0"/>
                  <a:t> </a:t>
                </a:r>
                <a:r>
                  <a:rPr lang="en-US" baseline="0" dirty="0" err="1"/>
                  <a:t>preciso</a:t>
                </a:r>
                <a:r>
                  <a:rPr lang="en-US" baseline="0" dirty="0"/>
                  <a:t> </a:t>
                </a:r>
                <a:r>
                  <a:rPr lang="en-US" baseline="0" dirty="0" err="1"/>
                  <a:t>denotar</a:t>
                </a:r>
                <a:r>
                  <a:rPr lang="en-US" baseline="0" dirty="0"/>
                  <a:t> </a:t>
                </a:r>
                <a:r>
                  <a:rPr lang="en-US" baseline="0" dirty="0" err="1"/>
                  <a:t>estratégias</a:t>
                </a:r>
                <a:r>
                  <a:rPr lang="en-US" baseline="0" dirty="0"/>
                  <a:t> e </a:t>
                </a:r>
                <a:r>
                  <a:rPr lang="en-US" baseline="0" dirty="0" err="1"/>
                  <a:t>crenças</a:t>
                </a:r>
                <a:r>
                  <a:rPr lang="en-US" baseline="0" dirty="0"/>
                  <a:t>. Mas </a:t>
                </a:r>
                <a:r>
                  <a:rPr lang="en-US" baseline="0" dirty="0" err="1"/>
                  <a:t>como</a:t>
                </a:r>
                <a:r>
                  <a:rPr lang="en-US" baseline="0" dirty="0"/>
                  <a:t> </a:t>
                </a:r>
                <a:r>
                  <a:rPr lang="en-US" baseline="0" dirty="0" err="1"/>
                  <a:t>eu</a:t>
                </a:r>
                <a:r>
                  <a:rPr lang="en-US" baseline="0" dirty="0"/>
                  <a:t> </a:t>
                </a:r>
                <a:r>
                  <a:rPr lang="en-US" baseline="0" dirty="0" err="1"/>
                  <a:t>calculo</a:t>
                </a:r>
                <a:r>
                  <a:rPr lang="en-US" baseline="0" dirty="0"/>
                  <a:t> </a:t>
                </a:r>
                <a:r>
                  <a:rPr lang="en-US" baseline="0" dirty="0" err="1"/>
                  <a:t>crenças</a:t>
                </a:r>
                <a:r>
                  <a:rPr lang="en-US" baseline="0" dirty="0"/>
                  <a:t> </a:t>
                </a:r>
                <a:r>
                  <a:rPr lang="en-US" baseline="0" dirty="0" err="1"/>
                  <a:t>sobre</a:t>
                </a:r>
                <a:r>
                  <a:rPr lang="en-US" baseline="0" dirty="0"/>
                  <a:t> um </a:t>
                </a:r>
                <a:r>
                  <a:rPr lang="en-US" baseline="0" dirty="0" err="1"/>
                  <a:t>equilibrio</a:t>
                </a:r>
                <a:r>
                  <a:rPr lang="en-US" baseline="0" dirty="0"/>
                  <a:t> </a:t>
                </a:r>
                <a:r>
                  <a:rPr lang="en-US" baseline="0" dirty="0" err="1"/>
                  <a:t>em</a:t>
                </a:r>
                <a:r>
                  <a:rPr lang="en-US" baseline="0" dirty="0"/>
                  <a:t> que </a:t>
                </a:r>
                <a:r>
                  <a:rPr lang="en-US" baseline="0" dirty="0" err="1"/>
                  <a:t>nenhum</a:t>
                </a:r>
                <a:r>
                  <a:rPr lang="en-US" baseline="0" dirty="0"/>
                  <a:t> </a:t>
                </a:r>
                <a:r>
                  <a:rPr lang="en-US" baseline="0" dirty="0" err="1"/>
                  <a:t>caminho</a:t>
                </a:r>
                <a:r>
                  <a:rPr lang="en-US" baseline="0" dirty="0"/>
                  <a:t> dele </a:t>
                </a:r>
                <a:r>
                  <a:rPr lang="en-US" baseline="0" dirty="0" err="1"/>
                  <a:t>está</a:t>
                </a:r>
                <a:r>
                  <a:rPr lang="en-US" baseline="0" dirty="0"/>
                  <a:t> </a:t>
                </a:r>
                <a:r>
                  <a:rPr lang="en-US" baseline="0" dirty="0" err="1"/>
                  <a:t>passando</a:t>
                </a:r>
                <a:r>
                  <a:rPr lang="en-US" baseline="0" dirty="0"/>
                  <a:t> </a:t>
                </a:r>
                <a:r>
                  <a:rPr lang="en-US" baseline="0" dirty="0" err="1"/>
                  <a:t>pelo</a:t>
                </a:r>
                <a:r>
                  <a:rPr lang="en-US" baseline="0" dirty="0"/>
                  <a:t> conjunto de </a:t>
                </a:r>
                <a:r>
                  <a:rPr lang="en-US" baseline="0" dirty="0" err="1"/>
                  <a:t>informação</a:t>
                </a:r>
                <a:r>
                  <a:rPr lang="en-US" baseline="0" dirty="0"/>
                  <a:t>? </a:t>
                </a:r>
                <a:r>
                  <a:rPr lang="en-US" baseline="0" dirty="0" err="1"/>
                  <a:t>Veremos</a:t>
                </a:r>
                <a:r>
                  <a:rPr lang="en-US" baseline="0" dirty="0"/>
                  <a:t>.</a:t>
                </a:r>
                <a:endParaRPr lang="en-US" dirty="0"/>
              </a:p>
            </p:txBody>
          </p:sp>
        </mc:Choice>
        <mc:Fallback xmlns="">
          <p:sp>
            <p:nvSpPr>
              <p:cNvPr id="3" name="Notes Placeholder 2"/>
              <p:cNvSpPr>
                <a:spLocks noGrp="1"/>
              </p:cNvSpPr>
              <p:nvPr>
                <p:ph type="body" idx="1"/>
              </p:nvPr>
            </p:nvSpPr>
            <p:spPr/>
            <p:txBody>
              <a:bodyPr/>
              <a:lstStyle/>
              <a:p>
                <a:pPr algn="just"/>
                <a:r>
                  <a:rPr lang="pt-BR" sz="1200" i="0" dirty="0">
                    <a:solidFill>
                      <a:srgbClr val="7030A0"/>
                    </a:solidFill>
                    <a:effectLst/>
                    <a:latin typeface="Cambria Math" panose="02040503050406030204" pitchFamily="18" charset="0"/>
                  </a:rPr>
                  <a:t>(</a:t>
                </a:r>
                <a:r>
                  <a:rPr lang="pt-BR" sz="1200" b="0" i="0" dirty="0">
                    <a:solidFill>
                      <a:srgbClr val="7030A0"/>
                    </a:solidFill>
                    <a:effectLst/>
                    <a:latin typeface="Cambria Math" panose="02040503050406030204" pitchFamily="18" charset="0"/>
                  </a:rPr>
                  <a:t>𝑅</a:t>
                </a:r>
                <a:r>
                  <a:rPr lang="pt-BR" sz="1200" i="0" dirty="0">
                    <a:solidFill>
                      <a:srgbClr val="7030A0"/>
                    </a:solidFill>
                    <a:effectLst/>
                    <a:latin typeface="Cambria Math" panose="02040503050406030204" pitchFamily="18" charset="0"/>
                  </a:rPr>
                  <a:t>,</a:t>
                </a:r>
                <a:r>
                  <a:rPr lang="pt-BR" sz="1200" b="0" i="0" dirty="0">
                    <a:solidFill>
                      <a:srgbClr val="7030A0"/>
                    </a:solidFill>
                    <a:effectLst/>
                    <a:latin typeface="Cambria Math" panose="02040503050406030204" pitchFamily="18" charset="0"/>
                  </a:rPr>
                  <a:t>𝑅</a:t>
                </a:r>
                <a:r>
                  <a:rPr lang="pt-BR" sz="1200" i="0" dirty="0">
                    <a:solidFill>
                      <a:srgbClr val="7030A0"/>
                    </a:solidFill>
                    <a:effectLst/>
                    <a:latin typeface="Cambria Math" panose="02040503050406030204" pitchFamily="18" charset="0"/>
                  </a:rPr>
                  <a:t>’)</a:t>
                </a:r>
                <a:r>
                  <a:rPr lang="en-US" dirty="0"/>
                  <a:t> </a:t>
                </a:r>
                <a:r>
                  <a:rPr lang="en-US" dirty="0" err="1"/>
                  <a:t>não</a:t>
                </a:r>
                <a:r>
                  <a:rPr lang="en-US" dirty="0"/>
                  <a:t> </a:t>
                </a:r>
                <a:r>
                  <a:rPr lang="en-US" dirty="0" err="1"/>
                  <a:t>cruza</a:t>
                </a:r>
                <a:r>
                  <a:rPr lang="en-US" dirty="0"/>
                  <a:t> o conjunto de </a:t>
                </a:r>
                <a:r>
                  <a:rPr lang="en-US" dirty="0" err="1"/>
                  <a:t>informação</a:t>
                </a:r>
                <a:r>
                  <a:rPr lang="en-US" baseline="0" dirty="0"/>
                  <a:t> do </a:t>
                </a:r>
                <a:r>
                  <a:rPr lang="en-US" baseline="0" dirty="0" err="1"/>
                  <a:t>jogador</a:t>
                </a:r>
                <a:r>
                  <a:rPr lang="en-US" baseline="0" dirty="0"/>
                  <a:t> 2. Para o E.B.P </a:t>
                </a:r>
                <a:r>
                  <a:rPr lang="en-US" baseline="0" dirty="0" err="1"/>
                  <a:t>eu</a:t>
                </a:r>
                <a:r>
                  <a:rPr lang="en-US" baseline="0" dirty="0"/>
                  <a:t> </a:t>
                </a:r>
                <a:r>
                  <a:rPr lang="en-US" baseline="0" dirty="0" err="1"/>
                  <a:t>preciso</a:t>
                </a:r>
                <a:r>
                  <a:rPr lang="en-US" baseline="0" dirty="0"/>
                  <a:t> </a:t>
                </a:r>
                <a:r>
                  <a:rPr lang="en-US" baseline="0" dirty="0" err="1"/>
                  <a:t>denotar</a:t>
                </a:r>
                <a:r>
                  <a:rPr lang="en-US" baseline="0" dirty="0"/>
                  <a:t> </a:t>
                </a:r>
                <a:r>
                  <a:rPr lang="en-US" baseline="0" dirty="0" err="1"/>
                  <a:t>estratégias</a:t>
                </a:r>
                <a:r>
                  <a:rPr lang="en-US" baseline="0" dirty="0"/>
                  <a:t> e </a:t>
                </a:r>
                <a:r>
                  <a:rPr lang="en-US" baseline="0" dirty="0" err="1"/>
                  <a:t>crenças</a:t>
                </a:r>
                <a:r>
                  <a:rPr lang="en-US" baseline="0" dirty="0"/>
                  <a:t>. Mas </a:t>
                </a:r>
                <a:r>
                  <a:rPr lang="en-US" baseline="0" dirty="0" err="1"/>
                  <a:t>como</a:t>
                </a:r>
                <a:r>
                  <a:rPr lang="en-US" baseline="0" dirty="0"/>
                  <a:t> </a:t>
                </a:r>
                <a:r>
                  <a:rPr lang="en-US" baseline="0" dirty="0" err="1"/>
                  <a:t>eu</a:t>
                </a:r>
                <a:r>
                  <a:rPr lang="en-US" baseline="0" dirty="0"/>
                  <a:t> </a:t>
                </a:r>
                <a:r>
                  <a:rPr lang="en-US" baseline="0" dirty="0" err="1"/>
                  <a:t>calculo</a:t>
                </a:r>
                <a:r>
                  <a:rPr lang="en-US" baseline="0" dirty="0"/>
                  <a:t> </a:t>
                </a:r>
                <a:r>
                  <a:rPr lang="en-US" baseline="0" dirty="0" err="1"/>
                  <a:t>crenças</a:t>
                </a:r>
                <a:r>
                  <a:rPr lang="en-US" baseline="0" dirty="0"/>
                  <a:t> </a:t>
                </a:r>
                <a:r>
                  <a:rPr lang="en-US" baseline="0" dirty="0" err="1"/>
                  <a:t>sobre</a:t>
                </a:r>
                <a:r>
                  <a:rPr lang="en-US" baseline="0" dirty="0"/>
                  <a:t> um </a:t>
                </a:r>
                <a:r>
                  <a:rPr lang="en-US" baseline="0" dirty="0" err="1"/>
                  <a:t>equilibrio</a:t>
                </a:r>
                <a:r>
                  <a:rPr lang="en-US" baseline="0" dirty="0"/>
                  <a:t> </a:t>
                </a:r>
                <a:r>
                  <a:rPr lang="en-US" baseline="0" dirty="0" err="1"/>
                  <a:t>em</a:t>
                </a:r>
                <a:r>
                  <a:rPr lang="en-US" baseline="0" dirty="0"/>
                  <a:t> que </a:t>
                </a:r>
                <a:r>
                  <a:rPr lang="en-US" baseline="0" dirty="0" err="1"/>
                  <a:t>nenhum</a:t>
                </a:r>
                <a:r>
                  <a:rPr lang="en-US" baseline="0" dirty="0"/>
                  <a:t> </a:t>
                </a:r>
                <a:r>
                  <a:rPr lang="en-US" baseline="0" dirty="0" err="1"/>
                  <a:t>caminho</a:t>
                </a:r>
                <a:r>
                  <a:rPr lang="en-US" baseline="0" dirty="0"/>
                  <a:t> dele </a:t>
                </a:r>
                <a:r>
                  <a:rPr lang="en-US" baseline="0" dirty="0" err="1"/>
                  <a:t>está</a:t>
                </a:r>
                <a:r>
                  <a:rPr lang="en-US" baseline="0" dirty="0"/>
                  <a:t> </a:t>
                </a:r>
                <a:r>
                  <a:rPr lang="en-US" baseline="0" dirty="0" err="1"/>
                  <a:t>passando</a:t>
                </a:r>
                <a:r>
                  <a:rPr lang="en-US" baseline="0" dirty="0"/>
                  <a:t> </a:t>
                </a:r>
                <a:r>
                  <a:rPr lang="en-US" baseline="0" dirty="0" err="1"/>
                  <a:t>pelo</a:t>
                </a:r>
                <a:r>
                  <a:rPr lang="en-US" baseline="0" dirty="0"/>
                  <a:t> conjunto de </a:t>
                </a:r>
                <a:r>
                  <a:rPr lang="en-US" baseline="0" dirty="0" err="1"/>
                  <a:t>informação</a:t>
                </a:r>
                <a:r>
                  <a:rPr lang="en-US" baseline="0" dirty="0"/>
                  <a:t>? Devo </a:t>
                </a:r>
                <a:r>
                  <a:rPr lang="en-US" baseline="0" dirty="0" err="1"/>
                  <a:t>eleger</a:t>
                </a:r>
                <a:r>
                  <a:rPr lang="en-US" baseline="0" dirty="0"/>
                  <a:t> </a:t>
                </a:r>
                <a:r>
                  <a:rPr lang="en-US" baseline="0" dirty="0" err="1"/>
                  <a:t>crenças</a:t>
                </a:r>
                <a:r>
                  <a:rPr lang="en-US" baseline="0" dirty="0"/>
                  <a:t> </a:t>
                </a:r>
                <a:r>
                  <a:rPr lang="en-US" baseline="0" dirty="0" err="1"/>
                  <a:t>arbitrárias</a:t>
                </a:r>
                <a:r>
                  <a:rPr lang="en-US" baseline="0" dirty="0"/>
                  <a:t>.</a:t>
                </a:r>
                <a:endParaRPr lang="en-US"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25</a:t>
            </a:fld>
            <a:endParaRPr lang="pt-BR"/>
          </a:p>
        </p:txBody>
      </p:sp>
    </p:spTree>
    <p:extLst>
      <p:ext uri="{BB962C8B-B14F-4D97-AF65-F5344CB8AC3E}">
        <p14:creationId xmlns:p14="http://schemas.microsoft.com/office/powerpoint/2010/main" val="831879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P1:</a:t>
                </a:r>
                <a:r>
                  <a:rPr lang="pt-BR" sz="1800" dirty="0">
                    <a:effectLst/>
                    <a:latin typeface="Segoe UI" panose="020B0502040204020203" pitchFamily="34" charset="0"/>
                  </a:rPr>
                  <a:t> R.3 também pode ser pensado como requisito de </a:t>
                </a:r>
                <a:r>
                  <a:rPr lang="pt-BR" sz="1800" b="1" dirty="0">
                    <a:effectLst/>
                    <a:latin typeface="Segoe UI" panose="020B0502040204020203" pitchFamily="34" charset="0"/>
                  </a:rPr>
                  <a:t>consistência de crenças</a:t>
                </a:r>
                <a:r>
                  <a:rPr lang="pt-BR" sz="1800" dirty="0">
                    <a:effectLst/>
                    <a:latin typeface="Segoe UI" panose="020B0502040204020203" pitchFamily="34" charset="0"/>
                  </a:rPr>
                  <a:t>, porque requer que as crenças sejam consistentes com as estratégias dos outros jogadores</a:t>
                </a:r>
                <a:endParaRPr lang="pt-BR" sz="1800" dirty="0">
                  <a:effectLst/>
                  <a:latin typeface="Arial" panose="020B0604020202020204" pitchFamily="34" charset="0"/>
                </a:endParaRPr>
              </a:p>
              <a:p>
                <a:endParaRPr lang="pt-BR"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Segoe UI" panose="020B0502040204020203" pitchFamily="34" charset="0"/>
                  </a:rPr>
                  <a:t>A grosso modo, consistência requer que os jogadores saibam que estratégias (possivelmente mistas) são jogadas pelos outros jogadores. Se eu sei que o jogador 1 tem muito incentivo para jogar </a:t>
                </a:r>
                <a14:m>
                  <m:oMath xmlns:m="http://schemas.openxmlformats.org/officeDocument/2006/math">
                    <m:r>
                      <a:rPr lang="en-US" sz="1800" b="0" i="1" smtClean="0">
                        <a:effectLst/>
                        <a:latin typeface="Cambria Math" panose="02040503050406030204" pitchFamily="18" charset="0"/>
                      </a:rPr>
                      <m:t>𝐿</m:t>
                    </m:r>
                  </m:oMath>
                </a14:m>
                <a:r>
                  <a:rPr lang="pt-BR" sz="1800" dirty="0">
                    <a:effectLst/>
                    <a:latin typeface="Arial" panose="020B0604020202020204" pitchFamily="34" charset="0"/>
                  </a:rPr>
                  <a:t>, minha crença</a:t>
                </a:r>
                <a:r>
                  <a:rPr lang="pt-BR" sz="1800" baseline="0" dirty="0">
                    <a:effectLst/>
                    <a:latin typeface="Arial" panose="020B0604020202020204" pitchFamily="34" charset="0"/>
                  </a:rPr>
                  <a:t> tem que ser mais forte de que ele jogará </a:t>
                </a:r>
                <a14:m>
                  <m:oMath xmlns:m="http://schemas.openxmlformats.org/officeDocument/2006/math">
                    <m:r>
                      <a:rPr lang="pt-BR" sz="1800" b="0" i="1" baseline="0" smtClean="0">
                        <a:effectLst/>
                        <a:latin typeface="Cambria Math" panose="02040503050406030204" pitchFamily="18" charset="0"/>
                      </a:rPr>
                      <m:t>𝐿</m:t>
                    </m:r>
                  </m:oMath>
                </a14:m>
                <a:endParaRPr lang="pt-BR" sz="1800" dirty="0">
                  <a:effectLst/>
                  <a:latin typeface="Arial" panose="020B0604020202020204" pitchFamily="34" charset="0"/>
                </a:endParaRPr>
              </a:p>
              <a:p>
                <a:endParaRPr lang="pt-BR" dirty="0"/>
              </a:p>
              <a:p>
                <a:r>
                  <a:rPr lang="pt-BR" b="1" dirty="0" err="1"/>
                  <a:t>Perg</a:t>
                </a:r>
                <a:r>
                  <a:rPr lang="pt-BR" b="1" dirty="0"/>
                  <a:t>: </a:t>
                </a:r>
                <a:r>
                  <a:rPr lang="pt-BR" b="0" dirty="0"/>
                  <a:t>Dito isso, vocês tem palpite sobre quais valores </a:t>
                </a:r>
                <a14:m>
                  <m:oMath xmlns:m="http://schemas.openxmlformats.org/officeDocument/2006/math">
                    <m:r>
                      <a:rPr lang="pt-BR" b="0" i="1" smtClean="0">
                        <a:latin typeface="Cambria Math" panose="02040503050406030204" pitchFamily="18" charset="0"/>
                      </a:rPr>
                      <m:t>𝑝</m:t>
                    </m:r>
                  </m:oMath>
                </a14:m>
                <a:r>
                  <a:rPr lang="pt-BR" b="1" dirty="0"/>
                  <a:t> </a:t>
                </a:r>
                <a:r>
                  <a:rPr lang="pt-BR" b="0" dirty="0"/>
                  <a:t>e </a:t>
                </a:r>
                <a14:m>
                  <m:oMath xmlns:m="http://schemas.openxmlformats.org/officeDocument/2006/math">
                    <m:r>
                      <a:rPr lang="pt-BR" b="0" i="1" smtClean="0">
                        <a:latin typeface="Cambria Math" panose="02040503050406030204" pitchFamily="18" charset="0"/>
                      </a:rPr>
                      <m:t>1−</m:t>
                    </m:r>
                    <m:r>
                      <a:rPr lang="pt-BR" b="0" i="1" smtClean="0">
                        <a:latin typeface="Cambria Math" panose="02040503050406030204" pitchFamily="18" charset="0"/>
                      </a:rPr>
                      <m:t>𝑝</m:t>
                    </m:r>
                  </m:oMath>
                </a14:m>
                <a:r>
                  <a:rPr lang="pt-BR" b="0" dirty="0"/>
                  <a:t> assumiriam</a:t>
                </a:r>
                <a:r>
                  <a:rPr lang="en-US" b="0" dirty="0"/>
                  <a:t>?</a:t>
                </a:r>
                <a:endParaRPr lang="pt-BR" b="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P1:</a:t>
                </a:r>
                <a:r>
                  <a:rPr lang="pt-BR" sz="1800" dirty="0">
                    <a:effectLst/>
                    <a:latin typeface="Segoe UI" panose="020B0502040204020203" pitchFamily="34" charset="0"/>
                  </a:rPr>
                  <a:t> R.3 também pode ser pensado como requisito de </a:t>
                </a:r>
                <a:r>
                  <a:rPr lang="pt-BR" sz="1800" b="1" dirty="0">
                    <a:effectLst/>
                    <a:latin typeface="Segoe UI" panose="020B0502040204020203" pitchFamily="34" charset="0"/>
                  </a:rPr>
                  <a:t>consistência de crenças</a:t>
                </a:r>
                <a:r>
                  <a:rPr lang="pt-BR" sz="1800" dirty="0">
                    <a:effectLst/>
                    <a:latin typeface="Segoe UI" panose="020B0502040204020203" pitchFamily="34" charset="0"/>
                  </a:rPr>
                  <a:t>, porque requer que as crenças sejam consistentes com as estratégias dos outros jogadores</a:t>
                </a:r>
                <a:endParaRPr lang="pt-BR" sz="1800" dirty="0">
                  <a:effectLst/>
                  <a:latin typeface="Arial" panose="020B0604020202020204" pitchFamily="34" charset="0"/>
                </a:endParaRPr>
              </a:p>
              <a:p>
                <a:endParaRPr lang="pt-BR"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Segoe UI" panose="020B0502040204020203" pitchFamily="34" charset="0"/>
                  </a:rPr>
                  <a:t>A grosso modo, consistência requer que os jogadores saibam que estratégias (possivelmente mistas) são jogadas pelos outros jogadores. Se eu sei que o jogador 1 tem muito incentivo para jogar </a:t>
                </a:r>
                <a:r>
                  <a:rPr lang="en-US" sz="1800" b="0" i="0">
                    <a:effectLst/>
                    <a:latin typeface="Cambria Math" panose="02040503050406030204" pitchFamily="18" charset="0"/>
                  </a:rPr>
                  <a:t>𝐿</a:t>
                </a:r>
                <a:r>
                  <a:rPr lang="pt-BR" sz="1800" dirty="0">
                    <a:effectLst/>
                    <a:latin typeface="Arial" panose="020B0604020202020204" pitchFamily="34" charset="0"/>
                  </a:rPr>
                  <a:t>, minha crença</a:t>
                </a:r>
                <a:r>
                  <a:rPr lang="pt-BR" sz="1800" baseline="0" dirty="0">
                    <a:effectLst/>
                    <a:latin typeface="Arial" panose="020B0604020202020204" pitchFamily="34" charset="0"/>
                  </a:rPr>
                  <a:t> tem que ser mais forte de que ele jogará </a:t>
                </a:r>
                <a:r>
                  <a:rPr lang="pt-BR" sz="1800" b="0" i="0" baseline="0">
                    <a:effectLst/>
                    <a:latin typeface="Cambria Math" panose="02040503050406030204" pitchFamily="18" charset="0"/>
                  </a:rPr>
                  <a:t>𝐿</a:t>
                </a:r>
                <a:endParaRPr lang="pt-BR" sz="1800" dirty="0">
                  <a:effectLst/>
                  <a:latin typeface="Arial" panose="020B0604020202020204" pitchFamily="34" charset="0"/>
                </a:endParaRPr>
              </a:p>
              <a:p>
                <a:endParaRPr lang="pt-BR" dirty="0"/>
              </a:p>
              <a:p>
                <a:r>
                  <a:rPr lang="pt-BR" b="1" dirty="0" err="1"/>
                  <a:t>Perg</a:t>
                </a:r>
                <a:r>
                  <a:rPr lang="pt-BR" b="1" dirty="0"/>
                  <a:t>: </a:t>
                </a:r>
                <a:r>
                  <a:rPr lang="pt-BR" b="0" dirty="0"/>
                  <a:t>Dito isso, vocês tem palpite sobre quais valores </a:t>
                </a:r>
                <a:r>
                  <a:rPr lang="pt-BR" b="0" i="0">
                    <a:latin typeface="Cambria Math" panose="02040503050406030204" pitchFamily="18" charset="0"/>
                  </a:rPr>
                  <a:t>𝑝</a:t>
                </a:r>
                <a:r>
                  <a:rPr lang="pt-BR" b="1" dirty="0"/>
                  <a:t> </a:t>
                </a:r>
                <a:r>
                  <a:rPr lang="pt-BR" b="0" dirty="0"/>
                  <a:t>e </a:t>
                </a:r>
                <a:r>
                  <a:rPr lang="pt-BR" b="0" i="0">
                    <a:latin typeface="Cambria Math" panose="02040503050406030204" pitchFamily="18" charset="0"/>
                  </a:rPr>
                  <a:t>1−𝑝</a:t>
                </a:r>
                <a:r>
                  <a:rPr lang="pt-BR" b="0" dirty="0"/>
                  <a:t> assumiriam</a:t>
                </a:r>
                <a:r>
                  <a:rPr lang="en-US" b="0" dirty="0"/>
                  <a:t>?</a:t>
                </a:r>
                <a:endParaRPr lang="pt-BR" b="0" dirty="0"/>
              </a:p>
            </p:txBody>
          </p:sp>
        </mc:Fallback>
      </mc:AlternateContent>
      <p:sp>
        <p:nvSpPr>
          <p:cNvPr id="4" name="Slide Number Placeholder 3"/>
          <p:cNvSpPr>
            <a:spLocks noGrp="1"/>
          </p:cNvSpPr>
          <p:nvPr>
            <p:ph type="sldNum" sz="quarter" idx="5"/>
          </p:nvPr>
        </p:nvSpPr>
        <p:spPr/>
        <p:txBody>
          <a:bodyPr/>
          <a:lstStyle/>
          <a:p>
            <a:fld id="{3F889E41-0846-4273-8FAC-FC0D1BC026B8}" type="slidenum">
              <a:rPr lang="pt-BR" smtClean="0"/>
              <a:t>26</a:t>
            </a:fld>
            <a:endParaRPr lang="pt-BR"/>
          </a:p>
        </p:txBody>
      </p:sp>
    </p:spTree>
    <p:extLst>
      <p:ext uri="{BB962C8B-B14F-4D97-AF65-F5344CB8AC3E}">
        <p14:creationId xmlns:p14="http://schemas.microsoft.com/office/powerpoint/2010/main" val="743353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P2.1: </a:t>
                </a:r>
                <a:r>
                  <a:rPr lang="pt-BR" sz="1800" dirty="0">
                    <a:effectLst/>
                    <a:latin typeface="Segoe UI" panose="020B0502040204020203" pitchFamily="34" charset="0"/>
                  </a:rPr>
                  <a:t>Dado que esse conjunto de informação foi alcançado, a melhor resposta de 2 é</a:t>
                </a:r>
                <a14:m>
                  <m:oMath xmlns:m="http://schemas.openxmlformats.org/officeDocument/2006/math">
                    <m:r>
                      <a:rPr lang="pt-BR" sz="1800" i="1" dirty="0" smtClean="0">
                        <a:effectLst/>
                        <a:latin typeface="Cambria Math" panose="02040503050406030204" pitchFamily="18" charset="0"/>
                      </a:rPr>
                      <m:t> </m:t>
                    </m:r>
                    <m:r>
                      <a:rPr lang="pt-BR" sz="1800" i="1" dirty="0" smtClean="0">
                        <a:effectLst/>
                        <a:latin typeface="Cambria Math" panose="02040503050406030204" pitchFamily="18" charset="0"/>
                      </a:rPr>
                      <m:t>𝐿</m:t>
                    </m:r>
                    <m:r>
                      <a:rPr lang="pt-BR" sz="1800" i="1" dirty="0" smtClean="0">
                        <a:effectLst/>
                        <a:latin typeface="Cambria Math" panose="02040503050406030204" pitchFamily="18" charset="0"/>
                      </a:rPr>
                      <m:t>′</m:t>
                    </m:r>
                  </m:oMath>
                </a14:m>
                <a:r>
                  <a:rPr lang="pt-BR" sz="1800" dirty="0">
                    <a:effectLst/>
                    <a:latin typeface="Segoe UI" panose="020B0502040204020203" pitchFamily="34" charset="0"/>
                  </a:rPr>
                  <a:t>. E a melhor resposta de 1 é </a:t>
                </a:r>
                <a14:m>
                  <m:oMath xmlns:m="http://schemas.openxmlformats.org/officeDocument/2006/math">
                    <m:r>
                      <a:rPr lang="pt-BR" sz="1800" i="1" dirty="0" smtClean="0">
                        <a:effectLst/>
                        <a:latin typeface="Cambria Math" panose="02040503050406030204" pitchFamily="18" charset="0"/>
                      </a:rPr>
                      <m:t>𝐿</m:t>
                    </m:r>
                  </m:oMath>
                </a14:m>
                <a:r>
                  <a:rPr lang="pt-BR" sz="1800" dirty="0">
                    <a:effectLst/>
                    <a:latin typeface="Segoe UI" panose="020B0502040204020203" pitchFamily="34" charset="0"/>
                  </a:rPr>
                  <a:t>, dado que 1 sabe a melhor resposta de 2. Portanto 2 atualiza sua crença de que 1 jogará L com certeza</a:t>
                </a: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endParaRPr lang="pt-BR" b="1"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P2.1: </a:t>
                </a:r>
                <a:r>
                  <a:rPr lang="pt-BR" sz="1800" dirty="0">
                    <a:effectLst/>
                    <a:latin typeface="Segoe UI" panose="020B0502040204020203" pitchFamily="34" charset="0"/>
                  </a:rPr>
                  <a:t>Dado que esse conjunto de informação foi alcançado, a melhor resposta de 2 é</a:t>
                </a:r>
                <a:r>
                  <a:rPr lang="pt-BR" sz="1800" i="0" dirty="0">
                    <a:effectLst/>
                    <a:latin typeface="Cambria Math" panose="02040503050406030204" pitchFamily="18" charset="0"/>
                  </a:rPr>
                  <a:t> 𝐿′</a:t>
                </a:r>
                <a:r>
                  <a:rPr lang="pt-BR" sz="1800" dirty="0">
                    <a:effectLst/>
                    <a:latin typeface="Segoe UI" panose="020B0502040204020203" pitchFamily="34" charset="0"/>
                  </a:rPr>
                  <a:t>. E a melhor resposta de 1 é </a:t>
                </a:r>
                <a:r>
                  <a:rPr lang="pt-BR" sz="1800" i="0" dirty="0">
                    <a:effectLst/>
                    <a:latin typeface="Cambria Math" panose="02040503050406030204" pitchFamily="18" charset="0"/>
                  </a:rPr>
                  <a:t>𝐿</a:t>
                </a:r>
                <a:r>
                  <a:rPr lang="pt-BR" sz="1800" dirty="0">
                    <a:effectLst/>
                    <a:latin typeface="Segoe UI" panose="020B0502040204020203" pitchFamily="34" charset="0"/>
                  </a:rPr>
                  <a:t>, dado que 1 sabe a melhor resposta de 2. Portanto 2 atualiza sua crença de que 1 jogará L com certeza</a:t>
                </a: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endParaRPr lang="pt-BR" b="1" dirty="0"/>
              </a:p>
            </p:txBody>
          </p:sp>
        </mc:Fallback>
      </mc:AlternateContent>
      <p:sp>
        <p:nvSpPr>
          <p:cNvPr id="4" name="Slide Number Placeholder 3"/>
          <p:cNvSpPr>
            <a:spLocks noGrp="1"/>
          </p:cNvSpPr>
          <p:nvPr>
            <p:ph type="sldNum" sz="quarter" idx="5"/>
          </p:nvPr>
        </p:nvSpPr>
        <p:spPr/>
        <p:txBody>
          <a:bodyPr/>
          <a:lstStyle/>
          <a:p>
            <a:fld id="{3F889E41-0846-4273-8FAC-FC0D1BC026B8}" type="slidenum">
              <a:rPr lang="pt-BR" smtClean="0"/>
              <a:t>27</a:t>
            </a:fld>
            <a:endParaRPr lang="pt-BR"/>
          </a:p>
        </p:txBody>
      </p:sp>
    </p:spTree>
    <p:extLst>
      <p:ext uri="{BB962C8B-B14F-4D97-AF65-F5344CB8AC3E}">
        <p14:creationId xmlns:p14="http://schemas.microsoft.com/office/powerpoint/2010/main" val="3250630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F889E41-0846-4273-8FAC-FC0D1BC026B8}" type="slidenum">
              <a:rPr lang="pt-BR" smtClean="0"/>
              <a:t>28</a:t>
            </a:fld>
            <a:endParaRPr lang="pt-BR"/>
          </a:p>
        </p:txBody>
      </p:sp>
    </p:spTree>
    <p:extLst>
      <p:ext uri="{BB962C8B-B14F-4D97-AF65-F5344CB8AC3E}">
        <p14:creationId xmlns:p14="http://schemas.microsoft.com/office/powerpoint/2010/main" val="204493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 </a:t>
                </a:r>
                <a:r>
                  <a:rPr lang="pt-BR" sz="1800" dirty="0">
                    <a:effectLst/>
                    <a:latin typeface="Segoe UI" panose="020B0502040204020203" pitchFamily="34" charset="0"/>
                  </a:rPr>
                  <a:t>(R.3): para conjuntos de informação no caminho de equilíbrio, crenças são determinadas pela regra de Bayes e as estratégias de equilíbrio dos jogadores</a:t>
                </a:r>
                <a:endParaRPr lang="pt-BR" sz="1800" dirty="0">
                  <a:effectLst/>
                  <a:latin typeface="Arial" panose="020B0604020202020204" pitchFamily="34" charset="0"/>
                </a:endParaRPr>
              </a:p>
              <a:p>
                <a:endParaRPr lang="pt-BR"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Segoe UI" panose="020B0502040204020203" pitchFamily="34" charset="0"/>
                  </a:rPr>
                  <a:t>Uma vez que o jogo alcança o conjunto de informação de 2, ele sabe que 1 não jogou R e portanto </a:t>
                </a:r>
                <a14:m>
                  <m:oMath xmlns:m="http://schemas.openxmlformats.org/officeDocument/2006/math">
                    <m:r>
                      <a:rPr lang="pt-BR" sz="1800" i="1" dirty="0" smtClean="0">
                        <a:effectLst/>
                        <a:latin typeface="Cambria Math" panose="02040503050406030204" pitchFamily="18" charset="0"/>
                      </a:rPr>
                      <m:t>1−</m:t>
                    </m:r>
                    <m:sSub>
                      <m:sSubPr>
                        <m:ctrlPr>
                          <a:rPr lang="pt-BR" sz="1800" i="1" dirty="0" smtClean="0">
                            <a:effectLst/>
                            <a:latin typeface="Cambria Math" panose="02040503050406030204" pitchFamily="18" charset="0"/>
                          </a:rPr>
                        </m:ctrlPr>
                      </m:sSubPr>
                      <m:e>
                        <m:r>
                          <a:rPr lang="pt-BR" sz="1800" i="1" dirty="0" smtClean="0">
                            <a:effectLst/>
                            <a:latin typeface="Cambria Math" panose="02040503050406030204" pitchFamily="18" charset="0"/>
                          </a:rPr>
                          <m:t>𝑞</m:t>
                        </m:r>
                      </m:e>
                      <m:sub>
                        <m:r>
                          <a:rPr lang="pt-BR" sz="1800" i="1" dirty="0" smtClean="0">
                            <a:effectLst/>
                            <a:latin typeface="Cambria Math" panose="02040503050406030204" pitchFamily="18" charset="0"/>
                          </a:rPr>
                          <m:t>1</m:t>
                        </m:r>
                      </m:sub>
                    </m:sSub>
                    <m:r>
                      <a:rPr lang="pt-BR" sz="1800" i="1" dirty="0" smtClean="0">
                        <a:effectLst/>
                        <a:latin typeface="Cambria Math" panose="02040503050406030204" pitchFamily="18" charset="0"/>
                      </a:rPr>
                      <m:t>−</m:t>
                    </m:r>
                    <m:sSub>
                      <m:sSubPr>
                        <m:ctrlPr>
                          <a:rPr lang="pt-BR" sz="1800" i="1" dirty="0" smtClean="0">
                            <a:effectLst/>
                            <a:latin typeface="Cambria Math" panose="02040503050406030204" pitchFamily="18" charset="0"/>
                          </a:rPr>
                        </m:ctrlPr>
                      </m:sSubPr>
                      <m:e>
                        <m:r>
                          <a:rPr lang="pt-BR" sz="1800" i="1" dirty="0" smtClean="0">
                            <a:effectLst/>
                            <a:latin typeface="Cambria Math" panose="02040503050406030204" pitchFamily="18" charset="0"/>
                          </a:rPr>
                          <m:t>𝑞</m:t>
                        </m:r>
                      </m:e>
                      <m:sub>
                        <m:r>
                          <a:rPr lang="pt-BR" sz="1800" i="1" dirty="0" smtClean="0">
                            <a:effectLst/>
                            <a:latin typeface="Cambria Math" panose="02040503050406030204" pitchFamily="18" charset="0"/>
                          </a:rPr>
                          <m:t>2</m:t>
                        </m:r>
                      </m:sub>
                    </m:sSub>
                    <m:r>
                      <a:rPr lang="pt-BR" sz="1800" i="1" dirty="0" smtClean="0">
                        <a:effectLst/>
                        <a:latin typeface="Cambria Math" panose="02040503050406030204" pitchFamily="18" charset="0"/>
                      </a:rPr>
                      <m:t>=0</m:t>
                    </m:r>
                  </m:oMath>
                </a14:m>
                <a:r>
                  <a:rPr lang="pt-BR" sz="1800" dirty="0">
                    <a:effectLst/>
                    <a:latin typeface="Segoe UI" panose="020B0502040204020203" pitchFamily="34" charset="0"/>
                  </a:rPr>
                  <a:t>. Ou seja, 2 atualiza sua crença</a:t>
                </a:r>
                <a:endParaRPr lang="pt-BR" sz="1800" dirty="0">
                  <a:effectLst/>
                  <a:latin typeface="Arial" panose="020B0604020202020204"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Perg</a:t>
                </a:r>
                <a:r>
                  <a:rPr lang="pt-BR" b="1" dirty="0"/>
                  <a:t>: </a:t>
                </a:r>
                <a:r>
                  <a:rPr lang="pt-BR" sz="1200" dirty="0"/>
                  <a:t>O Requisito </a:t>
                </a:r>
                <a14:m>
                  <m:oMath xmlns:m="http://schemas.openxmlformats.org/officeDocument/2006/math">
                    <m:r>
                      <a:rPr lang="pt-BR" sz="1200" i="1" dirty="0" smtClean="0">
                        <a:latin typeface="Cambria Math" panose="02040503050406030204" pitchFamily="18" charset="0"/>
                      </a:rPr>
                      <m:t>3</m:t>
                    </m:r>
                  </m:oMath>
                </a14:m>
                <a:r>
                  <a:rPr lang="pt-BR" sz="1200" dirty="0"/>
                  <a:t> forçaria o jogador </a:t>
                </a:r>
                <a14:m>
                  <m:oMath xmlns:m="http://schemas.openxmlformats.org/officeDocument/2006/math">
                    <m:r>
                      <a:rPr lang="pt-BR" sz="1200" i="1" dirty="0">
                        <a:latin typeface="Cambria Math" panose="02040503050406030204" pitchFamily="18" charset="0"/>
                      </a:rPr>
                      <m:t>2</m:t>
                    </m:r>
                  </m:oMath>
                </a14:m>
                <a:r>
                  <a:rPr lang="pt-BR" sz="1200" dirty="0"/>
                  <a:t> a ter  crença </a:t>
                </a:r>
                <a14:m>
                  <m:oMath xmlns:m="http://schemas.openxmlformats.org/officeDocument/2006/math">
                    <m:r>
                      <a:rPr lang="pt-BR" sz="1200" i="1">
                        <a:latin typeface="Cambria Math" panose="02040503050406030204" pitchFamily="18" charset="0"/>
                      </a:rPr>
                      <m:t>𝑝</m:t>
                    </m:r>
                  </m:oMath>
                </a14:m>
                <a:r>
                  <a:rPr lang="pt-BR" sz="1200" dirty="0"/>
                  <a:t> igual</a:t>
                </a:r>
                <a:r>
                  <a:rPr lang="pt-BR" sz="1200" baseline="0" dirty="0"/>
                  <a:t> a que magnitude, segundo a regra de </a:t>
                </a:r>
                <a:r>
                  <a:rPr lang="pt-BR" sz="1200" baseline="0" dirty="0" err="1"/>
                  <a:t>Bayes</a:t>
                </a:r>
                <a:r>
                  <a:rPr lang="pt-BR" sz="1200" baseline="0" dirty="0"/>
                  <a:t>, nesse caso?</a:t>
                </a:r>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 </a:t>
                </a:r>
                <a:r>
                  <a:rPr lang="pt-BR" sz="1800" dirty="0">
                    <a:effectLst/>
                    <a:latin typeface="Segoe UI" panose="020B0502040204020203" pitchFamily="34" charset="0"/>
                  </a:rPr>
                  <a:t>(R.3): para conjuntos de informação no caminho de equilíbrio, crenças são determinadas pela regra de Bayes e as estratégias de equilíbrio dos jogadores</a:t>
                </a:r>
                <a:endParaRPr lang="pt-BR" sz="1800" dirty="0">
                  <a:effectLst/>
                  <a:latin typeface="Arial" panose="020B0604020202020204" pitchFamily="34" charset="0"/>
                </a:endParaRPr>
              </a:p>
              <a:p>
                <a:endParaRPr lang="pt-BR"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Segoe UI" panose="020B0502040204020203" pitchFamily="34" charset="0"/>
                  </a:rPr>
                  <a:t>Uma vez que o jogo alcança o conjunto de informação de 2, ele sabe que 1 não jogou R e portanto </a:t>
                </a:r>
                <a:r>
                  <a:rPr lang="pt-BR" sz="1800" i="0" dirty="0">
                    <a:effectLst/>
                    <a:latin typeface="Cambria Math" panose="02040503050406030204" pitchFamily="18" charset="0"/>
                  </a:rPr>
                  <a:t>1−𝑞_1−𝑞_2=0</a:t>
                </a:r>
                <a:r>
                  <a:rPr lang="pt-BR" sz="1800" dirty="0">
                    <a:effectLst/>
                    <a:latin typeface="Segoe UI" panose="020B0502040204020203" pitchFamily="34" charset="0"/>
                  </a:rPr>
                  <a:t>. Ou seja, 2 atualiza sua crença</a:t>
                </a:r>
                <a:endParaRPr lang="pt-BR" sz="1800" dirty="0">
                  <a:effectLst/>
                  <a:latin typeface="Arial" panose="020B0604020202020204"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endParaRPr lang="pt-BR" b="1" dirty="0"/>
              </a:p>
            </p:txBody>
          </p:sp>
        </mc:Fallback>
      </mc:AlternateContent>
      <p:sp>
        <p:nvSpPr>
          <p:cNvPr id="4" name="Slide Number Placeholder 3"/>
          <p:cNvSpPr>
            <a:spLocks noGrp="1"/>
          </p:cNvSpPr>
          <p:nvPr>
            <p:ph type="sldNum" sz="quarter" idx="5"/>
          </p:nvPr>
        </p:nvSpPr>
        <p:spPr/>
        <p:txBody>
          <a:bodyPr/>
          <a:lstStyle/>
          <a:p>
            <a:fld id="{3F889E41-0846-4273-8FAC-FC0D1BC026B8}" type="slidenum">
              <a:rPr lang="pt-BR" smtClean="0"/>
              <a:t>29</a:t>
            </a:fld>
            <a:endParaRPr lang="pt-BR"/>
          </a:p>
        </p:txBody>
      </p:sp>
    </p:spTree>
    <p:extLst>
      <p:ext uri="{BB962C8B-B14F-4D97-AF65-F5344CB8AC3E}">
        <p14:creationId xmlns:p14="http://schemas.microsoft.com/office/powerpoint/2010/main" val="327339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 </a:t>
                </a:r>
                <a:r>
                  <a:rPr lang="pt-BR" sz="1800" dirty="0">
                    <a:effectLst/>
                    <a:latin typeface="Segoe UI" panose="020B0502040204020203" pitchFamily="34" charset="0"/>
                  </a:rPr>
                  <a:t>(R.3): para conjuntos de informação no caminho de equilíbrio, crenças são determinadas pela regra de Bayes e as estratégias de equilíbrio dos jogadores</a:t>
                </a:r>
                <a:endParaRPr lang="pt-BR" sz="1800" dirty="0">
                  <a:effectLst/>
                  <a:latin typeface="Arial" panose="020B0604020202020204" pitchFamily="34" charset="0"/>
                </a:endParaRPr>
              </a:p>
              <a:p>
                <a:endParaRPr lang="pt-BR"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Segoe UI" panose="020B0502040204020203" pitchFamily="34" charset="0"/>
                  </a:rPr>
                  <a:t>Uma vez que o jogo alcança o conjunto de informação de 2, ele sabe que 1 não jogou R e portanto </a:t>
                </a:r>
                <a14:m>
                  <m:oMath xmlns:m="http://schemas.openxmlformats.org/officeDocument/2006/math">
                    <m:r>
                      <a:rPr lang="pt-BR" sz="1800" i="1" dirty="0" smtClean="0">
                        <a:effectLst/>
                        <a:latin typeface="Cambria Math" panose="02040503050406030204" pitchFamily="18" charset="0"/>
                      </a:rPr>
                      <m:t>1−</m:t>
                    </m:r>
                    <m:sSub>
                      <m:sSubPr>
                        <m:ctrlPr>
                          <a:rPr lang="pt-BR" sz="1800" i="1" dirty="0" smtClean="0">
                            <a:effectLst/>
                            <a:latin typeface="Cambria Math" panose="02040503050406030204" pitchFamily="18" charset="0"/>
                          </a:rPr>
                        </m:ctrlPr>
                      </m:sSubPr>
                      <m:e>
                        <m:r>
                          <a:rPr lang="pt-BR" sz="1800" i="1" dirty="0" smtClean="0">
                            <a:effectLst/>
                            <a:latin typeface="Cambria Math" panose="02040503050406030204" pitchFamily="18" charset="0"/>
                          </a:rPr>
                          <m:t>𝑞</m:t>
                        </m:r>
                      </m:e>
                      <m:sub>
                        <m:r>
                          <a:rPr lang="pt-BR" sz="1800" i="1" dirty="0" smtClean="0">
                            <a:effectLst/>
                            <a:latin typeface="Cambria Math" panose="02040503050406030204" pitchFamily="18" charset="0"/>
                          </a:rPr>
                          <m:t>1</m:t>
                        </m:r>
                      </m:sub>
                    </m:sSub>
                    <m:r>
                      <a:rPr lang="pt-BR" sz="1800" i="1" dirty="0" smtClean="0">
                        <a:effectLst/>
                        <a:latin typeface="Cambria Math" panose="02040503050406030204" pitchFamily="18" charset="0"/>
                      </a:rPr>
                      <m:t>−</m:t>
                    </m:r>
                    <m:sSub>
                      <m:sSubPr>
                        <m:ctrlPr>
                          <a:rPr lang="pt-BR" sz="1800" i="1" dirty="0" smtClean="0">
                            <a:effectLst/>
                            <a:latin typeface="Cambria Math" panose="02040503050406030204" pitchFamily="18" charset="0"/>
                          </a:rPr>
                        </m:ctrlPr>
                      </m:sSubPr>
                      <m:e>
                        <m:r>
                          <a:rPr lang="pt-BR" sz="1800" i="1" dirty="0" smtClean="0">
                            <a:effectLst/>
                            <a:latin typeface="Cambria Math" panose="02040503050406030204" pitchFamily="18" charset="0"/>
                          </a:rPr>
                          <m:t>𝑞</m:t>
                        </m:r>
                      </m:e>
                      <m:sub>
                        <m:r>
                          <a:rPr lang="pt-BR" sz="1800" i="1" dirty="0" smtClean="0">
                            <a:effectLst/>
                            <a:latin typeface="Cambria Math" panose="02040503050406030204" pitchFamily="18" charset="0"/>
                          </a:rPr>
                          <m:t>2</m:t>
                        </m:r>
                      </m:sub>
                    </m:sSub>
                    <m:r>
                      <a:rPr lang="pt-BR" sz="1800" i="1" dirty="0" smtClean="0">
                        <a:effectLst/>
                        <a:latin typeface="Cambria Math" panose="02040503050406030204" pitchFamily="18" charset="0"/>
                      </a:rPr>
                      <m:t>=0</m:t>
                    </m:r>
                  </m:oMath>
                </a14:m>
                <a:r>
                  <a:rPr lang="pt-BR" sz="1800" dirty="0">
                    <a:effectLst/>
                    <a:latin typeface="Segoe UI" panose="020B0502040204020203" pitchFamily="34" charset="0"/>
                  </a:rPr>
                  <a:t>. Ou seja, 2 atualiza sua crença</a:t>
                </a:r>
                <a:endParaRPr lang="pt-BR" sz="1800" dirty="0">
                  <a:effectLst/>
                  <a:latin typeface="Arial" panose="020B0604020202020204"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endParaRPr lang="pt-BR" b="1"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 </a:t>
                </a:r>
                <a:r>
                  <a:rPr lang="pt-BR" sz="1800" dirty="0">
                    <a:effectLst/>
                    <a:latin typeface="Segoe UI" panose="020B0502040204020203" pitchFamily="34" charset="0"/>
                  </a:rPr>
                  <a:t>(R.3): para conjuntos de informação no caminho de equilíbrio, crenças são determinadas pela regra de Bayes e as estratégias de equilíbrio dos jogadores</a:t>
                </a:r>
                <a:endParaRPr lang="pt-BR" sz="1800" dirty="0">
                  <a:effectLst/>
                  <a:latin typeface="Arial" panose="020B0604020202020204" pitchFamily="34" charset="0"/>
                </a:endParaRPr>
              </a:p>
              <a:p>
                <a:endParaRPr lang="pt-BR"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Segoe UI" panose="020B0502040204020203" pitchFamily="34" charset="0"/>
                  </a:rPr>
                  <a:t>Uma vez que o jogo alcança o conjunto de informação de 2, ele sabe que 1 não jogou R e portanto </a:t>
                </a:r>
                <a:r>
                  <a:rPr lang="pt-BR" sz="1800" i="0" dirty="0">
                    <a:effectLst/>
                    <a:latin typeface="Cambria Math" panose="02040503050406030204" pitchFamily="18" charset="0"/>
                  </a:rPr>
                  <a:t>1−𝑞_1−𝑞_2=0</a:t>
                </a:r>
                <a:r>
                  <a:rPr lang="pt-BR" sz="1800" dirty="0">
                    <a:effectLst/>
                    <a:latin typeface="Segoe UI" panose="020B0502040204020203" pitchFamily="34" charset="0"/>
                  </a:rPr>
                  <a:t>. Ou seja, 2 atualiza sua crença</a:t>
                </a:r>
                <a:endParaRPr lang="pt-BR" sz="1800" dirty="0">
                  <a:effectLst/>
                  <a:latin typeface="Arial" panose="020B0604020202020204"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endParaRPr lang="pt-BR" b="1" dirty="0"/>
              </a:p>
            </p:txBody>
          </p:sp>
        </mc:Fallback>
      </mc:AlternateContent>
      <p:sp>
        <p:nvSpPr>
          <p:cNvPr id="4" name="Slide Number Placeholder 3"/>
          <p:cNvSpPr>
            <a:spLocks noGrp="1"/>
          </p:cNvSpPr>
          <p:nvPr>
            <p:ph type="sldNum" sz="quarter" idx="5"/>
          </p:nvPr>
        </p:nvSpPr>
        <p:spPr/>
        <p:txBody>
          <a:bodyPr/>
          <a:lstStyle/>
          <a:p>
            <a:fld id="{3F889E41-0846-4273-8FAC-FC0D1BC026B8}" type="slidenum">
              <a:rPr lang="pt-BR" smtClean="0"/>
              <a:t>30</a:t>
            </a:fld>
            <a:endParaRPr lang="pt-BR"/>
          </a:p>
        </p:txBody>
      </p:sp>
    </p:spTree>
    <p:extLst>
      <p:ext uri="{BB962C8B-B14F-4D97-AF65-F5344CB8AC3E}">
        <p14:creationId xmlns:p14="http://schemas.microsoft.com/office/powerpoint/2010/main" val="230470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err="1">
                <a:effectLst/>
                <a:latin typeface="Segoe UI" panose="020B0502040204020203" pitchFamily="34" charset="0"/>
              </a:rPr>
              <a:t>Intro</a:t>
            </a:r>
            <a:r>
              <a:rPr lang="pt-BR" sz="1800" b="1" dirty="0">
                <a:effectLst/>
                <a:latin typeface="Segoe UI" panose="020B0502040204020203" pitchFamily="34" charset="0"/>
              </a:rPr>
              <a:t>:</a:t>
            </a:r>
            <a:r>
              <a:rPr lang="pt-BR" sz="1800" dirty="0">
                <a:effectLst/>
                <a:latin typeface="Segoe UI" panose="020B0502040204020203" pitchFamily="34" charset="0"/>
              </a:rPr>
              <a:t> </a:t>
            </a:r>
            <a:r>
              <a:rPr lang="pt-BR" sz="1800" i="1" dirty="0">
                <a:effectLst/>
                <a:latin typeface="Segoe UI" panose="020B0502040204020203" pitchFamily="34" charset="0"/>
              </a:rPr>
              <a:t>conceitos de equilíbrio</a:t>
            </a:r>
            <a:r>
              <a:rPr lang="pt-BR" sz="1800" dirty="0">
                <a:effectLst/>
                <a:latin typeface="Segoe UI" panose="020B0502040204020203" pitchFamily="34" charset="0"/>
              </a:rPr>
              <a:t> vistos até agora</a:t>
            </a:r>
            <a:endParaRPr lang="pt-BR"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4</a:t>
            </a:fld>
            <a:endParaRPr lang="pt-BR"/>
          </a:p>
        </p:txBody>
      </p:sp>
    </p:spTree>
    <p:extLst>
      <p:ext uri="{BB962C8B-B14F-4D97-AF65-F5344CB8AC3E}">
        <p14:creationId xmlns:p14="http://schemas.microsoft.com/office/powerpoint/2010/main" val="4060638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P1: Referência: </a:t>
            </a:r>
            <a:r>
              <a:rPr lang="en-US" dirty="0"/>
              <a:t>Kreps, D., and R. Wilson. 1982. “Sequential Equilibrium.” </a:t>
            </a:r>
            <a:r>
              <a:rPr lang="en-US" i="1" dirty="0"/>
              <a:t>Econometrica 50:863-94.</a:t>
            </a:r>
            <a:r>
              <a:rPr lang="en-US" dirty="0"/>
              <a:t> </a:t>
            </a:r>
            <a:endParaRPr lang="pt-BR" dirty="0"/>
          </a:p>
          <a:p>
            <a:endParaRPr lang="pt-BR" dirty="0"/>
          </a:p>
          <a:p>
            <a:r>
              <a:rPr lang="pt-BR" sz="1800" b="1" dirty="0">
                <a:effectLst/>
                <a:latin typeface="Segoe UI" panose="020B0502040204020203" pitchFamily="34" charset="0"/>
              </a:rPr>
              <a:t>P1:</a:t>
            </a:r>
            <a:r>
              <a:rPr lang="pt-BR" sz="1800" dirty="0">
                <a:effectLst/>
                <a:latin typeface="Segoe UI" panose="020B0502040204020203" pitchFamily="34" charset="0"/>
              </a:rPr>
              <a:t> </a:t>
            </a:r>
            <a:r>
              <a:rPr lang="pt-BR" sz="1800" dirty="0" err="1">
                <a:effectLst/>
                <a:latin typeface="Segoe UI" panose="020B0502040204020203" pitchFamily="34" charset="0"/>
              </a:rPr>
              <a:t>Kreps</a:t>
            </a:r>
            <a:r>
              <a:rPr lang="pt-BR" sz="1800" dirty="0">
                <a:effectLst/>
                <a:latin typeface="Segoe UI" panose="020B0502040204020203" pitchFamily="34" charset="0"/>
              </a:rPr>
              <a:t> &amp; Wilson, entretanto, definem o conceito de equilíbrio sequencial, que é mais forte do que E.B.P. Eles mostram que em qualquer jogo finito (numero finito de jogadores, tipos e ações), existe um equilíbrio sequencial, o que implica a existência de um E.B.P</a:t>
            </a:r>
          </a:p>
          <a:p>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P3.1: </a:t>
            </a:r>
            <a:r>
              <a:rPr lang="pt-BR" sz="1800" dirty="0">
                <a:effectLst/>
                <a:latin typeface="Segoe UI" panose="020B0502040204020203" pitchFamily="34" charset="0"/>
              </a:rPr>
              <a:t>como os jogos de sinalização da seção 4.2A do Gibbons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P3.2: </a:t>
            </a:r>
            <a:r>
              <a:rPr lang="pt-BR" sz="1800" dirty="0">
                <a:effectLst/>
                <a:latin typeface="Segoe UI" panose="020B0502040204020203" pitchFamily="34" charset="0"/>
              </a:rPr>
              <a:t>Segundo Gibbons diferentes autores usam diferentes definições de E.B.P.. Todas as definições incluem os requisitos de 1 a 3, a maioria inclui o requisito 4, que iremos ver, e algumas impõem outros requisitos</a:t>
            </a:r>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31</a:t>
            </a:fld>
            <a:endParaRPr lang="pt-BR"/>
          </a:p>
        </p:txBody>
      </p:sp>
    </p:spTree>
    <p:extLst>
      <p:ext uri="{BB962C8B-B14F-4D97-AF65-F5344CB8AC3E}">
        <p14:creationId xmlns:p14="http://schemas.microsoft.com/office/powerpoint/2010/main" val="679880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P1: </a:t>
            </a:r>
            <a:r>
              <a:rPr lang="pt-BR" b="0" i="0" dirty="0"/>
              <a:t>esse “quando for possível” se aplica, por exemplo, por que nem sempre o denominador da regra de Bayes será não nulo. Impossibilitando o calculo de uma probabilidade.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P3: </a:t>
            </a:r>
            <a:r>
              <a:rPr lang="pt-BR" sz="1800" dirty="0">
                <a:effectLst/>
                <a:latin typeface="Segoe UI" panose="020B0502040204020203" pitchFamily="34" charset="0"/>
              </a:rPr>
              <a:t>Em E.N., E.N.P.S e E.N.B, precisávamos apenas listar as estratégias que constituíam o equilíbrio. Em E.N.B, crenças eram apenas componentes de como nós calcularíamos o equilíbrio, mas não eram parte do E.N.B diretamente. Já no caso de E.B.P., precisamos listar estratégias E crenças</a:t>
            </a: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endParaRPr lang="pt-BR" b="1" dirty="0"/>
          </a:p>
        </p:txBody>
      </p:sp>
      <p:sp>
        <p:nvSpPr>
          <p:cNvPr id="4" name="Slide Number Placeholder 3"/>
          <p:cNvSpPr>
            <a:spLocks noGrp="1"/>
          </p:cNvSpPr>
          <p:nvPr>
            <p:ph type="sldNum" sz="quarter" idx="5"/>
          </p:nvPr>
        </p:nvSpPr>
        <p:spPr/>
        <p:txBody>
          <a:bodyPr/>
          <a:lstStyle/>
          <a:p>
            <a:fld id="{B2DE22FB-4F32-4F44-9195-D0BEF89D065E}" type="slidenum">
              <a:rPr lang="pt-BR" smtClean="0"/>
              <a:t>32</a:t>
            </a:fld>
            <a:endParaRPr lang="pt-BR"/>
          </a:p>
        </p:txBody>
      </p:sp>
    </p:spTree>
    <p:extLst>
      <p:ext uri="{BB962C8B-B14F-4D97-AF65-F5344CB8AC3E}">
        <p14:creationId xmlns:p14="http://schemas.microsoft.com/office/powerpoint/2010/main" val="1390916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Intro: </a:t>
                </a:r>
                <a:r>
                  <a:rPr lang="pt-BR" sz="1800" dirty="0">
                    <a:effectLst/>
                    <a:latin typeface="Segoe UI" panose="020B0502040204020203" pitchFamily="34" charset="0"/>
                  </a:rPr>
                  <a:t>vamos usar um jogo de 3 jogadores para ilustrar o conceito de "quando for possível" do requisito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Pergunta: </a:t>
                </a:r>
                <a:r>
                  <a:rPr lang="pt-BR" sz="1800" dirty="0"/>
                  <a:t>Esse jogo tem um subjogo. </a:t>
                </a:r>
                <a:r>
                  <a:rPr lang="pt-BR" sz="1800" dirty="0">
                    <a:effectLst/>
                    <a:latin typeface="Segoe UI" panose="020B0502040204020203" pitchFamily="34" charset="0"/>
                  </a:rPr>
                  <a:t>Qual é o único EN nesse subjogo?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i="1"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pt-BR" sz="2800" i="1" smtClean="0">
                        <a:latin typeface="Cambria Math" panose="02040503050406030204" pitchFamily="18" charset="0"/>
                      </a:rPr>
                      <m:t>(</m:t>
                    </m:r>
                    <m:r>
                      <a:rPr lang="pt-BR" sz="2800" i="1" smtClean="0">
                        <a:latin typeface="Cambria Math" panose="02040503050406030204" pitchFamily="18" charset="0"/>
                      </a:rPr>
                      <m:t>𝐿</m:t>
                    </m:r>
                    <m:r>
                      <a:rPr lang="pt-BR" sz="2800" i="1" smtClean="0">
                        <a:latin typeface="Cambria Math" panose="02040503050406030204" pitchFamily="18" charset="0"/>
                      </a:rPr>
                      <m:t>,</m:t>
                    </m:r>
                    <m:r>
                      <a:rPr lang="pt-BR" sz="2800" i="1" smtClean="0">
                        <a:latin typeface="Cambria Math" panose="02040503050406030204" pitchFamily="18" charset="0"/>
                      </a:rPr>
                      <m:t>𝑅</m:t>
                    </m:r>
                    <m:r>
                      <a:rPr lang="pt-BR" sz="2800" i="1" smtClean="0">
                        <a:latin typeface="Cambria Math" panose="02040503050406030204" pitchFamily="18" charset="0"/>
                      </a:rPr>
                      <m:t>′)</m:t>
                    </m:r>
                  </m:oMath>
                </a14:m>
                <a:r>
                  <a:rPr lang="pt-BR" sz="1800" dirty="0">
                    <a:effectLst/>
                    <a:latin typeface="Arial" panose="020B0604020202020204" pitchFamily="34" charset="0"/>
                  </a:rPr>
                  <a:t> </a:t>
                </a:r>
                <a14:m>
                  <m:oMath xmlns:m="http://schemas.openxmlformats.org/officeDocument/2006/math">
                    <m:r>
                      <a:rPr lang="en-US" sz="1800" b="0" i="1" dirty="0" smtClean="0">
                        <a:effectLst/>
                        <a:latin typeface="Cambria Math" panose="02040503050406030204" pitchFamily="18" charset="0"/>
                      </a:rPr>
                      <m:t>→</m:t>
                    </m:r>
                  </m:oMath>
                </a14:m>
                <a:r>
                  <a:rPr lang="pt-BR" sz="1800" dirty="0">
                    <a:effectLst/>
                    <a:latin typeface="Arial" panose="020B0604020202020204" pitchFamily="34" charset="0"/>
                  </a:rPr>
                  <a:t> </a:t>
                </a:r>
                <a14:m>
                  <m:oMath xmlns:m="http://schemas.openxmlformats.org/officeDocument/2006/math">
                    <m:r>
                      <a:rPr lang="en-US" sz="1800" b="0" i="1" dirty="0" smtClean="0">
                        <a:effectLst/>
                        <a:latin typeface="Cambria Math" panose="02040503050406030204" pitchFamily="18" charset="0"/>
                      </a:rPr>
                      <m:t>𝐿</m:t>
                    </m:r>
                  </m:oMath>
                </a14:m>
                <a:r>
                  <a:rPr lang="pt-BR" sz="1800" dirty="0">
                    <a:effectLst/>
                    <a:latin typeface="Arial" panose="020B0604020202020204" pitchFamily="34" charset="0"/>
                  </a:rPr>
                  <a:t> domina estritamente </a:t>
                </a:r>
                <a14:m>
                  <m:oMath xmlns:m="http://schemas.openxmlformats.org/officeDocument/2006/math">
                    <m:r>
                      <a:rPr lang="en-US" sz="1800" b="0" i="1" smtClean="0">
                        <a:effectLst/>
                        <a:latin typeface="Cambria Math" panose="02040503050406030204" pitchFamily="18" charset="0"/>
                      </a:rPr>
                      <m:t>𝑅</m:t>
                    </m:r>
                  </m:oMath>
                </a14:m>
                <a:r>
                  <a:rPr lang="pt-BR" sz="1800" dirty="0">
                    <a:effectLst/>
                    <a:latin typeface="Arial" panose="020B0604020202020204" pitchFamily="34" charset="0"/>
                  </a:rPr>
                  <a:t> para o jogador 2 </a:t>
                </a:r>
                <a14:m>
                  <m:oMath xmlns:m="http://schemas.openxmlformats.org/officeDocument/2006/math">
                    <m:r>
                      <a:rPr lang="en-US" sz="1800" b="0" i="1" smtClean="0">
                        <a:effectLst/>
                        <a:latin typeface="Cambria Math" panose="02040503050406030204" pitchFamily="18" charset="0"/>
                      </a:rPr>
                      <m:t>→</m:t>
                    </m:r>
                  </m:oMath>
                </a14:m>
                <a:r>
                  <a:rPr lang="pt-BR" sz="1800" dirty="0">
                    <a:effectLst/>
                    <a:latin typeface="Arial" panose="020B0604020202020204" pitchFamily="34" charset="0"/>
                  </a:rPr>
                  <a:t> o jogador 3 sabe disso e portanto </a:t>
                </a:r>
                <a:r>
                  <a:rPr lang="pt-BR" sz="1800" dirty="0" err="1">
                    <a:effectLst/>
                    <a:latin typeface="Arial" panose="020B0604020202020204" pitchFamily="34" charset="0"/>
                  </a:rPr>
                  <a:t>cr</a:t>
                </a:r>
                <a:r>
                  <a:rPr lang="en-US" sz="1800" dirty="0">
                    <a:effectLst/>
                    <a:latin typeface="Arial" panose="020B0604020202020204" pitchFamily="34" charset="0"/>
                  </a:rPr>
                  <a:t>ê</a:t>
                </a:r>
                <a:r>
                  <a:rPr lang="en-US" sz="1800" baseline="0" dirty="0">
                    <a:effectLst/>
                    <a:latin typeface="Arial" panose="020B0604020202020204" pitchFamily="34" charset="0"/>
                  </a:rPr>
                  <a:t> fortemente que 2 </a:t>
                </a:r>
                <a:r>
                  <a:rPr lang="en-US" sz="1800" baseline="0" dirty="0" err="1">
                    <a:effectLst/>
                    <a:latin typeface="Arial" panose="020B0604020202020204" pitchFamily="34" charset="0"/>
                  </a:rPr>
                  <a:t>jogará</a:t>
                </a:r>
                <a:r>
                  <a:rPr lang="en-US" sz="1800" baseline="0" dirty="0">
                    <a:effectLst/>
                    <a:latin typeface="Arial" panose="020B0604020202020204" pitchFamily="34" charset="0"/>
                  </a:rPr>
                  <a:t> </a:t>
                </a:r>
                <a14:m>
                  <m:oMath xmlns:m="http://schemas.openxmlformats.org/officeDocument/2006/math">
                    <m:r>
                      <a:rPr lang="en-US" sz="1800" b="0" i="1" baseline="0" smtClean="0">
                        <a:effectLst/>
                        <a:latin typeface="Cambria Math" panose="02040503050406030204" pitchFamily="18" charset="0"/>
                      </a:rPr>
                      <m:t>𝐿</m:t>
                    </m:r>
                  </m:oMath>
                </a14:m>
                <a:r>
                  <a:rPr lang="pt-BR" sz="1800" dirty="0">
                    <a:effectLst/>
                    <a:latin typeface="Arial" panose="020B0604020202020204" pitchFamily="34" charset="0"/>
                  </a:rPr>
                  <a:t>, sendo mais vantajoso para</a:t>
                </a:r>
                <a:r>
                  <a:rPr lang="pt-BR" sz="1800" baseline="0" dirty="0">
                    <a:effectLst/>
                    <a:latin typeface="Arial" panose="020B0604020202020204" pitchFamily="34" charset="0"/>
                  </a:rPr>
                  <a:t> 3 jogar </a:t>
                </a:r>
                <a14:m>
                  <m:oMath xmlns:m="http://schemas.openxmlformats.org/officeDocument/2006/math">
                    <m:r>
                      <a:rPr lang="pt-BR" sz="1800" b="0" i="1" baseline="0" smtClean="0">
                        <a:effectLst/>
                        <a:latin typeface="Cambria Math" panose="02040503050406030204" pitchFamily="18" charset="0"/>
                      </a:rPr>
                      <m:t>𝑅</m:t>
                    </m:r>
                    <m:r>
                      <a:rPr lang="pt-BR" sz="1800" b="0" i="1" baseline="0" smtClean="0">
                        <a:effectLst/>
                        <a:latin typeface="Cambria Math" panose="02040503050406030204" pitchFamily="18" charset="0"/>
                      </a:rPr>
                      <m:t>′</m:t>
                    </m:r>
                  </m:oMath>
                </a14:m>
                <a:r>
                  <a:rPr lang="pt-BR" sz="1800" dirty="0">
                    <a:effectLst/>
                    <a:latin typeface="Arial" panose="020B0604020202020204" pitchFamily="34" charset="0"/>
                  </a:rPr>
                  <a:t>.</a:t>
                </a:r>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Intro</a:t>
                </a:r>
                <a:r>
                  <a:rPr lang="pt-BR" b="1" dirty="0"/>
                  <a:t>: </a:t>
                </a:r>
                <a:r>
                  <a:rPr lang="pt-BR" sz="1800" dirty="0">
                    <a:effectLst/>
                    <a:latin typeface="Segoe UI" panose="020B0502040204020203" pitchFamily="34" charset="0"/>
                  </a:rPr>
                  <a:t>vamos usar um jogo de 3 jogadores para ilustrar o conceito de "quando for possível" do requisito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Pergunta: </a:t>
                </a:r>
                <a:r>
                  <a:rPr lang="pt-BR" sz="1800" dirty="0"/>
                  <a:t>Esse jogo tem um subjogo. </a:t>
                </a:r>
                <a:r>
                  <a:rPr lang="pt-BR" sz="1800" dirty="0">
                    <a:effectLst/>
                    <a:latin typeface="Segoe UI" panose="020B0502040204020203" pitchFamily="34" charset="0"/>
                  </a:rPr>
                  <a:t>Qual é o único EN nesse subjogo? </a:t>
                </a:r>
                <a:r>
                  <a:rPr lang="pt-BR" sz="2800" i="0">
                    <a:latin typeface="Cambria Math" panose="02040503050406030204" pitchFamily="18" charset="0"/>
                  </a:rPr>
                  <a:t>(𝐿,𝑅′)</a:t>
                </a:r>
                <a:endParaRPr lang="pt-BR" sz="1800" dirty="0">
                  <a:effectLst/>
                  <a:latin typeface="Arial" panose="020B0604020202020204" pitchFamily="34" charset="0"/>
                </a:endParaRPr>
              </a:p>
              <a:p>
                <a:endParaRPr lang="pt-BR"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33</a:t>
            </a:fld>
            <a:endParaRPr lang="pt-BR"/>
          </a:p>
        </p:txBody>
      </p:sp>
    </p:spTree>
    <p:extLst>
      <p:ext uri="{BB962C8B-B14F-4D97-AF65-F5344CB8AC3E}">
        <p14:creationId xmlns:p14="http://schemas.microsoft.com/office/powerpoint/2010/main" val="741388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P1.1: </a:t>
                </a:r>
                <a:r>
                  <a:rPr lang="pt-BR" sz="1800" dirty="0">
                    <a:effectLst/>
                    <a:latin typeface="Segoe UI" panose="020B0502040204020203" pitchFamily="34" charset="0"/>
                  </a:rPr>
                  <a:t>É estritamente dominante para 2 jogar L. Dado que o conjunto de informação de 3 é alcançado, portanto, 3 sabe em que nó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err="1">
                    <a:effectLst/>
                    <a:latin typeface="Segoe UI" panose="020B0502040204020203" pitchFamily="34" charset="0"/>
                  </a:rPr>
                  <a:t>Perg</a:t>
                </a:r>
                <a:r>
                  <a:rPr lang="pt-BR" sz="1800" b="1" dirty="0">
                    <a:effectLst/>
                    <a:latin typeface="Segoe UI" panose="020B0502040204020203" pitchFamily="34" charset="0"/>
                  </a:rPr>
                  <a:t>: </a:t>
                </a:r>
                <a:r>
                  <a:rPr lang="pt-BR" sz="1800" dirty="0">
                    <a:effectLst/>
                    <a:latin typeface="Segoe UI" panose="020B0502040204020203" pitchFamily="34" charset="0"/>
                  </a:rPr>
                  <a:t>É suficiente dizer que </a:t>
                </a:r>
                <a14:m>
                  <m:oMath xmlns:m="http://schemas.openxmlformats.org/officeDocument/2006/math">
                    <m:r>
                      <a:rPr lang="pt-BR" sz="2800" i="1" smtClean="0">
                        <a:latin typeface="Cambria Math" panose="02040503050406030204" pitchFamily="18" charset="0"/>
                      </a:rPr>
                      <m:t>(</m:t>
                    </m:r>
                    <m:r>
                      <a:rPr lang="pt-BR" sz="2800" i="1" smtClean="0">
                        <a:latin typeface="Cambria Math" panose="02040503050406030204" pitchFamily="18" charset="0"/>
                      </a:rPr>
                      <m:t>𝐷</m:t>
                    </m:r>
                    <m:r>
                      <a:rPr lang="pt-BR" sz="2800" i="1" smtClean="0">
                        <a:latin typeface="Cambria Math" panose="02040503050406030204" pitchFamily="18" charset="0"/>
                      </a:rPr>
                      <m:t>,</m:t>
                    </m:r>
                    <m:r>
                      <a:rPr lang="pt-BR" sz="2800" i="1" smtClean="0">
                        <a:latin typeface="Cambria Math" panose="02040503050406030204" pitchFamily="18" charset="0"/>
                      </a:rPr>
                      <m:t>𝐿</m:t>
                    </m:r>
                    <m:r>
                      <a:rPr lang="pt-BR" sz="2800" i="1" smtClean="0">
                        <a:latin typeface="Cambria Math" panose="02040503050406030204" pitchFamily="18" charset="0"/>
                      </a:rPr>
                      <m:t>,</m:t>
                    </m:r>
                    <m:r>
                      <a:rPr lang="pt-BR" sz="2800" i="1" smtClean="0">
                        <a:latin typeface="Cambria Math" panose="02040503050406030204" pitchFamily="18" charset="0"/>
                      </a:rPr>
                      <m:t>𝑅</m:t>
                    </m:r>
                    <m:r>
                      <a:rPr lang="pt-BR" sz="2800" i="1" smtClean="0">
                        <a:latin typeface="Cambria Math" panose="02040503050406030204" pitchFamily="18" charset="0"/>
                      </a:rPr>
                      <m:t>′)</m:t>
                    </m:r>
                  </m:oMath>
                </a14:m>
                <a:r>
                  <a:rPr lang="pt-BR" sz="2800" dirty="0"/>
                  <a:t> é E.B.P.?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2800" dirty="0"/>
                  <a:t>Não. Precisamos denotar as crenças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endParaRPr lang="pt-BR" b="1"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P1.1: </a:t>
                </a:r>
                <a:r>
                  <a:rPr lang="pt-BR" sz="1800" dirty="0">
                    <a:effectLst/>
                    <a:latin typeface="Segoe UI" panose="020B0502040204020203" pitchFamily="34" charset="0"/>
                  </a:rPr>
                  <a:t>É estritamente dominante para 2 jogar L. Dado que o conjunto de informação de 3 é alcançado, portanto, 3 sabe em que nó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err="1">
                    <a:effectLst/>
                    <a:latin typeface="Segoe UI" panose="020B0502040204020203" pitchFamily="34" charset="0"/>
                  </a:rPr>
                  <a:t>Perg</a:t>
                </a:r>
                <a:r>
                  <a:rPr lang="pt-BR" sz="1800" b="1" dirty="0">
                    <a:effectLst/>
                    <a:latin typeface="Segoe UI" panose="020B0502040204020203" pitchFamily="34" charset="0"/>
                  </a:rPr>
                  <a:t>: </a:t>
                </a:r>
                <a:r>
                  <a:rPr lang="pt-BR" sz="1800" dirty="0">
                    <a:effectLst/>
                    <a:latin typeface="Segoe UI" panose="020B0502040204020203" pitchFamily="34" charset="0"/>
                  </a:rPr>
                  <a:t>É suficiente dizer que </a:t>
                </a:r>
                <a:r>
                  <a:rPr lang="pt-BR" sz="2800" i="0">
                    <a:latin typeface="Cambria Math" panose="02040503050406030204" pitchFamily="18" charset="0"/>
                  </a:rPr>
                  <a:t>(𝐷,𝐿,𝑅′)</a:t>
                </a:r>
                <a:r>
                  <a:rPr lang="pt-BR" sz="2800" dirty="0"/>
                  <a:t> é E.B.P.?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2800" dirty="0"/>
                  <a:t>Não. Precisamos denotar as crenças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endParaRPr lang="pt-BR" b="1" dirty="0"/>
              </a:p>
            </p:txBody>
          </p:sp>
        </mc:Fallback>
      </mc:AlternateContent>
      <p:sp>
        <p:nvSpPr>
          <p:cNvPr id="4" name="Slide Number Placeholder 3"/>
          <p:cNvSpPr>
            <a:spLocks noGrp="1"/>
          </p:cNvSpPr>
          <p:nvPr>
            <p:ph type="sldNum" sz="quarter" idx="5"/>
          </p:nvPr>
        </p:nvSpPr>
        <p:spPr/>
        <p:txBody>
          <a:bodyPr/>
          <a:lstStyle/>
          <a:p>
            <a:fld id="{B2DE22FB-4F32-4F44-9195-D0BEF89D065E}" type="slidenum">
              <a:rPr lang="pt-BR" smtClean="0"/>
              <a:t>34</a:t>
            </a:fld>
            <a:endParaRPr lang="pt-BR"/>
          </a:p>
        </p:txBody>
      </p:sp>
    </p:spTree>
    <p:extLst>
      <p:ext uri="{BB962C8B-B14F-4D97-AF65-F5344CB8AC3E}">
        <p14:creationId xmlns:p14="http://schemas.microsoft.com/office/powerpoint/2010/main" val="1004582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a:t>
            </a:r>
            <a:r>
              <a:rPr lang="pt-BR" dirty="0"/>
              <a:t> </a:t>
            </a:r>
            <a:r>
              <a:rPr lang="pt-BR" sz="1800" dirty="0">
                <a:effectLst/>
                <a:latin typeface="Segoe UI" panose="020B0502040204020203" pitchFamily="34" charset="0"/>
              </a:rPr>
              <a:t>É estritamente dominante para 2 jogar L. Dado que o conjunto de informação de 3 é alcançado, portanto, 3 sabe em que nó está</a:t>
            </a:r>
            <a:endParaRPr lang="pt-BR"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35</a:t>
            </a:fld>
            <a:endParaRPr lang="pt-BR"/>
          </a:p>
        </p:txBody>
      </p:sp>
    </p:spTree>
    <p:extLst>
      <p:ext uri="{BB962C8B-B14F-4D97-AF65-F5344CB8AC3E}">
        <p14:creationId xmlns:p14="http://schemas.microsoft.com/office/powerpoint/2010/main" val="1262300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Pergunta: </a:t>
            </a:r>
            <a:r>
              <a:rPr lang="pt-BR" dirty="0"/>
              <a:t>Será que esse é um equilíbrio para esse jogo? </a:t>
            </a:r>
          </a:p>
          <a:p>
            <a:endParaRPr lang="pt-BR" dirty="0"/>
          </a:p>
          <a:p>
            <a:r>
              <a:rPr lang="pt-BR" dirty="0"/>
              <a:t>(A,L,L’) é E.N., mas não é EBP por causa dessa crença, já que o conjunto de informação não está nesse caminho de equilíbrio</a:t>
            </a:r>
          </a:p>
        </p:txBody>
      </p:sp>
      <p:sp>
        <p:nvSpPr>
          <p:cNvPr id="4" name="Slide Number Placeholder 3"/>
          <p:cNvSpPr>
            <a:spLocks noGrp="1"/>
          </p:cNvSpPr>
          <p:nvPr>
            <p:ph type="sldNum" sz="quarter" idx="5"/>
          </p:nvPr>
        </p:nvSpPr>
        <p:spPr/>
        <p:txBody>
          <a:bodyPr/>
          <a:lstStyle/>
          <a:p>
            <a:fld id="{B2DE22FB-4F32-4F44-9195-D0BEF89D065E}" type="slidenum">
              <a:rPr lang="pt-BR" smtClean="0"/>
              <a:t>36</a:t>
            </a:fld>
            <a:endParaRPr lang="pt-BR"/>
          </a:p>
        </p:txBody>
      </p:sp>
    </p:spTree>
    <p:extLst>
      <p:ext uri="{BB962C8B-B14F-4D97-AF65-F5344CB8AC3E}">
        <p14:creationId xmlns:p14="http://schemas.microsoft.com/office/powerpoint/2010/main" val="3104038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Note que o conjunto de informação está fora do caminho de equilíbrio</a:t>
            </a:r>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37</a:t>
            </a:fld>
            <a:endParaRPr lang="pt-BR"/>
          </a:p>
        </p:txBody>
      </p:sp>
    </p:spTree>
    <p:extLst>
      <p:ext uri="{BB962C8B-B14F-4D97-AF65-F5344CB8AC3E}">
        <p14:creationId xmlns:p14="http://schemas.microsoft.com/office/powerpoint/2010/main" val="3293069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P2: </a:t>
            </a:r>
            <a:r>
              <a:rPr lang="pt-BR" sz="1800" dirty="0">
                <a:effectLst/>
                <a:latin typeface="Segoe UI" panose="020B0502040204020203" pitchFamily="34" charset="0"/>
              </a:rPr>
              <a:t>Recapitulando resumidamente:</a:t>
            </a:r>
            <a:endParaRPr lang="pt-BR" sz="1800" dirty="0">
              <a:effectLst/>
              <a:latin typeface="Arial" panose="020B0604020202020204" pitchFamily="34" charset="0"/>
            </a:endParaRPr>
          </a:p>
          <a:p>
            <a:pPr lvl="1"/>
            <a:r>
              <a:rPr lang="pt-BR" sz="1800" dirty="0">
                <a:effectLst/>
                <a:latin typeface="Segoe UI" panose="020B0502040204020203" pitchFamily="34" charset="0"/>
              </a:rPr>
              <a:t>R.1 - Cada jogador deve ter uma distribuição de probabilidade em cada conjunto de informação</a:t>
            </a:r>
            <a:endParaRPr lang="pt-BR" sz="1800" dirty="0">
              <a:effectLst/>
              <a:latin typeface="Arial" panose="020B0604020202020204" pitchFamily="34" charset="0"/>
            </a:endParaRPr>
          </a:p>
          <a:p>
            <a:pPr lvl="1"/>
            <a:r>
              <a:rPr lang="pt-BR" sz="1800" dirty="0">
                <a:effectLst/>
                <a:latin typeface="Segoe UI" panose="020B0502040204020203" pitchFamily="34" charset="0"/>
              </a:rPr>
              <a:t>R.2 - As estratégias devem ser sequencialmente ótimas dadas as probabilidades.</a:t>
            </a:r>
            <a:endParaRPr lang="pt-BR" sz="1800" dirty="0">
              <a:effectLst/>
              <a:latin typeface="Arial" panose="020B0604020202020204" pitchFamily="34" charset="0"/>
            </a:endParaRPr>
          </a:p>
          <a:p>
            <a:pPr lvl="1"/>
            <a:r>
              <a:rPr lang="pt-BR" sz="1800" dirty="0">
                <a:effectLst/>
                <a:latin typeface="Segoe UI" panose="020B0502040204020203" pitchFamily="34" charset="0"/>
              </a:rPr>
              <a:t>R.3 - para conjuntos de informação no caminho de equilíbrio, crenças são determinadas pela regra de Bayes e as estratégias de equilíbrio dos jogadores</a:t>
            </a:r>
            <a:endParaRPr lang="pt-BR" sz="1800" dirty="0">
              <a:effectLst/>
              <a:latin typeface="Arial" panose="020B0604020202020204" pitchFamily="34" charset="0"/>
            </a:endParaRPr>
          </a:p>
          <a:p>
            <a:pPr lvl="1"/>
            <a:r>
              <a:rPr lang="pt-BR" sz="1800" dirty="0">
                <a:effectLst/>
                <a:latin typeface="Segoe UI" panose="020B0502040204020203" pitchFamily="34" charset="0"/>
              </a:rPr>
              <a:t>-------</a:t>
            </a:r>
            <a:endParaRPr lang="pt-BR" sz="1800" dirty="0">
              <a:effectLst/>
              <a:latin typeface="Arial" panose="020B0604020202020204" pitchFamily="34" charset="0"/>
            </a:endParaRPr>
          </a:p>
          <a:p>
            <a:pPr lvl="1"/>
            <a:r>
              <a:rPr lang="pt-BR" sz="1800" dirty="0">
                <a:effectLst/>
                <a:latin typeface="Segoe UI" panose="020B0502040204020203" pitchFamily="34" charset="0"/>
              </a:rPr>
              <a:t>R.4 - Fora do caminho de equilíbrio, a distribuição de probabilidades é determinada pela regra de Bayes *sempre que possível*</a:t>
            </a:r>
          </a:p>
          <a:p>
            <a:pPr lvl="1"/>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P3:</a:t>
            </a:r>
            <a:r>
              <a:rPr lang="pt-BR" sz="1800" dirty="0">
                <a:effectLst/>
                <a:latin typeface="Segoe UI" panose="020B0502040204020203" pitchFamily="34" charset="0"/>
              </a:rPr>
              <a:t> Porque só há um subjogo e o E.N. nele é (L,R')</a:t>
            </a:r>
            <a:endParaRPr lang="pt-BR" sz="1800" dirty="0">
              <a:effectLst/>
              <a:latin typeface="Arial" panose="020B0604020202020204" pitchFamily="34" charset="0"/>
            </a:endParaRPr>
          </a:p>
          <a:p>
            <a:pPr lvl="0"/>
            <a:endParaRPr lang="pt-BR" sz="1800"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39</a:t>
            </a:fld>
            <a:endParaRPr lang="pt-BR"/>
          </a:p>
        </p:txBody>
      </p:sp>
    </p:spTree>
    <p:extLst>
      <p:ext uri="{BB962C8B-B14F-4D97-AF65-F5344CB8AC3E}">
        <p14:creationId xmlns:p14="http://schemas.microsoft.com/office/powerpoint/2010/main" val="8599401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err="1">
                <a:effectLst/>
                <a:latin typeface="Segoe UI" panose="020B0502040204020203" pitchFamily="34" charset="0"/>
              </a:rPr>
              <a:t>Intro</a:t>
            </a:r>
            <a:r>
              <a:rPr lang="pt-BR" sz="1800" b="1" dirty="0">
                <a:effectLst/>
                <a:latin typeface="Segoe UI" panose="020B0502040204020203" pitchFamily="34" charset="0"/>
              </a:rPr>
              <a:t>: </a:t>
            </a:r>
            <a:r>
              <a:rPr lang="pt-BR" sz="1800" b="0" dirty="0">
                <a:effectLst/>
                <a:latin typeface="Segoe UI" panose="020B0502040204020203" pitchFamily="34" charset="0"/>
              </a:rPr>
              <a:t>há uma inconsistência entre a crença do jogador 3, que seria de 0 e a estratégia do jogador 2, que seria de L. E a gente sabe que as crenças devem ser determinadas pela regra de Bayes, mas levando em consideração as estratégias dos outros jogadores...mas por que essa crença não pode ser 0? Porque se o jogador 3 fosse dado a oportunidade de jogar, ele teria atualizado sua crença para 1 e não para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b="1"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P1:</a:t>
            </a:r>
            <a:r>
              <a:rPr lang="pt-BR" sz="1800" dirty="0">
                <a:effectLst/>
                <a:latin typeface="Segoe UI" panose="020B0502040204020203" pitchFamily="34" charset="0"/>
              </a:rPr>
              <a:t> Segundo a estratégia de 2, 3 deveria atualizar sua crença para p=1 ***caso fosse dado a oportunidade de jogar***</a:t>
            </a:r>
            <a:endParaRPr lang="pt-BR" sz="1800" dirty="0">
              <a:effectLst/>
              <a:latin typeface="Arial" panose="020B0604020202020204" pitchFamily="34" charset="0"/>
            </a:endParaRPr>
          </a:p>
          <a:p>
            <a:pPr lvl="1"/>
            <a:endParaRPr lang="pt-BR"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pt-BR" sz="1800" dirty="0">
                <a:effectLst/>
                <a:latin typeface="Segoe UI" panose="020B0502040204020203" pitchFamily="34" charset="0"/>
              </a:rPr>
              <a:t>A questão é que o conjunto de informação de 3 está fora do caminho de equilíbrio de (A,L,L'), portanto ele não é dado oportunidade de jogar.</a:t>
            </a:r>
            <a:br>
              <a:rPr lang="pt-BR" sz="1800" dirty="0">
                <a:effectLst/>
                <a:latin typeface="Segoe UI" panose="020B0502040204020203" pitchFamily="34" charset="0"/>
              </a:rPr>
            </a:br>
            <a:br>
              <a:rPr lang="pt-BR" sz="1800" dirty="0">
                <a:effectLst/>
                <a:latin typeface="Segoe UI" panose="020B0502040204020203" pitchFamily="34" charset="0"/>
              </a:rPr>
            </a:br>
            <a:r>
              <a:rPr lang="pt-BR" sz="1800" dirty="0">
                <a:effectLst/>
                <a:latin typeface="Segoe UI" panose="020B0502040204020203" pitchFamily="34" charset="0"/>
              </a:rPr>
              <a:t>Em resumo, R.1 a R.3 não impõem restrições a crença de 3, porque ela está off </a:t>
            </a:r>
            <a:r>
              <a:rPr lang="pt-BR" sz="1800" dirty="0" err="1">
                <a:effectLst/>
                <a:latin typeface="Segoe UI" panose="020B0502040204020203" pitchFamily="34" charset="0"/>
              </a:rPr>
              <a:t>the</a:t>
            </a:r>
            <a:r>
              <a:rPr lang="pt-BR" sz="1800" dirty="0">
                <a:effectLst/>
                <a:latin typeface="Segoe UI" panose="020B0502040204020203" pitchFamily="34" charset="0"/>
              </a:rPr>
              <a:t> </a:t>
            </a:r>
            <a:r>
              <a:rPr lang="pt-BR" sz="1800" dirty="0" err="1">
                <a:effectLst/>
                <a:latin typeface="Segoe UI" panose="020B0502040204020203" pitchFamily="34" charset="0"/>
              </a:rPr>
              <a:t>equilibrium</a:t>
            </a:r>
            <a:r>
              <a:rPr lang="pt-BR" sz="1800" dirty="0">
                <a:effectLst/>
                <a:latin typeface="Segoe UI" panose="020B0502040204020203" pitchFamily="34" charset="0"/>
              </a:rPr>
              <a:t> path</a:t>
            </a: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P3.1: </a:t>
            </a:r>
            <a:r>
              <a:rPr lang="pt-BR" sz="1800" dirty="0">
                <a:effectLst/>
                <a:latin typeface="Segoe UI" panose="020B0502040204020203" pitchFamily="34" charset="0"/>
              </a:rPr>
              <a:t>R.2 - ter uma melhor resposta dadas suas crenças.</a:t>
            </a:r>
            <a:endParaRPr lang="pt-BR" sz="1800" dirty="0">
              <a:effectLst/>
              <a:latin typeface="Arial" panose="020B0604020202020204" pitchFamily="34" charset="0"/>
            </a:endParaRPr>
          </a:p>
          <a:p>
            <a:endParaRPr lang="pt-BR" b="1" dirty="0"/>
          </a:p>
        </p:txBody>
      </p:sp>
      <p:sp>
        <p:nvSpPr>
          <p:cNvPr id="4" name="Slide Number Placeholder 3"/>
          <p:cNvSpPr>
            <a:spLocks noGrp="1"/>
          </p:cNvSpPr>
          <p:nvPr>
            <p:ph type="sldNum" sz="quarter" idx="5"/>
          </p:nvPr>
        </p:nvSpPr>
        <p:spPr/>
        <p:txBody>
          <a:bodyPr/>
          <a:lstStyle/>
          <a:p>
            <a:fld id="{B2DE22FB-4F32-4F44-9195-D0BEF89D065E}" type="slidenum">
              <a:rPr lang="pt-BR" smtClean="0"/>
              <a:t>40</a:t>
            </a:fld>
            <a:endParaRPr lang="pt-BR"/>
          </a:p>
        </p:txBody>
      </p:sp>
    </p:spTree>
    <p:extLst>
      <p:ext uri="{BB962C8B-B14F-4D97-AF65-F5344CB8AC3E}">
        <p14:creationId xmlns:p14="http://schemas.microsoft.com/office/powerpoint/2010/main" val="597277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err="1"/>
              <a:t>Conc</a:t>
            </a:r>
            <a:r>
              <a:rPr lang="pt-BR" b="1" dirty="0"/>
              <a:t>: </a:t>
            </a:r>
            <a:r>
              <a:rPr lang="pt-BR" dirty="0"/>
              <a:t>note o conceito de perfeição em ambos as classes de jogos sequenciais</a:t>
            </a:r>
          </a:p>
        </p:txBody>
      </p:sp>
      <p:sp>
        <p:nvSpPr>
          <p:cNvPr id="4" name="Slide Number Placeholder 3"/>
          <p:cNvSpPr>
            <a:spLocks noGrp="1"/>
          </p:cNvSpPr>
          <p:nvPr>
            <p:ph type="sldNum" sz="quarter" idx="5"/>
          </p:nvPr>
        </p:nvSpPr>
        <p:spPr/>
        <p:txBody>
          <a:bodyPr/>
          <a:lstStyle/>
          <a:p>
            <a:fld id="{B2DE22FB-4F32-4F44-9195-D0BEF89D065E}" type="slidenum">
              <a:rPr lang="pt-BR" smtClean="0"/>
              <a:t>5</a:t>
            </a:fld>
            <a:endParaRPr lang="pt-BR"/>
          </a:p>
        </p:txBody>
      </p:sp>
    </p:spTree>
    <p:extLst>
      <p:ext uri="{BB962C8B-B14F-4D97-AF65-F5344CB8AC3E}">
        <p14:creationId xmlns:p14="http://schemas.microsoft.com/office/powerpoint/2010/main" val="3760064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 </a:t>
            </a:r>
            <a:r>
              <a:rPr lang="pt-BR" sz="1800" dirty="0">
                <a:effectLst/>
                <a:latin typeface="Segoe UI" panose="020B0502040204020203" pitchFamily="34" charset="0"/>
              </a:rPr>
              <a:t>Por exemplo, se olharmos apenas a forma normal de um jogo, veremos que os E.N.P.S não se distinguem dos E.N. Apenas no jogo mais complexo veremos essa diferença</a:t>
            </a:r>
            <a:endParaRPr lang="pt-BR" sz="1800" dirty="0">
              <a:effectLst/>
              <a:latin typeface="Arial" panose="020B0604020202020204" pitchFamily="34" charset="0"/>
            </a:endParaRPr>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P3.1: </a:t>
            </a:r>
            <a:r>
              <a:rPr lang="pt-BR" sz="1800" dirty="0">
                <a:effectLst/>
                <a:latin typeface="Segoe UI" panose="020B0502040204020203" pitchFamily="34" charset="0"/>
              </a:rPr>
              <a:t>O conceito de "perfeição" está ligado a ameaças serem críveis</a:t>
            </a:r>
            <a:endParaRPr lang="pt-BR" sz="1800" dirty="0">
              <a:effectLst/>
              <a:latin typeface="Arial" panose="020B0604020202020204" pitchFamily="34" charset="0"/>
            </a:endParaRPr>
          </a:p>
          <a:p>
            <a:endParaRPr lang="pt-BR" b="1" dirty="0"/>
          </a:p>
        </p:txBody>
      </p:sp>
      <p:sp>
        <p:nvSpPr>
          <p:cNvPr id="4" name="Slide Number Placeholder 3"/>
          <p:cNvSpPr>
            <a:spLocks noGrp="1"/>
          </p:cNvSpPr>
          <p:nvPr>
            <p:ph type="sldNum" sz="quarter" idx="5"/>
          </p:nvPr>
        </p:nvSpPr>
        <p:spPr/>
        <p:txBody>
          <a:bodyPr/>
          <a:lstStyle/>
          <a:p>
            <a:fld id="{B2DE22FB-4F32-4F44-9195-D0BEF89D065E}" type="slidenum">
              <a:rPr lang="pt-BR" smtClean="0"/>
              <a:t>6</a:t>
            </a:fld>
            <a:endParaRPr lang="pt-BR"/>
          </a:p>
        </p:txBody>
      </p:sp>
    </p:spTree>
    <p:extLst>
      <p:ext uri="{BB962C8B-B14F-4D97-AF65-F5344CB8AC3E}">
        <p14:creationId xmlns:p14="http://schemas.microsoft.com/office/powerpoint/2010/main" val="2578745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P2: </a:t>
            </a:r>
            <a:r>
              <a:rPr lang="pt-BR" sz="1800" dirty="0">
                <a:effectLst/>
                <a:latin typeface="Segoe UI" panose="020B0502040204020203" pitchFamily="34" charset="0"/>
              </a:rPr>
              <a:t>Enquanto o subjogo só pode começar a partir de um conjunto de informação unitário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Segoe UI" panose="020B0502040204020203" pitchFamily="34" charset="0"/>
              </a:rPr>
              <a:t>P3: </a:t>
            </a:r>
            <a:r>
              <a:rPr lang="pt-BR" sz="1800" b="0" dirty="0">
                <a:effectLst/>
                <a:latin typeface="Segoe UI" panose="020B0502040204020203" pitchFamily="34" charset="0"/>
              </a:rPr>
              <a:t>Não é muito diferente do que tínhamos visto anteriormente</a:t>
            </a:r>
            <a:endParaRPr lang="pt-BR" sz="1800" b="1" dirty="0">
              <a:effectLst/>
              <a:latin typeface="Arial" panose="020B0604020202020204" pitchFamily="34" charset="0"/>
            </a:endParaRP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7</a:t>
            </a:fld>
            <a:endParaRPr lang="pt-BR"/>
          </a:p>
        </p:txBody>
      </p:sp>
    </p:spTree>
    <p:extLst>
      <p:ext uri="{BB962C8B-B14F-4D97-AF65-F5344CB8AC3E}">
        <p14:creationId xmlns:p14="http://schemas.microsoft.com/office/powerpoint/2010/main" val="1405655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P3: </a:t>
            </a:r>
            <a:r>
              <a:rPr lang="pt-BR" dirty="0"/>
              <a:t>lembre-se que Harsanyi nos mostrou que um jogo de informação incompleta pode ser escrito como um jogo de informação imperfeita a medida em que a natureza sorteia os tipos dos jogadores e só revela esses tipos como informação privada de cada jogador (ver Aula 8).</a:t>
            </a:r>
          </a:p>
          <a:p>
            <a:endParaRPr lang="pt-BR" dirty="0"/>
          </a:p>
          <a:p>
            <a:r>
              <a:rPr lang="pt-BR" dirty="0"/>
              <a:t>Lembre-se que informação incompleta envolve cada jogador saber sobre si o que o outro jogador não conhece (assimetria de informação). Informação imperfeita é quando os jogadores não conhecem a historia do jogo. Ele sabe da estrutura de </a:t>
            </a:r>
            <a:r>
              <a:rPr lang="pt-BR" dirty="0" err="1"/>
              <a:t>payoffs</a:t>
            </a:r>
            <a:r>
              <a:rPr lang="pt-BR" dirty="0"/>
              <a:t> dos demais jogadores, mas não sabe o que o levou até a situação quando é chamado a jogar (ex. um conjunto de informação)</a:t>
            </a:r>
            <a:endParaRPr lang="en-US" dirty="0"/>
          </a:p>
        </p:txBody>
      </p:sp>
      <p:sp>
        <p:nvSpPr>
          <p:cNvPr id="4" name="Slide Number Placeholder 3"/>
          <p:cNvSpPr>
            <a:spLocks noGrp="1"/>
          </p:cNvSpPr>
          <p:nvPr>
            <p:ph type="sldNum" sz="quarter" idx="5"/>
          </p:nvPr>
        </p:nvSpPr>
        <p:spPr/>
        <p:txBody>
          <a:bodyPr/>
          <a:lstStyle/>
          <a:p>
            <a:fld id="{B2DE22FB-4F32-4F44-9195-D0BEF89D065E}" type="slidenum">
              <a:rPr lang="pt-BR" smtClean="0"/>
              <a:t>8</a:t>
            </a:fld>
            <a:endParaRPr lang="pt-BR"/>
          </a:p>
        </p:txBody>
      </p:sp>
    </p:spTree>
    <p:extLst>
      <p:ext uri="{BB962C8B-B14F-4D97-AF65-F5344CB8AC3E}">
        <p14:creationId xmlns:p14="http://schemas.microsoft.com/office/powerpoint/2010/main" val="283219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P2:</a:t>
            </a:r>
            <a:r>
              <a:rPr lang="pt-BR" dirty="0"/>
              <a:t> vou chamar esses requisitos de R1 (crenças); R2 (racionalidade sequencial); R3 (atualização de crenças); R4 (também sobre atualização de crenças)</a:t>
            </a:r>
          </a:p>
          <a:p>
            <a:endParaRPr lang="pt-BR" dirty="0"/>
          </a:p>
          <a:p>
            <a:r>
              <a:rPr lang="pt-BR" b="1" dirty="0"/>
              <a:t>P3: </a:t>
            </a:r>
            <a:r>
              <a:rPr lang="pt-BR" dirty="0"/>
              <a:t>o conceito de Equilíbrio Bayesiano Perfeito (E.B.P)</a:t>
            </a:r>
          </a:p>
        </p:txBody>
      </p:sp>
      <p:sp>
        <p:nvSpPr>
          <p:cNvPr id="4" name="Slide Number Placeholder 3"/>
          <p:cNvSpPr>
            <a:spLocks noGrp="1"/>
          </p:cNvSpPr>
          <p:nvPr>
            <p:ph type="sldNum" sz="quarter" idx="5"/>
          </p:nvPr>
        </p:nvSpPr>
        <p:spPr/>
        <p:txBody>
          <a:bodyPr/>
          <a:lstStyle/>
          <a:p>
            <a:fld id="{B2DE22FB-4F32-4F44-9195-D0BEF89D065E}" type="slidenum">
              <a:rPr lang="pt-BR" smtClean="0"/>
              <a:t>9</a:t>
            </a:fld>
            <a:endParaRPr lang="pt-BR"/>
          </a:p>
        </p:txBody>
      </p:sp>
    </p:spTree>
    <p:extLst>
      <p:ext uri="{BB962C8B-B14F-4D97-AF65-F5344CB8AC3E}">
        <p14:creationId xmlns:p14="http://schemas.microsoft.com/office/powerpoint/2010/main" val="1178058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P3:</a:t>
            </a:r>
            <a:r>
              <a:rPr lang="pt-BR" dirty="0"/>
              <a:t> aqui estamos introduzindo a informação imperfeita. O jogador 2 não conhece a história do jogo</a:t>
            </a:r>
          </a:p>
          <a:p>
            <a:endParaRPr lang="pt-BR" dirty="0"/>
          </a:p>
        </p:txBody>
      </p:sp>
      <p:sp>
        <p:nvSpPr>
          <p:cNvPr id="4" name="Slide Number Placeholder 3"/>
          <p:cNvSpPr>
            <a:spLocks noGrp="1"/>
          </p:cNvSpPr>
          <p:nvPr>
            <p:ph type="sldNum" sz="quarter" idx="5"/>
          </p:nvPr>
        </p:nvSpPr>
        <p:spPr/>
        <p:txBody>
          <a:bodyPr/>
          <a:lstStyle/>
          <a:p>
            <a:fld id="{B2DE22FB-4F32-4F44-9195-D0BEF89D065E}" type="slidenum">
              <a:rPr lang="pt-BR" smtClean="0"/>
              <a:t>10</a:t>
            </a:fld>
            <a:endParaRPr lang="pt-BR"/>
          </a:p>
        </p:txBody>
      </p:sp>
    </p:spTree>
    <p:extLst>
      <p:ext uri="{BB962C8B-B14F-4D97-AF65-F5344CB8AC3E}">
        <p14:creationId xmlns:p14="http://schemas.microsoft.com/office/powerpoint/2010/main" val="4181943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DEF9-757C-42F7-88A9-1C86D1050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3F1C0870-A1EE-4EF5-A56B-637F634BC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6" name="Slide Number Placeholder 5">
            <a:extLst>
              <a:ext uri="{FF2B5EF4-FFF2-40B4-BE49-F238E27FC236}">
                <a16:creationId xmlns:a16="http://schemas.microsoft.com/office/drawing/2014/main" id="{A1F903DF-4262-446D-A60D-0660C181A704}"/>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BAE4F3B4-601C-4B18-AA4D-0536824DE996}"/>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2341108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A448-3B49-43B0-A212-CFADD354EEBF}"/>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D4C05A91-9969-40CF-83CD-56180DD00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B672A56A-BC7F-4C77-8A65-0957F3FF5F0D}"/>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640F3728-9482-44DF-9492-132FD7A74DBD}"/>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418473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FA2FFE-7795-47D1-8A09-CE9041FD74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34A3AE03-65DA-49EC-BA98-DB0B7B9385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ECC0D966-12A0-477A-8066-D649325F4180}"/>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1CDCA3FF-17F5-4F1F-9A86-EBAE8B9AD99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35880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6F9E-5E69-4D25-B952-A9C97019F888}"/>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E7EC4931-B12F-4339-B029-E74EF42024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FD1BCB6E-EE57-464A-8EE1-AE8C6033FF36}"/>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14D2E340-DBE1-4559-AE49-1816AD73F019}"/>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74021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AF499-3B36-4D3C-962A-601D35B289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7A9801C8-99BF-43AC-BD56-0511716D48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09B463CE-2F7C-4DFF-A2E7-D3759BDA94D0}"/>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5" name="Footer Placeholder 4">
            <a:extLst>
              <a:ext uri="{FF2B5EF4-FFF2-40B4-BE49-F238E27FC236}">
                <a16:creationId xmlns:a16="http://schemas.microsoft.com/office/drawing/2014/main" id="{FD071012-575B-4507-A6C3-A1B780160790}"/>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27880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0517-BA1D-4115-8744-7F43E9372C34}"/>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3815BD94-78FA-4E31-87B4-7E4DCCAA36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0D0A8045-409A-4603-B9F9-C8F50668EE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Slide Number Placeholder 6">
            <a:extLst>
              <a:ext uri="{FF2B5EF4-FFF2-40B4-BE49-F238E27FC236}">
                <a16:creationId xmlns:a16="http://schemas.microsoft.com/office/drawing/2014/main" id="{1389225F-B569-4F07-8B91-FAD75647ED2C}"/>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9E4BAB19-312B-4C22-AA06-69833B6D5E57}"/>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12042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D621-3DEA-440E-87A4-D3F9756FD6BA}"/>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37D8E475-206D-4FD1-999A-CA8FB4A5B4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89F086-60A1-4CC1-9A4E-014F0668D1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C1C88BE6-3818-4379-BB2F-FC2B346CF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51CB41-6876-49A8-8B1A-A53EB726A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9" name="Slide Number Placeholder 8">
            <a:extLst>
              <a:ext uri="{FF2B5EF4-FFF2-40B4-BE49-F238E27FC236}">
                <a16:creationId xmlns:a16="http://schemas.microsoft.com/office/drawing/2014/main" id="{9DD7F80E-7507-4EB5-ADEE-084E393F7F2A}"/>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8" name="Footer Placeholder 4">
            <a:extLst>
              <a:ext uri="{FF2B5EF4-FFF2-40B4-BE49-F238E27FC236}">
                <a16:creationId xmlns:a16="http://schemas.microsoft.com/office/drawing/2014/main" id="{2220694B-8EAE-4835-AA60-37D687CFD2B7}"/>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102041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9C70-AD09-40C1-A780-023A10D1BDE6}"/>
              </a:ext>
            </a:extLst>
          </p:cNvPr>
          <p:cNvSpPr>
            <a:spLocks noGrp="1"/>
          </p:cNvSpPr>
          <p:nvPr>
            <p:ph type="title"/>
          </p:nvPr>
        </p:nvSpPr>
        <p:spPr/>
        <p:txBody>
          <a:bodyPr/>
          <a:lstStyle/>
          <a:p>
            <a:r>
              <a:rPr lang="en-US"/>
              <a:t>Click to edit Master title style</a:t>
            </a:r>
            <a:endParaRPr lang="pt-BR"/>
          </a:p>
        </p:txBody>
      </p:sp>
      <p:sp>
        <p:nvSpPr>
          <p:cNvPr id="5" name="Slide Number Placeholder 4">
            <a:extLst>
              <a:ext uri="{FF2B5EF4-FFF2-40B4-BE49-F238E27FC236}">
                <a16:creationId xmlns:a16="http://schemas.microsoft.com/office/drawing/2014/main" id="{820E4D4E-9877-4FBB-A0B9-7744C2054382}"/>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4" name="Footer Placeholder 4">
            <a:extLst>
              <a:ext uri="{FF2B5EF4-FFF2-40B4-BE49-F238E27FC236}">
                <a16:creationId xmlns:a16="http://schemas.microsoft.com/office/drawing/2014/main" id="{94DD2980-4464-45D7-BB6D-DED318B06826}"/>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36543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EF16A4-0C42-4642-AA79-340A17C9FB0F}"/>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3" name="Footer Placeholder 4">
            <a:extLst>
              <a:ext uri="{FF2B5EF4-FFF2-40B4-BE49-F238E27FC236}">
                <a16:creationId xmlns:a16="http://schemas.microsoft.com/office/drawing/2014/main" id="{03658FE8-638A-4B55-9139-C47DE12FF3F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174474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49F09-5620-480D-9DC4-23B6CC70E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0AF1CA63-EC8C-43F3-8D12-6BDBD28AE5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0820596D-297E-40E7-BEF3-62A04D4C3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9DD30363-B0D0-437E-815F-248991885824}"/>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7A4AC474-3379-43DE-BB22-CD5210FDB36E}"/>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295703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0F6B-90E4-4FDB-84FD-55B3DEAE1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5A5A494C-0877-4738-AE50-BD9CF10049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437A33EC-ED2F-48F1-904C-77673C58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CF6FF8C5-F782-40F5-9913-46AD43F70EEA}"/>
              </a:ext>
            </a:extLst>
          </p:cNvPr>
          <p:cNvSpPr>
            <a:spLocks noGrp="1"/>
          </p:cNvSpPr>
          <p:nvPr>
            <p:ph type="sldNum" sz="quarter" idx="12"/>
          </p:nvPr>
        </p:nvSpPr>
        <p:spPr/>
        <p:txBody>
          <a:bodyPr/>
          <a:lstStyle/>
          <a:p>
            <a:fld id="{AF67EEE8-F201-4410-BA13-233EFB93B646}" type="slidenum">
              <a:rPr lang="pt-BR" smtClean="0"/>
              <a:t>‹#›</a:t>
            </a:fld>
            <a:endParaRPr lang="pt-BR"/>
          </a:p>
        </p:txBody>
      </p:sp>
      <p:sp>
        <p:nvSpPr>
          <p:cNvPr id="6" name="Footer Placeholder 4">
            <a:extLst>
              <a:ext uri="{FF2B5EF4-FFF2-40B4-BE49-F238E27FC236}">
                <a16:creationId xmlns:a16="http://schemas.microsoft.com/office/drawing/2014/main" id="{EE58AC37-F645-4912-ADFA-8800401EAF33}"/>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80500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F59946-044A-47E9-A27B-3A87E1BBB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7DD029C7-79AF-4924-B499-47CFB29F8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Slide Number Placeholder 5">
            <a:extLst>
              <a:ext uri="{FF2B5EF4-FFF2-40B4-BE49-F238E27FC236}">
                <a16:creationId xmlns:a16="http://schemas.microsoft.com/office/drawing/2014/main" id="{7284EFA4-882F-4FA6-AD8C-735FEE3A4D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7EEE8-F201-4410-BA13-233EFB93B646}" type="slidenum">
              <a:rPr lang="pt-BR" smtClean="0"/>
              <a:t>‹#›</a:t>
            </a:fld>
            <a:endParaRPr lang="pt-BR"/>
          </a:p>
        </p:txBody>
      </p:sp>
      <p:sp>
        <p:nvSpPr>
          <p:cNvPr id="10" name="Rectangle 9">
            <a:extLst>
              <a:ext uri="{FF2B5EF4-FFF2-40B4-BE49-F238E27FC236}">
                <a16:creationId xmlns:a16="http://schemas.microsoft.com/office/drawing/2014/main" id="{67122C86-DC25-40DE-B0C6-33E3B1F7E1C1}"/>
              </a:ext>
            </a:extLst>
          </p:cNvPr>
          <p:cNvSpPr/>
          <p:nvPr userDrawn="1"/>
        </p:nvSpPr>
        <p:spPr>
          <a:xfrm>
            <a:off x="0" y="6730940"/>
            <a:ext cx="12192000" cy="127592"/>
          </a:xfrm>
          <a:prstGeom prst="rect">
            <a:avLst/>
          </a:prstGeom>
          <a:gradFill flip="none" rotWithShape="1">
            <a:gsLst>
              <a:gs pos="0">
                <a:srgbClr val="162F4E"/>
              </a:gs>
              <a:gs pos="100000">
                <a:srgbClr val="4AACE9">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4">
            <a:extLst>
              <a:ext uri="{FF2B5EF4-FFF2-40B4-BE49-F238E27FC236}">
                <a16:creationId xmlns:a16="http://schemas.microsoft.com/office/drawing/2014/main" id="{9B9FC6FC-23CF-42B1-9364-ED05AFF44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pt-B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dirty="0"/>
              <a:t>Robson Tigre </a:t>
            </a:r>
            <a:endParaRPr lang="en-US" dirty="0"/>
          </a:p>
        </p:txBody>
      </p:sp>
    </p:spTree>
    <p:extLst>
      <p:ext uri="{BB962C8B-B14F-4D97-AF65-F5344CB8AC3E}">
        <p14:creationId xmlns:p14="http://schemas.microsoft.com/office/powerpoint/2010/main" val="67258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image" Target="../media/image90.png"/><Relationship Id="rId4" Type="http://schemas.openxmlformats.org/officeDocument/2006/relationships/customXml" Target="../ink/ink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6" Type="http://schemas.openxmlformats.org/officeDocument/2006/relationships/image" Target="../media/image156.png"/><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19.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image" Target="../media/image24.png"/><Relationship Id="rId4" Type="http://schemas.openxmlformats.org/officeDocument/2006/relationships/image" Target="../media/image1119.png"/></Relationships>
</file>

<file path=ppt/slides/_rels/slide38.xml.rels><?xml version="1.0" encoding="UTF-8" standalone="yes"?>
<Relationships xmlns="http://schemas.openxmlformats.org/package/2006/relationships"><Relationship Id="rId3" Type="http://schemas.openxmlformats.org/officeDocument/2006/relationships/image" Target="../media/image120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6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58E6132-2F24-4ADC-B81B-2EB520711FD7}"/>
              </a:ext>
            </a:extLst>
          </p:cNvPr>
          <p:cNvSpPr>
            <a:spLocks noGrp="1"/>
          </p:cNvSpPr>
          <p:nvPr>
            <p:ph type="ctrTitle"/>
          </p:nvPr>
        </p:nvSpPr>
        <p:spPr>
          <a:xfrm>
            <a:off x="2122711" y="1366553"/>
            <a:ext cx="7946571" cy="2062447"/>
          </a:xfrm>
        </p:spPr>
        <p:txBody>
          <a:bodyPr>
            <a:normAutofit/>
          </a:bodyPr>
          <a:lstStyle/>
          <a:p>
            <a:r>
              <a:rPr lang="pt-BR" sz="7200" b="1" dirty="0"/>
              <a:t>Teoria dos Jogos</a:t>
            </a:r>
            <a:endParaRPr lang="pt-BR" sz="4400" b="1" dirty="0"/>
          </a:p>
        </p:txBody>
      </p:sp>
      <p:sp>
        <p:nvSpPr>
          <p:cNvPr id="7" name="TextBox 6">
            <a:extLst>
              <a:ext uri="{FF2B5EF4-FFF2-40B4-BE49-F238E27FC236}">
                <a16:creationId xmlns:a16="http://schemas.microsoft.com/office/drawing/2014/main" id="{0D85B13A-5A0A-431E-BB18-B5B4CD880CC2}"/>
              </a:ext>
            </a:extLst>
          </p:cNvPr>
          <p:cNvSpPr txBox="1"/>
          <p:nvPr/>
        </p:nvSpPr>
        <p:spPr>
          <a:xfrm>
            <a:off x="3581396" y="3614010"/>
            <a:ext cx="5029200" cy="553998"/>
          </a:xfrm>
          <a:prstGeom prst="rect">
            <a:avLst/>
          </a:prstGeom>
          <a:noFill/>
        </p:spPr>
        <p:txBody>
          <a:bodyPr wrap="square" rtlCol="0">
            <a:spAutoFit/>
          </a:bodyPr>
          <a:lstStyle/>
          <a:p>
            <a:pPr algn="ctr"/>
            <a:r>
              <a:rPr lang="pt-BR" sz="3000" dirty="0"/>
              <a:t>Professor Robson Tigre</a:t>
            </a:r>
          </a:p>
        </p:txBody>
      </p:sp>
    </p:spTree>
    <p:extLst>
      <p:ext uri="{BB962C8B-B14F-4D97-AF65-F5344CB8AC3E}">
        <p14:creationId xmlns:p14="http://schemas.microsoft.com/office/powerpoint/2010/main" val="960910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6E7CC3-EFBB-42EF-9E9D-2B944BB3FBC2}"/>
                  </a:ext>
                </a:extLst>
              </p:cNvPr>
              <p:cNvSpPr>
                <a:spLocks noGrp="1"/>
              </p:cNvSpPr>
              <p:nvPr>
                <p:ph idx="1"/>
              </p:nvPr>
            </p:nvSpPr>
            <p:spPr/>
            <p:txBody>
              <a:bodyPr>
                <a:normAutofit lnSpcReduction="10000"/>
              </a:bodyPr>
              <a:lstStyle/>
              <a:p>
                <a:pPr marL="0" indent="0" algn="just">
                  <a:buNone/>
                </a:pPr>
                <a:r>
                  <a:rPr lang="pt-BR" sz="2900" dirty="0"/>
                  <a:t>Considere o seguinte jogo de informação completa mas imperfeita:</a:t>
                </a:r>
              </a:p>
              <a:p>
                <a:pPr marL="0" indent="0" algn="just">
                  <a:buNone/>
                </a:pPr>
                <a:endParaRPr lang="pt-BR" sz="2900" dirty="0"/>
              </a:p>
              <a:p>
                <a:pPr algn="just"/>
                <a:r>
                  <a:rPr lang="pt-BR" dirty="0"/>
                  <a:t>O jogador </a:t>
                </a:r>
                <a14:m>
                  <m:oMath xmlns:m="http://schemas.openxmlformats.org/officeDocument/2006/math">
                    <m:r>
                      <a:rPr lang="pt-BR" b="0" i="1" smtClean="0">
                        <a:latin typeface="Cambria Math" panose="02040503050406030204" pitchFamily="18" charset="0"/>
                      </a:rPr>
                      <m:t>1</m:t>
                    </m:r>
                  </m:oMath>
                </a14:m>
                <a:r>
                  <a:rPr lang="pt-BR" dirty="0"/>
                  <a:t> escolhe entre três ações - </a:t>
                </a:r>
                <a14:m>
                  <m:oMath xmlns:m="http://schemas.openxmlformats.org/officeDocument/2006/math">
                    <m:r>
                      <a:rPr lang="pt-BR" b="0" i="1" smtClean="0">
                        <a:latin typeface="Cambria Math" panose="02040503050406030204" pitchFamily="18" charset="0"/>
                      </a:rPr>
                      <m:t>𝐿</m:t>
                    </m:r>
                    <m:r>
                      <a:rPr lang="pt-BR" b="0" i="1" smtClean="0">
                        <a:latin typeface="Cambria Math" panose="02040503050406030204" pitchFamily="18" charset="0"/>
                      </a:rPr>
                      <m:t>,</m:t>
                    </m:r>
                    <m:r>
                      <a:rPr lang="pt-BR" b="0" i="1" smtClean="0">
                        <a:latin typeface="Cambria Math" panose="02040503050406030204" pitchFamily="18" charset="0"/>
                      </a:rPr>
                      <m:t>𝑀</m:t>
                    </m:r>
                    <m:r>
                      <a:rPr lang="pt-BR" b="0" i="1" smtClean="0">
                        <a:latin typeface="Cambria Math" panose="02040503050406030204" pitchFamily="18" charset="0"/>
                      </a:rPr>
                      <m:t>,</m:t>
                    </m:r>
                    <m:r>
                      <a:rPr lang="pt-BR" b="0" i="1" smtClean="0">
                        <a:latin typeface="Cambria Math" panose="02040503050406030204" pitchFamily="18" charset="0"/>
                      </a:rPr>
                      <m:t>𝑅</m:t>
                    </m:r>
                  </m:oMath>
                </a14:m>
                <a:endParaRPr lang="pt-BR" dirty="0"/>
              </a:p>
              <a:p>
                <a:pPr algn="just"/>
                <a:endParaRPr lang="pt-BR" dirty="0"/>
              </a:p>
              <a:p>
                <a:pPr algn="just"/>
                <a:r>
                  <a:rPr lang="pt-BR" dirty="0"/>
                  <a:t>Se o jogador </a:t>
                </a:r>
                <a14:m>
                  <m:oMath xmlns:m="http://schemas.openxmlformats.org/officeDocument/2006/math">
                    <m:r>
                      <a:rPr lang="pt-BR" b="0" i="1" smtClean="0">
                        <a:latin typeface="Cambria Math" panose="02040503050406030204" pitchFamily="18" charset="0"/>
                      </a:rPr>
                      <m:t>1</m:t>
                    </m:r>
                  </m:oMath>
                </a14:m>
                <a:r>
                  <a:rPr lang="pt-BR" dirty="0"/>
                  <a:t> escolher </a:t>
                </a:r>
                <a14:m>
                  <m:oMath xmlns:m="http://schemas.openxmlformats.org/officeDocument/2006/math">
                    <m:r>
                      <a:rPr lang="pt-BR" b="0" i="1" smtClean="0">
                        <a:latin typeface="Cambria Math" panose="02040503050406030204" pitchFamily="18" charset="0"/>
                      </a:rPr>
                      <m:t>𝑅</m:t>
                    </m:r>
                  </m:oMath>
                </a14:m>
                <a:r>
                  <a:rPr lang="pt-BR" dirty="0"/>
                  <a:t>, o jogo acaba imediatamente, sem a participação do jogador </a:t>
                </a:r>
                <a14:m>
                  <m:oMath xmlns:m="http://schemas.openxmlformats.org/officeDocument/2006/math">
                    <m:r>
                      <a:rPr lang="pt-BR" b="0" i="1" smtClean="0">
                        <a:latin typeface="Cambria Math" panose="02040503050406030204" pitchFamily="18" charset="0"/>
                      </a:rPr>
                      <m:t>2</m:t>
                    </m:r>
                  </m:oMath>
                </a14:m>
                <a:r>
                  <a:rPr lang="pt-BR" dirty="0"/>
                  <a:t> </a:t>
                </a:r>
              </a:p>
              <a:p>
                <a:pPr algn="just"/>
                <a:endParaRPr lang="pt-BR" dirty="0"/>
              </a:p>
              <a:p>
                <a:pPr algn="just"/>
                <a:r>
                  <a:rPr lang="pt-BR" dirty="0"/>
                  <a:t>Se o jogador </a:t>
                </a:r>
                <a14:m>
                  <m:oMath xmlns:m="http://schemas.openxmlformats.org/officeDocument/2006/math">
                    <m:r>
                      <a:rPr lang="pt-BR" b="0" i="1" smtClean="0">
                        <a:latin typeface="Cambria Math" panose="02040503050406030204" pitchFamily="18" charset="0"/>
                      </a:rPr>
                      <m:t>1</m:t>
                    </m:r>
                  </m:oMath>
                </a14:m>
                <a:r>
                  <a:rPr lang="pt-BR" dirty="0"/>
                  <a:t> escolher </a:t>
                </a:r>
                <a14:m>
                  <m:oMath xmlns:m="http://schemas.openxmlformats.org/officeDocument/2006/math">
                    <m:r>
                      <a:rPr lang="pt-BR" b="0" i="1" smtClean="0">
                        <a:latin typeface="Cambria Math" panose="02040503050406030204" pitchFamily="18" charset="0"/>
                      </a:rPr>
                      <m:t>𝐿</m:t>
                    </m:r>
                  </m:oMath>
                </a14:m>
                <a:r>
                  <a:rPr lang="pt-BR" dirty="0"/>
                  <a:t> ou </a:t>
                </a:r>
                <a14:m>
                  <m:oMath xmlns:m="http://schemas.openxmlformats.org/officeDocument/2006/math">
                    <m:r>
                      <a:rPr lang="pt-BR" b="0" i="1" smtClean="0">
                        <a:latin typeface="Cambria Math" panose="02040503050406030204" pitchFamily="18" charset="0"/>
                      </a:rPr>
                      <m:t>𝑀</m:t>
                    </m:r>
                  </m:oMath>
                </a14:m>
                <a:r>
                  <a:rPr lang="pt-BR" dirty="0"/>
                  <a:t>, o jogador </a:t>
                </a:r>
                <a14:m>
                  <m:oMath xmlns:m="http://schemas.openxmlformats.org/officeDocument/2006/math">
                    <m:r>
                      <a:rPr lang="pt-BR" b="0" i="1" smtClean="0">
                        <a:latin typeface="Cambria Math" panose="02040503050406030204" pitchFamily="18" charset="0"/>
                      </a:rPr>
                      <m:t>2</m:t>
                    </m:r>
                  </m:oMath>
                </a14:m>
                <a:r>
                  <a:rPr lang="pt-BR" dirty="0"/>
                  <a:t> </a:t>
                </a:r>
                <a:r>
                  <a:rPr lang="pt-BR" i="1" dirty="0">
                    <a:solidFill>
                      <a:srgbClr val="C00000"/>
                    </a:solidFill>
                  </a:rPr>
                  <a:t>observa apenas que </a:t>
                </a:r>
                <a14:m>
                  <m:oMath xmlns:m="http://schemas.openxmlformats.org/officeDocument/2006/math">
                    <m:r>
                      <a:rPr lang="pt-BR" b="0" i="1" smtClean="0">
                        <a:solidFill>
                          <a:srgbClr val="C00000"/>
                        </a:solidFill>
                        <a:latin typeface="Cambria Math" panose="02040503050406030204" pitchFamily="18" charset="0"/>
                      </a:rPr>
                      <m:t>𝑅</m:t>
                    </m:r>
                  </m:oMath>
                </a14:m>
                <a:r>
                  <a:rPr lang="pt-BR" i="1" dirty="0">
                    <a:solidFill>
                      <a:srgbClr val="C00000"/>
                    </a:solidFill>
                  </a:rPr>
                  <a:t> não foi escolhido pelo jogador </a:t>
                </a:r>
                <a14:m>
                  <m:oMath xmlns:m="http://schemas.openxmlformats.org/officeDocument/2006/math">
                    <m:r>
                      <a:rPr lang="pt-BR" b="0" i="1" smtClean="0">
                        <a:solidFill>
                          <a:srgbClr val="C00000"/>
                        </a:solidFill>
                        <a:latin typeface="Cambria Math" panose="02040503050406030204" pitchFamily="18" charset="0"/>
                      </a:rPr>
                      <m:t>1</m:t>
                    </m:r>
                  </m:oMath>
                </a14:m>
                <a:r>
                  <a:rPr lang="pt-BR" dirty="0"/>
                  <a:t>, e então escolhe entre duas ações, </a:t>
                </a:r>
                <a14:m>
                  <m:oMath xmlns:m="http://schemas.openxmlformats.org/officeDocument/2006/math">
                    <m:r>
                      <a:rPr lang="pt-BR" b="0" i="1" smtClean="0">
                        <a:latin typeface="Cambria Math" panose="02040503050406030204" pitchFamily="18" charset="0"/>
                      </a:rPr>
                      <m:t>𝐿</m:t>
                    </m:r>
                    <m:r>
                      <a:rPr lang="en-US" b="0" i="1" smtClean="0">
                        <a:latin typeface="Cambria Math" panose="02040503050406030204" pitchFamily="18" charset="0"/>
                      </a:rPr>
                      <m:t>′</m:t>
                    </m:r>
                  </m:oMath>
                </a14:m>
                <a:r>
                  <a:rPr lang="pt-BR" dirty="0"/>
                  <a:t> ou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oMath>
                </a14:m>
                <a:r>
                  <a:rPr lang="pt-BR" dirty="0"/>
                  <a:t>, e então o jogo acaba</a:t>
                </a:r>
              </a:p>
            </p:txBody>
          </p:sp>
        </mc:Choice>
        <mc:Fallback xmlns="">
          <p:sp>
            <p:nvSpPr>
              <p:cNvPr id="3" name="Content Placeholder 2">
                <a:extLst>
                  <a:ext uri="{FF2B5EF4-FFF2-40B4-BE49-F238E27FC236}">
                    <a16:creationId xmlns:a16="http://schemas.microsoft.com/office/drawing/2014/main" id="{D16E7CC3-EFBB-42EF-9E9D-2B944BB3FBC2}"/>
                  </a:ext>
                </a:extLst>
              </p:cNvPr>
              <p:cNvSpPr>
                <a:spLocks noGrp="1" noRot="1" noChangeAspect="1" noMove="1" noResize="1" noEditPoints="1" noAdjustHandles="1" noChangeArrowheads="1" noChangeShapeType="1" noTextEdit="1"/>
              </p:cNvSpPr>
              <p:nvPr>
                <p:ph idx="1"/>
              </p:nvPr>
            </p:nvSpPr>
            <p:spPr>
              <a:blipFill>
                <a:blip r:embed="rId3"/>
                <a:stretch>
                  <a:fillRect l="-1275" t="-3221" r="-1159" b="-2801"/>
                </a:stretch>
              </a:blipFill>
            </p:spPr>
            <p:txBody>
              <a:bodyPr/>
              <a:lstStyle/>
              <a:p>
                <a:r>
                  <a:rPr lang="pt-BR">
                    <a:noFill/>
                  </a:rPr>
                  <a:t> </a:t>
                </a:r>
              </a:p>
            </p:txBody>
          </p:sp>
        </mc:Fallback>
      </mc:AlternateContent>
      <p:sp>
        <p:nvSpPr>
          <p:cNvPr id="7" name="Title 1">
            <a:extLst>
              <a:ext uri="{FF2B5EF4-FFF2-40B4-BE49-F238E27FC236}">
                <a16:creationId xmlns:a16="http://schemas.microsoft.com/office/drawing/2014/main" id="{0C507954-1113-4354-BD10-D48D5AD5177C}"/>
              </a:ext>
            </a:extLst>
          </p:cNvPr>
          <p:cNvSpPr>
            <a:spLocks noGrp="1"/>
          </p:cNvSpPr>
          <p:nvPr>
            <p:ph type="title"/>
          </p:nvPr>
        </p:nvSpPr>
        <p:spPr>
          <a:xfrm>
            <a:off x="838200" y="320676"/>
            <a:ext cx="10515601" cy="1231900"/>
          </a:xfrm>
        </p:spPr>
        <p:txBody>
          <a:bodyPr/>
          <a:lstStyle/>
          <a:p>
            <a:r>
              <a:rPr lang="pt-BR" b="1" dirty="0"/>
              <a:t>Introdução a Equilíbrio Bayesiano Perfeito</a:t>
            </a:r>
          </a:p>
        </p:txBody>
      </p:sp>
      <p:sp>
        <p:nvSpPr>
          <p:cNvPr id="2" name="Footer Placeholder 1">
            <a:extLst>
              <a:ext uri="{FF2B5EF4-FFF2-40B4-BE49-F238E27FC236}">
                <a16:creationId xmlns:a16="http://schemas.microsoft.com/office/drawing/2014/main" id="{1DCBDE65-0226-48D6-8AB1-EC0A2E519950}"/>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7DFAE835-B382-4E78-B0A4-15EA16A45770}"/>
              </a:ext>
            </a:extLst>
          </p:cNvPr>
          <p:cNvSpPr>
            <a:spLocks noGrp="1"/>
          </p:cNvSpPr>
          <p:nvPr>
            <p:ph type="sldNum" sz="quarter" idx="12"/>
          </p:nvPr>
        </p:nvSpPr>
        <p:spPr/>
        <p:txBody>
          <a:bodyPr/>
          <a:lstStyle/>
          <a:p>
            <a:fld id="{AF67EEE8-F201-4410-BA13-233EFB93B646}" type="slidenum">
              <a:rPr lang="pt-BR" smtClean="0"/>
              <a:t>10</a:t>
            </a:fld>
            <a:endParaRPr lang="pt-BR"/>
          </a:p>
        </p:txBody>
      </p:sp>
    </p:spTree>
    <p:extLst>
      <p:ext uri="{BB962C8B-B14F-4D97-AF65-F5344CB8AC3E}">
        <p14:creationId xmlns:p14="http://schemas.microsoft.com/office/powerpoint/2010/main" val="1312604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3ED2-3269-4D3F-9BF3-478DC50BF5BC}"/>
              </a:ext>
            </a:extLst>
          </p:cNvPr>
          <p:cNvSpPr>
            <a:spLocks noGrp="1"/>
          </p:cNvSpPr>
          <p:nvPr>
            <p:ph type="title"/>
          </p:nvPr>
        </p:nvSpPr>
        <p:spPr/>
        <p:txBody>
          <a:bodyPr/>
          <a:lstStyle/>
          <a:p>
            <a:r>
              <a:rPr lang="pt-BR" b="1" dirty="0"/>
              <a:t>Introdução a Equilíbrio Bayesiano Perfeito</a:t>
            </a:r>
          </a:p>
        </p:txBody>
      </p:sp>
      <p:pic>
        <p:nvPicPr>
          <p:cNvPr id="5" name="Content Placeholder 4" descr="A picture containing photo, bird, table, different&#10;&#10;Description automatically generated">
            <a:extLst>
              <a:ext uri="{FF2B5EF4-FFF2-40B4-BE49-F238E27FC236}">
                <a16:creationId xmlns:a16="http://schemas.microsoft.com/office/drawing/2014/main" id="{D38DF790-6C96-442D-9346-D027784D27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9005" y="1752600"/>
            <a:ext cx="6320073" cy="4634132"/>
          </a:xfrm>
        </p:spPr>
      </p:pic>
      <p:sp>
        <p:nvSpPr>
          <p:cNvPr id="3" name="Footer Placeholder 2">
            <a:extLst>
              <a:ext uri="{FF2B5EF4-FFF2-40B4-BE49-F238E27FC236}">
                <a16:creationId xmlns:a16="http://schemas.microsoft.com/office/drawing/2014/main" id="{EC9B8037-7052-4B78-B62B-4867467E9CDC}"/>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557AEB9E-F451-46AE-A00B-C7A431A81BBB}"/>
              </a:ext>
            </a:extLst>
          </p:cNvPr>
          <p:cNvSpPr>
            <a:spLocks noGrp="1"/>
          </p:cNvSpPr>
          <p:nvPr>
            <p:ph type="sldNum" sz="quarter" idx="12"/>
          </p:nvPr>
        </p:nvSpPr>
        <p:spPr/>
        <p:txBody>
          <a:bodyPr/>
          <a:lstStyle/>
          <a:p>
            <a:fld id="{AF67EEE8-F201-4410-BA13-233EFB93B646}" type="slidenum">
              <a:rPr lang="pt-BR" smtClean="0"/>
              <a:t>11</a:t>
            </a:fld>
            <a:endParaRPr lang="pt-BR"/>
          </a:p>
        </p:txBody>
      </p:sp>
    </p:spTree>
    <p:extLst>
      <p:ext uri="{BB962C8B-B14F-4D97-AF65-F5344CB8AC3E}">
        <p14:creationId xmlns:p14="http://schemas.microsoft.com/office/powerpoint/2010/main" val="3110364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3ED2-3269-4D3F-9BF3-478DC50BF5BC}"/>
              </a:ext>
            </a:extLst>
          </p:cNvPr>
          <p:cNvSpPr>
            <a:spLocks noGrp="1"/>
          </p:cNvSpPr>
          <p:nvPr>
            <p:ph type="title"/>
          </p:nvPr>
        </p:nvSpPr>
        <p:spPr/>
        <p:txBody>
          <a:bodyPr/>
          <a:lstStyle/>
          <a:p>
            <a:r>
              <a:rPr lang="pt-BR" b="1" dirty="0"/>
              <a:t>Introdução a Equilíbrio Bayesiano Perfeito</a:t>
            </a:r>
          </a:p>
        </p:txBody>
      </p:sp>
      <p:pic>
        <p:nvPicPr>
          <p:cNvPr id="5" name="Content Placeholder 4" descr="A picture containing photo, bird, table, different&#10;&#10;Description automatically generated">
            <a:extLst>
              <a:ext uri="{FF2B5EF4-FFF2-40B4-BE49-F238E27FC236}">
                <a16:creationId xmlns:a16="http://schemas.microsoft.com/office/drawing/2014/main" id="{D38DF790-6C96-442D-9346-D027784D27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52320"/>
            <a:ext cx="5300879" cy="3886818"/>
          </a:xfrm>
        </p:spPr>
      </p:pic>
      <p:pic>
        <p:nvPicPr>
          <p:cNvPr id="4" name="Picture 3" descr="A drawing of a person&#10;&#10;Description automatically generated">
            <a:extLst>
              <a:ext uri="{FF2B5EF4-FFF2-40B4-BE49-F238E27FC236}">
                <a16:creationId xmlns:a16="http://schemas.microsoft.com/office/drawing/2014/main" id="{0DDCF500-A212-4BD4-9EC5-8D78BC2079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557" y="2052320"/>
            <a:ext cx="4482905" cy="3886818"/>
          </a:xfrm>
          <a:prstGeom prst="rect">
            <a:avLst/>
          </a:prstGeom>
        </p:spPr>
      </p:pic>
      <p:sp>
        <p:nvSpPr>
          <p:cNvPr id="3" name="Footer Placeholder 2">
            <a:extLst>
              <a:ext uri="{FF2B5EF4-FFF2-40B4-BE49-F238E27FC236}">
                <a16:creationId xmlns:a16="http://schemas.microsoft.com/office/drawing/2014/main" id="{AEBDC517-4488-425E-8BA7-71C1961479D9}"/>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2FBE3F0B-0838-4240-9039-914DD56BC8F7}"/>
              </a:ext>
            </a:extLst>
          </p:cNvPr>
          <p:cNvSpPr>
            <a:spLocks noGrp="1"/>
          </p:cNvSpPr>
          <p:nvPr>
            <p:ph type="sldNum" sz="quarter" idx="12"/>
          </p:nvPr>
        </p:nvSpPr>
        <p:spPr/>
        <p:txBody>
          <a:bodyPr/>
          <a:lstStyle/>
          <a:p>
            <a:fld id="{AF67EEE8-F201-4410-BA13-233EFB93B646}" type="slidenum">
              <a:rPr lang="pt-BR" smtClean="0"/>
              <a:t>12</a:t>
            </a:fld>
            <a:endParaRPr lang="pt-BR"/>
          </a:p>
        </p:txBody>
      </p:sp>
      <p:sp>
        <p:nvSpPr>
          <p:cNvPr id="17" name="Rectangle 16">
            <a:extLst>
              <a:ext uri="{FF2B5EF4-FFF2-40B4-BE49-F238E27FC236}">
                <a16:creationId xmlns:a16="http://schemas.microsoft.com/office/drawing/2014/main" id="{33483A3A-B47E-4669-9946-10B84213085A}"/>
              </a:ext>
            </a:extLst>
          </p:cNvPr>
          <p:cNvSpPr/>
          <p:nvPr/>
        </p:nvSpPr>
        <p:spPr>
          <a:xfrm>
            <a:off x="6284686" y="2052320"/>
            <a:ext cx="4847771" cy="37243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3775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3ED2-3269-4D3F-9BF3-478DC50BF5BC}"/>
              </a:ext>
            </a:extLst>
          </p:cNvPr>
          <p:cNvSpPr>
            <a:spLocks noGrp="1"/>
          </p:cNvSpPr>
          <p:nvPr>
            <p:ph type="title"/>
          </p:nvPr>
        </p:nvSpPr>
        <p:spPr/>
        <p:txBody>
          <a:bodyPr/>
          <a:lstStyle/>
          <a:p>
            <a:r>
              <a:rPr lang="pt-BR" b="1" dirty="0"/>
              <a:t>Introdução a Equilíbrio Bayesiano Perfeito</a:t>
            </a:r>
          </a:p>
        </p:txBody>
      </p:sp>
      <p:pic>
        <p:nvPicPr>
          <p:cNvPr id="5" name="Content Placeholder 4" descr="A picture containing photo, bird, table, different&#10;&#10;Description automatically generated">
            <a:extLst>
              <a:ext uri="{FF2B5EF4-FFF2-40B4-BE49-F238E27FC236}">
                <a16:creationId xmlns:a16="http://schemas.microsoft.com/office/drawing/2014/main" id="{D38DF790-6C96-442D-9346-D027784D27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52320"/>
            <a:ext cx="5300879" cy="3886818"/>
          </a:xfrm>
        </p:spPr>
      </p:pic>
      <p:pic>
        <p:nvPicPr>
          <p:cNvPr id="4" name="Picture 3" descr="A drawing of a person&#10;&#10;Description automatically generated">
            <a:extLst>
              <a:ext uri="{FF2B5EF4-FFF2-40B4-BE49-F238E27FC236}">
                <a16:creationId xmlns:a16="http://schemas.microsoft.com/office/drawing/2014/main" id="{0DDCF500-A212-4BD4-9EC5-8D78BC2079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557" y="2052320"/>
            <a:ext cx="4482905" cy="3886818"/>
          </a:xfrm>
          <a:prstGeom prst="rect">
            <a:avLst/>
          </a:prstGeom>
        </p:spPr>
      </p:pic>
      <p:sp>
        <p:nvSpPr>
          <p:cNvPr id="3" name="Footer Placeholder 2">
            <a:extLst>
              <a:ext uri="{FF2B5EF4-FFF2-40B4-BE49-F238E27FC236}">
                <a16:creationId xmlns:a16="http://schemas.microsoft.com/office/drawing/2014/main" id="{AEBDC517-4488-425E-8BA7-71C1961479D9}"/>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2FBE3F0B-0838-4240-9039-914DD56BC8F7}"/>
              </a:ext>
            </a:extLst>
          </p:cNvPr>
          <p:cNvSpPr>
            <a:spLocks noGrp="1"/>
          </p:cNvSpPr>
          <p:nvPr>
            <p:ph type="sldNum" sz="quarter" idx="12"/>
          </p:nvPr>
        </p:nvSpPr>
        <p:spPr/>
        <p:txBody>
          <a:bodyPr/>
          <a:lstStyle/>
          <a:p>
            <a:fld id="{AF67EEE8-F201-4410-BA13-233EFB93B646}" type="slidenum">
              <a:rPr lang="pt-BR" smtClean="0"/>
              <a:t>13</a:t>
            </a:fld>
            <a:endParaRPr lang="pt-BR"/>
          </a:p>
        </p:txBody>
      </p:sp>
    </p:spTree>
    <p:extLst>
      <p:ext uri="{BB962C8B-B14F-4D97-AF65-F5344CB8AC3E}">
        <p14:creationId xmlns:p14="http://schemas.microsoft.com/office/powerpoint/2010/main" val="2132879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3ED2-3269-4D3F-9BF3-478DC50BF5BC}"/>
              </a:ext>
            </a:extLst>
          </p:cNvPr>
          <p:cNvSpPr>
            <a:spLocks noGrp="1"/>
          </p:cNvSpPr>
          <p:nvPr>
            <p:ph type="title"/>
          </p:nvPr>
        </p:nvSpPr>
        <p:spPr/>
        <p:txBody>
          <a:bodyPr/>
          <a:lstStyle/>
          <a:p>
            <a:r>
              <a:rPr lang="pt-BR" b="1" dirty="0"/>
              <a:t>Introdução a Equilíbrio Bayesiano Perfeito</a:t>
            </a:r>
          </a:p>
        </p:txBody>
      </p:sp>
      <p:sp>
        <p:nvSpPr>
          <p:cNvPr id="9" name="TextBox 8">
            <a:extLst>
              <a:ext uri="{FF2B5EF4-FFF2-40B4-BE49-F238E27FC236}">
                <a16:creationId xmlns:a16="http://schemas.microsoft.com/office/drawing/2014/main" id="{3F83B5D4-C033-44BC-BA08-B12AEAD21BEA}"/>
              </a:ext>
            </a:extLst>
          </p:cNvPr>
          <p:cNvSpPr txBox="1"/>
          <p:nvPr/>
        </p:nvSpPr>
        <p:spPr>
          <a:xfrm>
            <a:off x="5433173" y="1688266"/>
            <a:ext cx="6116402" cy="4621778"/>
          </a:xfrm>
          <a:prstGeom prst="rect">
            <a:avLst/>
          </a:prstGeom>
          <a:noFill/>
        </p:spPr>
        <p:txBody>
          <a:bodyPr wrap="square" rtlCol="0">
            <a:spAutoFit/>
          </a:bodyPr>
          <a:lstStyle/>
          <a:p>
            <a:pPr marL="285750" indent="-285750" algn="just">
              <a:buFont typeface="Arial" panose="020B0604020202020204" pitchFamily="34" charset="0"/>
              <a:buChar char="•"/>
            </a:pPr>
            <a:r>
              <a:rPr lang="pt-BR" sz="2200" dirty="0"/>
              <a:t>Para determinar se esses E.N. são perfeitos em subjogo, usamos a representação na forma extensiva para definir subjogos</a:t>
            </a:r>
          </a:p>
          <a:p>
            <a:pPr marL="285750" indent="-285750" algn="just">
              <a:buFont typeface="Arial" panose="020B0604020202020204" pitchFamily="34" charset="0"/>
              <a:buChar char="•"/>
            </a:pPr>
            <a:endParaRPr lang="pt-BR" sz="2200" dirty="0"/>
          </a:p>
          <a:p>
            <a:pPr marL="285750" indent="-285750" algn="just">
              <a:spcAft>
                <a:spcPts val="1000"/>
              </a:spcAft>
              <a:buFont typeface="Arial" panose="020B0604020202020204" pitchFamily="34" charset="0"/>
              <a:buChar char="•"/>
            </a:pPr>
            <a:r>
              <a:rPr lang="pt-BR" sz="2200" dirty="0"/>
              <a:t>Como um subjogo por definição começa em um nó de decisão que é conjunto de informação unitário mas não é o primeiro nó de decisão do jogo, esse jogo não tem subjogo (próprio).</a:t>
            </a:r>
          </a:p>
          <a:p>
            <a:pPr marL="285750" indent="-285750" algn="just">
              <a:buFont typeface="Arial" panose="020B0604020202020204" pitchFamily="34" charset="0"/>
              <a:buChar char="•"/>
            </a:pPr>
            <a:endParaRPr lang="pt-BR" sz="2200" dirty="0"/>
          </a:p>
          <a:p>
            <a:pPr marL="285750" indent="-285750" algn="just">
              <a:spcAft>
                <a:spcPts val="1000"/>
              </a:spcAft>
              <a:buFont typeface="Arial" panose="020B0604020202020204" pitchFamily="34" charset="0"/>
              <a:buChar char="•"/>
            </a:pPr>
            <a:r>
              <a:rPr lang="pt-BR" sz="2200" dirty="0"/>
              <a:t>Se um jogo não tem subjogo próprio, então o requisito de perfeição em subjogo de que as estratégias de cada jogador constituem E.N. em cada subjogo é trivialmente satisfeito</a:t>
            </a:r>
          </a:p>
        </p:txBody>
      </p:sp>
      <p:pic>
        <p:nvPicPr>
          <p:cNvPr id="30" name="Content Placeholder 4" descr="A picture containing photo, bird, table, different&#10;&#10;Description automatically generated">
            <a:extLst>
              <a:ext uri="{FF2B5EF4-FFF2-40B4-BE49-F238E27FC236}">
                <a16:creationId xmlns:a16="http://schemas.microsoft.com/office/drawing/2014/main" id="{A5F44914-F557-4150-AAE2-766367A7E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388" y="1397007"/>
            <a:ext cx="3706247" cy="2994974"/>
          </a:xfrm>
          <a:prstGeom prst="rect">
            <a:avLst/>
          </a:prstGeom>
        </p:spPr>
      </p:pic>
      <p:sp>
        <p:nvSpPr>
          <p:cNvPr id="3" name="Rectangle 2">
            <a:extLst>
              <a:ext uri="{FF2B5EF4-FFF2-40B4-BE49-F238E27FC236}">
                <a16:creationId xmlns:a16="http://schemas.microsoft.com/office/drawing/2014/main" id="{B165E7A6-6419-43BC-92B1-7F8EC99AF176}"/>
              </a:ext>
            </a:extLst>
          </p:cNvPr>
          <p:cNvSpPr/>
          <p:nvPr/>
        </p:nvSpPr>
        <p:spPr>
          <a:xfrm>
            <a:off x="5433173" y="2923309"/>
            <a:ext cx="6343191" cy="3614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Footer Placeholder 3">
            <a:extLst>
              <a:ext uri="{FF2B5EF4-FFF2-40B4-BE49-F238E27FC236}">
                <a16:creationId xmlns:a16="http://schemas.microsoft.com/office/drawing/2014/main" id="{C6746409-6AD6-4AF1-AFA2-A24736AA6551}"/>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15C4E5FF-48D2-4BC2-879C-B31DAE0FCDD4}"/>
              </a:ext>
            </a:extLst>
          </p:cNvPr>
          <p:cNvSpPr>
            <a:spLocks noGrp="1"/>
          </p:cNvSpPr>
          <p:nvPr>
            <p:ph type="sldNum" sz="quarter" idx="12"/>
          </p:nvPr>
        </p:nvSpPr>
        <p:spPr/>
        <p:txBody>
          <a:bodyPr/>
          <a:lstStyle/>
          <a:p>
            <a:fld id="{AF67EEE8-F201-4410-BA13-233EFB93B646}" type="slidenum">
              <a:rPr lang="pt-BR" smtClean="0"/>
              <a:t>14</a:t>
            </a:fld>
            <a:endParaRPr lang="pt-BR"/>
          </a:p>
        </p:txBody>
      </p:sp>
      <p:grpSp>
        <p:nvGrpSpPr>
          <p:cNvPr id="18" name="Group 17">
            <a:extLst>
              <a:ext uri="{FF2B5EF4-FFF2-40B4-BE49-F238E27FC236}">
                <a16:creationId xmlns:a16="http://schemas.microsoft.com/office/drawing/2014/main" id="{C561C7D1-DF95-4CE2-90F6-0A9AF72895BD}"/>
              </a:ext>
            </a:extLst>
          </p:cNvPr>
          <p:cNvGrpSpPr/>
          <p:nvPr/>
        </p:nvGrpSpPr>
        <p:grpSpPr>
          <a:xfrm>
            <a:off x="1492439" y="4342106"/>
            <a:ext cx="2643461" cy="2378096"/>
            <a:chOff x="6419557" y="2052320"/>
            <a:chExt cx="4482905" cy="3886818"/>
          </a:xfrm>
        </p:grpSpPr>
        <p:pic>
          <p:nvPicPr>
            <p:cNvPr id="19" name="Picture 18" descr="A drawing of a person&#10;&#10;Description automatically generated">
              <a:extLst>
                <a:ext uri="{FF2B5EF4-FFF2-40B4-BE49-F238E27FC236}">
                  <a16:creationId xmlns:a16="http://schemas.microsoft.com/office/drawing/2014/main" id="{34CA6668-4EB1-48D4-ADB0-90575743E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557" y="2052320"/>
              <a:ext cx="4482905" cy="3886818"/>
            </a:xfrm>
            <a:prstGeom prst="rect">
              <a:avLst/>
            </a:prstGeom>
          </p:spPr>
        </p:pic>
        <p:cxnSp>
          <p:nvCxnSpPr>
            <p:cNvPr id="20" name="Straight Connector 19">
              <a:extLst>
                <a:ext uri="{FF2B5EF4-FFF2-40B4-BE49-F238E27FC236}">
                  <a16:creationId xmlns:a16="http://schemas.microsoft.com/office/drawing/2014/main" id="{44A3AF4D-60D4-4718-8612-02F175DD33FE}"/>
                </a:ext>
              </a:extLst>
            </p:cNvPr>
            <p:cNvCxnSpPr/>
            <p:nvPr/>
          </p:nvCxnSpPr>
          <p:spPr>
            <a:xfrm>
              <a:off x="6541477" y="4389120"/>
              <a:ext cx="1266092" cy="0"/>
            </a:xfrm>
            <a:prstGeom prst="line">
              <a:avLst/>
            </a:prstGeom>
            <a:ln w="381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AC5B732-8351-4F73-B071-8C5F25B3E7BD}"/>
                </a:ext>
              </a:extLst>
            </p:cNvPr>
            <p:cNvCxnSpPr/>
            <p:nvPr/>
          </p:nvCxnSpPr>
          <p:spPr>
            <a:xfrm>
              <a:off x="8986910" y="2628314"/>
              <a:ext cx="126609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1B0EBF-9001-4CED-93BE-2D45CD75FCE6}"/>
                </a:ext>
              </a:extLst>
            </p:cNvPr>
            <p:cNvCxnSpPr>
              <a:cxnSpLocks/>
            </p:cNvCxnSpPr>
            <p:nvPr/>
          </p:nvCxnSpPr>
          <p:spPr>
            <a:xfrm>
              <a:off x="8886092" y="3739662"/>
              <a:ext cx="286044" cy="0"/>
            </a:xfrm>
            <a:prstGeom prst="line">
              <a:avLst/>
            </a:prstGeom>
            <a:ln w="381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44881B5-03F6-48AD-A5EE-BC979063BBF6}"/>
                </a:ext>
              </a:extLst>
            </p:cNvPr>
            <p:cNvCxnSpPr>
              <a:cxnSpLocks/>
            </p:cNvCxnSpPr>
            <p:nvPr/>
          </p:nvCxnSpPr>
          <p:spPr>
            <a:xfrm>
              <a:off x="9755944" y="4890867"/>
              <a:ext cx="286044" cy="0"/>
            </a:xfrm>
            <a:prstGeom prst="line">
              <a:avLst/>
            </a:prstGeom>
            <a:ln w="381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D69FF0E-1658-4AEB-8E9B-628A952994DA}"/>
                </a:ext>
              </a:extLst>
            </p:cNvPr>
            <p:cNvCxnSpPr>
              <a:cxnSpLocks/>
            </p:cNvCxnSpPr>
            <p:nvPr/>
          </p:nvCxnSpPr>
          <p:spPr>
            <a:xfrm>
              <a:off x="9237783" y="3737317"/>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720BD53-66B2-4640-9625-2256673766CC}"/>
                </a:ext>
              </a:extLst>
            </p:cNvPr>
            <p:cNvCxnSpPr>
              <a:cxnSpLocks/>
            </p:cNvCxnSpPr>
            <p:nvPr/>
          </p:nvCxnSpPr>
          <p:spPr>
            <a:xfrm>
              <a:off x="9221370" y="4297683"/>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2D88D4E-B930-4EE0-A2B2-83FF0340EA1C}"/>
                </a:ext>
              </a:extLst>
            </p:cNvPr>
            <p:cNvCxnSpPr>
              <a:cxnSpLocks/>
            </p:cNvCxnSpPr>
            <p:nvPr/>
          </p:nvCxnSpPr>
          <p:spPr>
            <a:xfrm>
              <a:off x="9233090" y="4900252"/>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0FCEEE3-C7D3-4950-A42B-1DB7DCEB8AC5}"/>
                </a:ext>
              </a:extLst>
            </p:cNvPr>
            <p:cNvCxnSpPr>
              <a:cxnSpLocks/>
            </p:cNvCxnSpPr>
            <p:nvPr/>
          </p:nvCxnSpPr>
          <p:spPr>
            <a:xfrm>
              <a:off x="10117008" y="4897906"/>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9367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3ED2-3269-4D3F-9BF3-478DC50BF5BC}"/>
              </a:ext>
            </a:extLst>
          </p:cNvPr>
          <p:cNvSpPr>
            <a:spLocks noGrp="1"/>
          </p:cNvSpPr>
          <p:nvPr>
            <p:ph type="title"/>
          </p:nvPr>
        </p:nvSpPr>
        <p:spPr/>
        <p:txBody>
          <a:bodyPr/>
          <a:lstStyle/>
          <a:p>
            <a:r>
              <a:rPr lang="pt-BR" b="1" dirty="0"/>
              <a:t>Introdução a Equilíbrio Bayesiano Perfeito</a:t>
            </a:r>
          </a:p>
        </p:txBody>
      </p:sp>
      <p:sp>
        <p:nvSpPr>
          <p:cNvPr id="9" name="TextBox 8">
            <a:extLst>
              <a:ext uri="{FF2B5EF4-FFF2-40B4-BE49-F238E27FC236}">
                <a16:creationId xmlns:a16="http://schemas.microsoft.com/office/drawing/2014/main" id="{3F83B5D4-C033-44BC-BA08-B12AEAD21BEA}"/>
              </a:ext>
            </a:extLst>
          </p:cNvPr>
          <p:cNvSpPr txBox="1"/>
          <p:nvPr/>
        </p:nvSpPr>
        <p:spPr>
          <a:xfrm>
            <a:off x="5433173" y="1688266"/>
            <a:ext cx="6116402" cy="4621778"/>
          </a:xfrm>
          <a:prstGeom prst="rect">
            <a:avLst/>
          </a:prstGeom>
          <a:noFill/>
        </p:spPr>
        <p:txBody>
          <a:bodyPr wrap="square" rtlCol="0">
            <a:spAutoFit/>
          </a:bodyPr>
          <a:lstStyle/>
          <a:p>
            <a:pPr marL="285750" indent="-285750" algn="just">
              <a:buFont typeface="Arial" panose="020B0604020202020204" pitchFamily="34" charset="0"/>
              <a:buChar char="•"/>
            </a:pPr>
            <a:r>
              <a:rPr lang="pt-BR" sz="2200" dirty="0"/>
              <a:t>Para determinar se esses E.N. são perfeitos em subjogo, usamos a representação na forma extensiva para definir subjogos</a:t>
            </a:r>
          </a:p>
          <a:p>
            <a:pPr marL="285750" indent="-285750" algn="just">
              <a:buFont typeface="Arial" panose="020B0604020202020204" pitchFamily="34" charset="0"/>
              <a:buChar char="•"/>
            </a:pPr>
            <a:endParaRPr lang="pt-BR" sz="2200" dirty="0"/>
          </a:p>
          <a:p>
            <a:pPr marL="285750" indent="-285750" algn="just">
              <a:spcAft>
                <a:spcPts val="1000"/>
              </a:spcAft>
              <a:buFont typeface="Arial" panose="020B0604020202020204" pitchFamily="34" charset="0"/>
              <a:buChar char="•"/>
            </a:pPr>
            <a:r>
              <a:rPr lang="pt-BR" sz="2200" dirty="0"/>
              <a:t>Como um subjogo por definição começa em um nó de decisão que é conjunto de informação unitário mas não é o primeiro nó de decisão do jogo, </a:t>
            </a:r>
            <a:r>
              <a:rPr lang="pt-BR" sz="2200" i="1" dirty="0">
                <a:solidFill>
                  <a:srgbClr val="C00000"/>
                </a:solidFill>
              </a:rPr>
              <a:t>esse jogo não tem subjogo (próprio).</a:t>
            </a:r>
          </a:p>
          <a:p>
            <a:pPr marL="285750" indent="-285750" algn="just">
              <a:buFont typeface="Arial" panose="020B0604020202020204" pitchFamily="34" charset="0"/>
              <a:buChar char="•"/>
            </a:pPr>
            <a:endParaRPr lang="pt-BR" sz="2200" dirty="0"/>
          </a:p>
          <a:p>
            <a:pPr marL="285750" indent="-285750" algn="just">
              <a:spcAft>
                <a:spcPts val="1000"/>
              </a:spcAft>
              <a:buFont typeface="Arial" panose="020B0604020202020204" pitchFamily="34" charset="0"/>
              <a:buChar char="•"/>
            </a:pPr>
            <a:r>
              <a:rPr lang="pt-BR" sz="2200" dirty="0"/>
              <a:t>Se um jogo não tem subjogo próprio, então o requisito de perfeição em subjogo de que as estratégias de cada jogador constituem E.N. em cada subjogo é trivialmente satisfeito</a:t>
            </a:r>
          </a:p>
        </p:txBody>
      </p:sp>
      <p:pic>
        <p:nvPicPr>
          <p:cNvPr id="30" name="Content Placeholder 4" descr="A picture containing photo, bird, table, different&#10;&#10;Description automatically generated">
            <a:extLst>
              <a:ext uri="{FF2B5EF4-FFF2-40B4-BE49-F238E27FC236}">
                <a16:creationId xmlns:a16="http://schemas.microsoft.com/office/drawing/2014/main" id="{A5F44914-F557-4150-AAE2-766367A7E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388" y="1397007"/>
            <a:ext cx="3706247" cy="2994974"/>
          </a:xfrm>
          <a:prstGeom prst="rect">
            <a:avLst/>
          </a:prstGeom>
        </p:spPr>
      </p:pic>
      <p:sp>
        <p:nvSpPr>
          <p:cNvPr id="41" name="Rectangle 40">
            <a:extLst>
              <a:ext uri="{FF2B5EF4-FFF2-40B4-BE49-F238E27FC236}">
                <a16:creationId xmlns:a16="http://schemas.microsoft.com/office/drawing/2014/main" id="{17601454-76CB-469D-AA41-CFC7C752A970}"/>
              </a:ext>
            </a:extLst>
          </p:cNvPr>
          <p:cNvSpPr/>
          <p:nvPr/>
        </p:nvSpPr>
        <p:spPr>
          <a:xfrm>
            <a:off x="5433173" y="4627418"/>
            <a:ext cx="6343191" cy="19099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Footer Placeholder 2">
            <a:extLst>
              <a:ext uri="{FF2B5EF4-FFF2-40B4-BE49-F238E27FC236}">
                <a16:creationId xmlns:a16="http://schemas.microsoft.com/office/drawing/2014/main" id="{5DD84252-5AB1-46AB-A4FE-63D6D667E897}"/>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F2D81CBB-1C71-430A-AD5B-96F5B2F3EBB2}"/>
              </a:ext>
            </a:extLst>
          </p:cNvPr>
          <p:cNvSpPr>
            <a:spLocks noGrp="1"/>
          </p:cNvSpPr>
          <p:nvPr>
            <p:ph type="sldNum" sz="quarter" idx="12"/>
          </p:nvPr>
        </p:nvSpPr>
        <p:spPr/>
        <p:txBody>
          <a:bodyPr/>
          <a:lstStyle/>
          <a:p>
            <a:fld id="{AF67EEE8-F201-4410-BA13-233EFB93B646}" type="slidenum">
              <a:rPr lang="pt-BR" smtClean="0"/>
              <a:t>15</a:t>
            </a:fld>
            <a:endParaRPr lang="pt-BR"/>
          </a:p>
        </p:txBody>
      </p:sp>
      <p:grpSp>
        <p:nvGrpSpPr>
          <p:cNvPr id="18" name="Group 17">
            <a:extLst>
              <a:ext uri="{FF2B5EF4-FFF2-40B4-BE49-F238E27FC236}">
                <a16:creationId xmlns:a16="http://schemas.microsoft.com/office/drawing/2014/main" id="{375D491B-1F4C-478B-BAAA-5093D6A1E68A}"/>
              </a:ext>
            </a:extLst>
          </p:cNvPr>
          <p:cNvGrpSpPr/>
          <p:nvPr/>
        </p:nvGrpSpPr>
        <p:grpSpPr>
          <a:xfrm>
            <a:off x="1492439" y="4342106"/>
            <a:ext cx="2643461" cy="2378096"/>
            <a:chOff x="6419557" y="2052320"/>
            <a:chExt cx="4482905" cy="3886818"/>
          </a:xfrm>
        </p:grpSpPr>
        <p:pic>
          <p:nvPicPr>
            <p:cNvPr id="19" name="Picture 18" descr="A drawing of a person&#10;&#10;Description automatically generated">
              <a:extLst>
                <a:ext uri="{FF2B5EF4-FFF2-40B4-BE49-F238E27FC236}">
                  <a16:creationId xmlns:a16="http://schemas.microsoft.com/office/drawing/2014/main" id="{88A12A64-30E2-4EDE-AA13-65DA868D0B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557" y="2052320"/>
              <a:ext cx="4482905" cy="3886818"/>
            </a:xfrm>
            <a:prstGeom prst="rect">
              <a:avLst/>
            </a:prstGeom>
          </p:spPr>
        </p:pic>
        <p:cxnSp>
          <p:nvCxnSpPr>
            <p:cNvPr id="20" name="Straight Connector 19">
              <a:extLst>
                <a:ext uri="{FF2B5EF4-FFF2-40B4-BE49-F238E27FC236}">
                  <a16:creationId xmlns:a16="http://schemas.microsoft.com/office/drawing/2014/main" id="{B4A61063-805F-4A11-8DF0-77BE0F159C35}"/>
                </a:ext>
              </a:extLst>
            </p:cNvPr>
            <p:cNvCxnSpPr/>
            <p:nvPr/>
          </p:nvCxnSpPr>
          <p:spPr>
            <a:xfrm>
              <a:off x="6541477" y="4389120"/>
              <a:ext cx="1266092" cy="0"/>
            </a:xfrm>
            <a:prstGeom prst="line">
              <a:avLst/>
            </a:prstGeom>
            <a:ln w="381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BC505C1-F3EE-4942-B348-5D0A1699574C}"/>
                </a:ext>
              </a:extLst>
            </p:cNvPr>
            <p:cNvCxnSpPr/>
            <p:nvPr/>
          </p:nvCxnSpPr>
          <p:spPr>
            <a:xfrm>
              <a:off x="8986910" y="2628314"/>
              <a:ext cx="126609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786176-2A10-4E22-AF53-78D3E2E5E8A4}"/>
                </a:ext>
              </a:extLst>
            </p:cNvPr>
            <p:cNvCxnSpPr>
              <a:cxnSpLocks/>
            </p:cNvCxnSpPr>
            <p:nvPr/>
          </p:nvCxnSpPr>
          <p:spPr>
            <a:xfrm>
              <a:off x="8886092" y="3739662"/>
              <a:ext cx="286044" cy="0"/>
            </a:xfrm>
            <a:prstGeom prst="line">
              <a:avLst/>
            </a:prstGeom>
            <a:ln w="381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216C5BF-ACD3-42C9-B961-CE887298C8B1}"/>
                </a:ext>
              </a:extLst>
            </p:cNvPr>
            <p:cNvCxnSpPr>
              <a:cxnSpLocks/>
            </p:cNvCxnSpPr>
            <p:nvPr/>
          </p:nvCxnSpPr>
          <p:spPr>
            <a:xfrm>
              <a:off x="9755944" y="4890867"/>
              <a:ext cx="286044" cy="0"/>
            </a:xfrm>
            <a:prstGeom prst="line">
              <a:avLst/>
            </a:prstGeom>
            <a:ln w="381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8CD5FC0-E552-4877-AD98-60DA42092220}"/>
                </a:ext>
              </a:extLst>
            </p:cNvPr>
            <p:cNvCxnSpPr>
              <a:cxnSpLocks/>
            </p:cNvCxnSpPr>
            <p:nvPr/>
          </p:nvCxnSpPr>
          <p:spPr>
            <a:xfrm>
              <a:off x="9237783" y="3737317"/>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007799-D3C2-43ED-A49E-FE2FEB75B414}"/>
                </a:ext>
              </a:extLst>
            </p:cNvPr>
            <p:cNvCxnSpPr>
              <a:cxnSpLocks/>
            </p:cNvCxnSpPr>
            <p:nvPr/>
          </p:nvCxnSpPr>
          <p:spPr>
            <a:xfrm>
              <a:off x="9221370" y="4297683"/>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F1C3AF4-0D28-4BC8-80EB-A0E039CBA532}"/>
                </a:ext>
              </a:extLst>
            </p:cNvPr>
            <p:cNvCxnSpPr>
              <a:cxnSpLocks/>
            </p:cNvCxnSpPr>
            <p:nvPr/>
          </p:nvCxnSpPr>
          <p:spPr>
            <a:xfrm>
              <a:off x="9233090" y="4900252"/>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499CA0E-CDEB-4663-8470-E922E70A7ACD}"/>
                </a:ext>
              </a:extLst>
            </p:cNvPr>
            <p:cNvCxnSpPr>
              <a:cxnSpLocks/>
            </p:cNvCxnSpPr>
            <p:nvPr/>
          </p:nvCxnSpPr>
          <p:spPr>
            <a:xfrm>
              <a:off x="10117008" y="4897906"/>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5322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3ED2-3269-4D3F-9BF3-478DC50BF5BC}"/>
              </a:ext>
            </a:extLst>
          </p:cNvPr>
          <p:cNvSpPr>
            <a:spLocks noGrp="1"/>
          </p:cNvSpPr>
          <p:nvPr>
            <p:ph type="title"/>
          </p:nvPr>
        </p:nvSpPr>
        <p:spPr/>
        <p:txBody>
          <a:bodyPr/>
          <a:lstStyle/>
          <a:p>
            <a:r>
              <a:rPr lang="pt-BR" b="1" dirty="0"/>
              <a:t>Introdução a Equilíbrio Bayesiano Perfeito</a:t>
            </a:r>
          </a:p>
        </p:txBody>
      </p:sp>
      <p:sp>
        <p:nvSpPr>
          <p:cNvPr id="9" name="TextBox 8">
            <a:extLst>
              <a:ext uri="{FF2B5EF4-FFF2-40B4-BE49-F238E27FC236}">
                <a16:creationId xmlns:a16="http://schemas.microsoft.com/office/drawing/2014/main" id="{3F83B5D4-C033-44BC-BA08-B12AEAD21BEA}"/>
              </a:ext>
            </a:extLst>
          </p:cNvPr>
          <p:cNvSpPr txBox="1"/>
          <p:nvPr/>
        </p:nvSpPr>
        <p:spPr>
          <a:xfrm>
            <a:off x="5433173" y="1688266"/>
            <a:ext cx="6116402" cy="4621778"/>
          </a:xfrm>
          <a:prstGeom prst="rect">
            <a:avLst/>
          </a:prstGeom>
          <a:noFill/>
        </p:spPr>
        <p:txBody>
          <a:bodyPr wrap="square" rtlCol="0">
            <a:spAutoFit/>
          </a:bodyPr>
          <a:lstStyle/>
          <a:p>
            <a:pPr marL="285750" indent="-285750" algn="just">
              <a:buFont typeface="Arial" panose="020B0604020202020204" pitchFamily="34" charset="0"/>
              <a:buChar char="•"/>
            </a:pPr>
            <a:r>
              <a:rPr lang="pt-BR" sz="2200" dirty="0"/>
              <a:t>Para determinar se esses E.N. são perfeitos em subjogo, usamos a representação na forma extensiva para definir subjogos</a:t>
            </a:r>
          </a:p>
          <a:p>
            <a:pPr marL="285750" indent="-285750" algn="just">
              <a:buFont typeface="Arial" panose="020B0604020202020204" pitchFamily="34" charset="0"/>
              <a:buChar char="•"/>
            </a:pPr>
            <a:endParaRPr lang="pt-BR" sz="2200" dirty="0"/>
          </a:p>
          <a:p>
            <a:pPr marL="285750" indent="-285750" algn="just">
              <a:spcAft>
                <a:spcPts val="1000"/>
              </a:spcAft>
              <a:buFont typeface="Arial" panose="020B0604020202020204" pitchFamily="34" charset="0"/>
              <a:buChar char="•"/>
            </a:pPr>
            <a:r>
              <a:rPr lang="pt-BR" sz="2200" dirty="0"/>
              <a:t>Como um subjogo por definição começa em um nó de decisão que é conjunto de informação unitário mas não é o primeiro nó de decisão do jogo, </a:t>
            </a:r>
            <a:r>
              <a:rPr lang="pt-BR" sz="2200" i="1" dirty="0">
                <a:solidFill>
                  <a:srgbClr val="C00000"/>
                </a:solidFill>
              </a:rPr>
              <a:t>esse jogo não tem subjogo (próprio).</a:t>
            </a:r>
          </a:p>
          <a:p>
            <a:pPr marL="285750" indent="-285750" algn="just">
              <a:buFont typeface="Arial" panose="020B0604020202020204" pitchFamily="34" charset="0"/>
              <a:buChar char="•"/>
            </a:pPr>
            <a:endParaRPr lang="pt-BR" sz="2200" dirty="0"/>
          </a:p>
          <a:p>
            <a:pPr marL="285750" indent="-285750" algn="just">
              <a:spcAft>
                <a:spcPts val="1000"/>
              </a:spcAft>
              <a:buFont typeface="Arial" panose="020B0604020202020204" pitchFamily="34" charset="0"/>
              <a:buChar char="•"/>
            </a:pPr>
            <a:r>
              <a:rPr lang="pt-BR" sz="2200" dirty="0"/>
              <a:t>Se um jogo não tem subjogo próprio, então o requisito de perfeição em subjogo de que as estratégias de cada jogador constituem E.N. em cada subjogo é trivialmente satisfeito</a:t>
            </a:r>
          </a:p>
        </p:txBody>
      </p:sp>
      <p:pic>
        <p:nvPicPr>
          <p:cNvPr id="30" name="Content Placeholder 4" descr="A picture containing photo, bird, table, different&#10;&#10;Description automatically generated">
            <a:extLst>
              <a:ext uri="{FF2B5EF4-FFF2-40B4-BE49-F238E27FC236}">
                <a16:creationId xmlns:a16="http://schemas.microsoft.com/office/drawing/2014/main" id="{A5F44914-F557-4150-AAE2-766367A7E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388" y="1397007"/>
            <a:ext cx="3706247" cy="2994974"/>
          </a:xfrm>
          <a:prstGeom prst="rect">
            <a:avLst/>
          </a:prstGeom>
        </p:spPr>
      </p:pic>
      <p:sp>
        <p:nvSpPr>
          <p:cNvPr id="3" name="Footer Placeholder 2">
            <a:extLst>
              <a:ext uri="{FF2B5EF4-FFF2-40B4-BE49-F238E27FC236}">
                <a16:creationId xmlns:a16="http://schemas.microsoft.com/office/drawing/2014/main" id="{817FE88B-F7AB-4A50-844E-F9E7969BB7CA}"/>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9063886B-A6B4-4954-8855-8195929D3476}"/>
              </a:ext>
            </a:extLst>
          </p:cNvPr>
          <p:cNvSpPr>
            <a:spLocks noGrp="1"/>
          </p:cNvSpPr>
          <p:nvPr>
            <p:ph type="sldNum" sz="quarter" idx="12"/>
          </p:nvPr>
        </p:nvSpPr>
        <p:spPr/>
        <p:txBody>
          <a:bodyPr/>
          <a:lstStyle/>
          <a:p>
            <a:fld id="{AF67EEE8-F201-4410-BA13-233EFB93B646}" type="slidenum">
              <a:rPr lang="pt-BR" smtClean="0"/>
              <a:t>16</a:t>
            </a:fld>
            <a:endParaRPr lang="pt-BR"/>
          </a:p>
        </p:txBody>
      </p:sp>
      <p:grpSp>
        <p:nvGrpSpPr>
          <p:cNvPr id="17" name="Group 16">
            <a:extLst>
              <a:ext uri="{FF2B5EF4-FFF2-40B4-BE49-F238E27FC236}">
                <a16:creationId xmlns:a16="http://schemas.microsoft.com/office/drawing/2014/main" id="{7E0246C0-BD94-434A-9897-B42D01A598C0}"/>
              </a:ext>
            </a:extLst>
          </p:cNvPr>
          <p:cNvGrpSpPr/>
          <p:nvPr/>
        </p:nvGrpSpPr>
        <p:grpSpPr>
          <a:xfrm>
            <a:off x="1492439" y="4342106"/>
            <a:ext cx="2643461" cy="2378096"/>
            <a:chOff x="6419557" y="2052320"/>
            <a:chExt cx="4482905" cy="3886818"/>
          </a:xfrm>
        </p:grpSpPr>
        <p:pic>
          <p:nvPicPr>
            <p:cNvPr id="18" name="Picture 17" descr="A drawing of a person&#10;&#10;Description automatically generated">
              <a:extLst>
                <a:ext uri="{FF2B5EF4-FFF2-40B4-BE49-F238E27FC236}">
                  <a16:creationId xmlns:a16="http://schemas.microsoft.com/office/drawing/2014/main" id="{890AEBC9-BE01-4C77-8823-DBEF62036F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557" y="2052320"/>
              <a:ext cx="4482905" cy="3886818"/>
            </a:xfrm>
            <a:prstGeom prst="rect">
              <a:avLst/>
            </a:prstGeom>
          </p:spPr>
        </p:pic>
        <p:cxnSp>
          <p:nvCxnSpPr>
            <p:cNvPr id="19" name="Straight Connector 18">
              <a:extLst>
                <a:ext uri="{FF2B5EF4-FFF2-40B4-BE49-F238E27FC236}">
                  <a16:creationId xmlns:a16="http://schemas.microsoft.com/office/drawing/2014/main" id="{55C23B57-3A57-4C4C-B003-B72D78201937}"/>
                </a:ext>
              </a:extLst>
            </p:cNvPr>
            <p:cNvCxnSpPr/>
            <p:nvPr/>
          </p:nvCxnSpPr>
          <p:spPr>
            <a:xfrm>
              <a:off x="6541477" y="4389120"/>
              <a:ext cx="1266092" cy="0"/>
            </a:xfrm>
            <a:prstGeom prst="line">
              <a:avLst/>
            </a:prstGeom>
            <a:ln w="381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8D21889-1283-4B00-8C7B-EE34677A874D}"/>
                </a:ext>
              </a:extLst>
            </p:cNvPr>
            <p:cNvCxnSpPr/>
            <p:nvPr/>
          </p:nvCxnSpPr>
          <p:spPr>
            <a:xfrm>
              <a:off x="8986910" y="2628314"/>
              <a:ext cx="126609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CEDA61-B05F-422F-B3D3-3F1D4B7A3178}"/>
                </a:ext>
              </a:extLst>
            </p:cNvPr>
            <p:cNvCxnSpPr>
              <a:cxnSpLocks/>
            </p:cNvCxnSpPr>
            <p:nvPr/>
          </p:nvCxnSpPr>
          <p:spPr>
            <a:xfrm>
              <a:off x="8886092" y="3739662"/>
              <a:ext cx="286044" cy="0"/>
            </a:xfrm>
            <a:prstGeom prst="line">
              <a:avLst/>
            </a:prstGeom>
            <a:ln w="381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9720C88-3813-45E2-A15C-71002D7506AD}"/>
                </a:ext>
              </a:extLst>
            </p:cNvPr>
            <p:cNvCxnSpPr>
              <a:cxnSpLocks/>
            </p:cNvCxnSpPr>
            <p:nvPr/>
          </p:nvCxnSpPr>
          <p:spPr>
            <a:xfrm>
              <a:off x="9755944" y="4890867"/>
              <a:ext cx="286044" cy="0"/>
            </a:xfrm>
            <a:prstGeom prst="line">
              <a:avLst/>
            </a:prstGeom>
            <a:ln w="381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BE6B8FF-9470-42C5-94D9-29CBCF319FA7}"/>
                </a:ext>
              </a:extLst>
            </p:cNvPr>
            <p:cNvCxnSpPr>
              <a:cxnSpLocks/>
            </p:cNvCxnSpPr>
            <p:nvPr/>
          </p:nvCxnSpPr>
          <p:spPr>
            <a:xfrm>
              <a:off x="9237783" y="3737317"/>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E446BD1-C8D9-4107-B34C-E17F2BD5CB5A}"/>
                </a:ext>
              </a:extLst>
            </p:cNvPr>
            <p:cNvCxnSpPr>
              <a:cxnSpLocks/>
            </p:cNvCxnSpPr>
            <p:nvPr/>
          </p:nvCxnSpPr>
          <p:spPr>
            <a:xfrm>
              <a:off x="9221370" y="4297683"/>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F0E4A6-AA89-4C4F-8211-04001482566B}"/>
                </a:ext>
              </a:extLst>
            </p:cNvPr>
            <p:cNvCxnSpPr>
              <a:cxnSpLocks/>
            </p:cNvCxnSpPr>
            <p:nvPr/>
          </p:nvCxnSpPr>
          <p:spPr>
            <a:xfrm>
              <a:off x="9233090" y="4900252"/>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D35EC8F-7CE1-4040-B747-546A4D952000}"/>
                </a:ext>
              </a:extLst>
            </p:cNvPr>
            <p:cNvCxnSpPr>
              <a:cxnSpLocks/>
            </p:cNvCxnSpPr>
            <p:nvPr/>
          </p:nvCxnSpPr>
          <p:spPr>
            <a:xfrm>
              <a:off x="10117008" y="4897906"/>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9906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3ED2-3269-4D3F-9BF3-478DC50BF5BC}"/>
              </a:ext>
            </a:extLst>
          </p:cNvPr>
          <p:cNvSpPr>
            <a:spLocks noGrp="1"/>
          </p:cNvSpPr>
          <p:nvPr>
            <p:ph type="title"/>
          </p:nvPr>
        </p:nvSpPr>
        <p:spPr/>
        <p:txBody>
          <a:bodyPr/>
          <a:lstStyle/>
          <a:p>
            <a:r>
              <a:rPr lang="pt-BR" b="1" dirty="0"/>
              <a:t>Introdução a Equilíbrio Bayesiano Perfeito</a:t>
            </a:r>
          </a:p>
        </p:txBody>
      </p:sp>
      <p:pic>
        <p:nvPicPr>
          <p:cNvPr id="5" name="Content Placeholder 4" descr="A picture containing photo, bird, table, different&#10;&#10;Description automatically generated">
            <a:extLst>
              <a:ext uri="{FF2B5EF4-FFF2-40B4-BE49-F238E27FC236}">
                <a16:creationId xmlns:a16="http://schemas.microsoft.com/office/drawing/2014/main" id="{D38DF790-6C96-442D-9346-D027784D27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8388" y="1397007"/>
            <a:ext cx="3706247" cy="2994974"/>
          </a:xfr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F83B5D4-C033-44BC-BA08-B12AEAD21BEA}"/>
                  </a:ext>
                </a:extLst>
              </p:cNvPr>
              <p:cNvSpPr txBox="1"/>
              <p:nvPr/>
            </p:nvSpPr>
            <p:spPr>
              <a:xfrm>
                <a:off x="5433173" y="1688266"/>
                <a:ext cx="6116402" cy="4401205"/>
              </a:xfrm>
              <a:prstGeom prst="rect">
                <a:avLst/>
              </a:prstGeom>
              <a:noFill/>
            </p:spPr>
            <p:txBody>
              <a:bodyPr wrap="square" rtlCol="0">
                <a:spAutoFit/>
              </a:bodyPr>
              <a:lstStyle/>
              <a:p>
                <a:pPr marL="285750" indent="-285750" algn="just">
                  <a:buFont typeface="Arial" panose="020B0604020202020204" pitchFamily="34" charset="0"/>
                  <a:buChar char="•"/>
                </a:pPr>
                <a:r>
                  <a:rPr lang="pt-BR" sz="2200" dirty="0"/>
                  <a:t>Portanto, em qualquer jogo que não tenha subjogo (próprio), a definição de E.N.P.S. equivale à definição de E.N. </a:t>
                </a:r>
                <a14:m>
                  <m:oMath xmlns:m="http://schemas.openxmlformats.org/officeDocument/2006/math">
                    <m:r>
                      <a:rPr lang="pt-BR" sz="2200" b="0" i="1" smtClean="0">
                        <a:latin typeface="Cambria Math" panose="02040503050406030204" pitchFamily="18" charset="0"/>
                      </a:rPr>
                      <m:t>→</m:t>
                    </m:r>
                    <m:r>
                      <a:rPr lang="pt-BR" sz="2200" i="1" dirty="0" smtClean="0">
                        <a:latin typeface="Cambria Math" panose="02040503050406030204" pitchFamily="18" charset="0"/>
                      </a:rPr>
                      <m:t>(</m:t>
                    </m:r>
                    <m:r>
                      <a:rPr lang="en-US" sz="2200" b="0" i="1" dirty="0" smtClean="0">
                        <a:latin typeface="Cambria Math" panose="02040503050406030204" pitchFamily="18" charset="0"/>
                      </a:rPr>
                      <m:t>𝐿</m:t>
                    </m:r>
                    <m:r>
                      <a:rPr lang="en-US" sz="2200" b="0" i="1" dirty="0" smtClean="0">
                        <a:latin typeface="Cambria Math" panose="02040503050406030204" pitchFamily="18" charset="0"/>
                      </a:rPr>
                      <m:t>,</m:t>
                    </m:r>
                    <m:r>
                      <a:rPr lang="pt-BR" sz="2200" b="0" i="1" dirty="0" smtClean="0">
                        <a:latin typeface="Cambria Math" panose="02040503050406030204" pitchFamily="18" charset="0"/>
                      </a:rPr>
                      <m:t>𝐿</m:t>
                    </m:r>
                    <m:r>
                      <a:rPr lang="en-US" sz="2200" b="0" i="1" dirty="0" smtClean="0">
                        <a:latin typeface="Cambria Math" panose="02040503050406030204" pitchFamily="18" charset="0"/>
                      </a:rPr>
                      <m:t>′</m:t>
                    </m:r>
                    <m:r>
                      <a:rPr lang="pt-BR" sz="2200" i="1" dirty="0">
                        <a:latin typeface="Cambria Math" panose="02040503050406030204" pitchFamily="18" charset="0"/>
                      </a:rPr>
                      <m:t>)</m:t>
                    </m:r>
                  </m:oMath>
                </a14:m>
                <a:r>
                  <a:rPr lang="pt-BR" sz="2200" dirty="0"/>
                  <a:t> e </a:t>
                </a:r>
                <a14:m>
                  <m:oMath xmlns:m="http://schemas.openxmlformats.org/officeDocument/2006/math">
                    <m:r>
                      <a:rPr lang="pt-BR" sz="2200" i="1" dirty="0" smtClean="0">
                        <a:latin typeface="Cambria Math" panose="02040503050406030204" pitchFamily="18" charset="0"/>
                      </a:rPr>
                      <m:t>(</m:t>
                    </m:r>
                    <m:r>
                      <a:rPr lang="en-US" sz="2200" b="0" i="1" dirty="0" smtClean="0">
                        <a:latin typeface="Cambria Math" panose="02040503050406030204" pitchFamily="18" charset="0"/>
                      </a:rPr>
                      <m:t>𝑅</m:t>
                    </m:r>
                    <m:r>
                      <a:rPr lang="en-US" sz="2200" b="0" i="1" dirty="0" smtClean="0">
                        <a:latin typeface="Cambria Math" panose="02040503050406030204" pitchFamily="18" charset="0"/>
                      </a:rPr>
                      <m:t>,</m:t>
                    </m:r>
                    <m:r>
                      <a:rPr lang="en-US" sz="2200" b="0" i="1" dirty="0" smtClean="0">
                        <a:latin typeface="Cambria Math" panose="02040503050406030204" pitchFamily="18" charset="0"/>
                      </a:rPr>
                      <m:t>𝑅</m:t>
                    </m:r>
                    <m:r>
                      <a:rPr lang="en-US" sz="2200" b="0" i="1" dirty="0" smtClean="0">
                        <a:latin typeface="Cambria Math" panose="02040503050406030204" pitchFamily="18" charset="0"/>
                      </a:rPr>
                      <m:t>′)</m:t>
                    </m:r>
                  </m:oMath>
                </a14:m>
                <a:r>
                  <a:rPr lang="pt-BR" sz="2200" dirty="0"/>
                  <a:t> são E.N.P.S</a:t>
                </a:r>
              </a:p>
              <a:p>
                <a:pPr marL="285750" indent="-285750" algn="just">
                  <a:buFont typeface="Arial" panose="020B0604020202020204" pitchFamily="34" charset="0"/>
                  <a:buChar char="•"/>
                </a:pPr>
                <a:endParaRPr lang="pt-BR" sz="2200" dirty="0"/>
              </a:p>
              <a:p>
                <a:pPr marL="285750" indent="-285750" algn="just">
                  <a:buFont typeface="Arial" panose="020B0604020202020204" pitchFamily="34" charset="0"/>
                  <a:buChar char="•"/>
                </a:pPr>
                <a:r>
                  <a:rPr lang="pt-BR" sz="2200" dirty="0">
                    <a:solidFill>
                      <a:schemeClr val="bg1"/>
                    </a:solidFill>
                  </a:rPr>
                  <a:t>Contudo, </a:t>
                </a:r>
                <a14:m>
                  <m:oMath xmlns:m="http://schemas.openxmlformats.org/officeDocument/2006/math">
                    <m:r>
                      <a:rPr lang="pt-BR" sz="2200" i="1" dirty="0">
                        <a:solidFill>
                          <a:schemeClr val="bg1"/>
                        </a:solidFill>
                        <a:latin typeface="Cambria Math" panose="02040503050406030204" pitchFamily="18" charset="0"/>
                      </a:rPr>
                      <m:t>(</m:t>
                    </m:r>
                    <m:r>
                      <a:rPr lang="en-US" sz="2200" i="1" dirty="0">
                        <a:solidFill>
                          <a:schemeClr val="bg1"/>
                        </a:solidFill>
                        <a:latin typeface="Cambria Math" panose="02040503050406030204" pitchFamily="18" charset="0"/>
                      </a:rPr>
                      <m:t>𝑅</m:t>
                    </m:r>
                    <m:r>
                      <a:rPr lang="en-US" sz="2200" i="1" dirty="0">
                        <a:solidFill>
                          <a:schemeClr val="bg1"/>
                        </a:solidFill>
                        <a:latin typeface="Cambria Math" panose="02040503050406030204" pitchFamily="18" charset="0"/>
                      </a:rPr>
                      <m:t>,</m:t>
                    </m:r>
                    <m:r>
                      <a:rPr lang="en-US" sz="2200" i="1" dirty="0">
                        <a:solidFill>
                          <a:schemeClr val="bg1"/>
                        </a:solidFill>
                        <a:latin typeface="Cambria Math" panose="02040503050406030204" pitchFamily="18" charset="0"/>
                      </a:rPr>
                      <m:t>𝑅</m:t>
                    </m:r>
                    <m:r>
                      <a:rPr lang="en-US" sz="2200" i="1" dirty="0">
                        <a:solidFill>
                          <a:schemeClr val="bg1"/>
                        </a:solidFill>
                        <a:latin typeface="Cambria Math" panose="02040503050406030204" pitchFamily="18" charset="0"/>
                      </a:rPr>
                      <m:t>′)</m:t>
                    </m:r>
                  </m:oMath>
                </a14:m>
                <a:r>
                  <a:rPr lang="pt-BR" sz="2200" dirty="0">
                    <a:solidFill>
                      <a:schemeClr val="bg1"/>
                    </a:solidFill>
                  </a:rPr>
                  <a:t> depende de uma ameaça vazia</a:t>
                </a:r>
              </a:p>
              <a:p>
                <a:pPr marL="742950" lvl="1" indent="-285750" algn="just">
                  <a:buFont typeface="Arial" panose="020B0604020202020204" pitchFamily="34" charset="0"/>
                  <a:buChar char="•"/>
                </a:pPr>
                <a:r>
                  <a:rPr lang="pt-BR" sz="2000" dirty="0">
                    <a:solidFill>
                      <a:schemeClr val="bg1"/>
                    </a:solidFill>
                  </a:rPr>
                  <a:t>Se </a:t>
                </a:r>
                <a14:m>
                  <m:oMath xmlns:m="http://schemas.openxmlformats.org/officeDocument/2006/math">
                    <m:r>
                      <a:rPr lang="pt-BR" sz="2000" b="0" i="1" smtClean="0">
                        <a:solidFill>
                          <a:schemeClr val="bg1"/>
                        </a:solidFill>
                        <a:latin typeface="Cambria Math" panose="02040503050406030204" pitchFamily="18" charset="0"/>
                      </a:rPr>
                      <m:t>2</m:t>
                    </m:r>
                  </m:oMath>
                </a14:m>
                <a:r>
                  <a:rPr lang="pt-BR" sz="2000" dirty="0">
                    <a:solidFill>
                      <a:schemeClr val="bg1"/>
                    </a:solidFill>
                  </a:rPr>
                  <a:t> for chamado a jogar, </a:t>
                </a:r>
                <a14:m>
                  <m:oMath xmlns:m="http://schemas.openxmlformats.org/officeDocument/2006/math">
                    <m:r>
                      <a:rPr lang="pt-BR" sz="2000" b="0" i="1" smtClean="0">
                        <a:solidFill>
                          <a:schemeClr val="bg1"/>
                        </a:solidFill>
                        <a:latin typeface="Cambria Math" panose="02040503050406030204" pitchFamily="18" charset="0"/>
                      </a:rPr>
                      <m:t>𝐿</m:t>
                    </m:r>
                    <m:r>
                      <a:rPr lang="pt-BR" sz="2000" b="0" i="1" smtClean="0">
                        <a:solidFill>
                          <a:schemeClr val="bg1"/>
                        </a:solidFill>
                        <a:latin typeface="Cambria Math" panose="02040503050406030204" pitchFamily="18" charset="0"/>
                      </a:rPr>
                      <m:t>′</m:t>
                    </m:r>
                  </m:oMath>
                </a14:m>
                <a:r>
                  <a:rPr lang="pt-BR" sz="2000" dirty="0">
                    <a:solidFill>
                      <a:schemeClr val="bg1"/>
                    </a:solidFill>
                  </a:rPr>
                  <a:t> domina estritamente </a:t>
                </a:r>
                <a14:m>
                  <m:oMath xmlns:m="http://schemas.openxmlformats.org/officeDocument/2006/math">
                    <m:r>
                      <a:rPr lang="pt-BR" sz="2000" b="0" i="1" smtClean="0">
                        <a:solidFill>
                          <a:schemeClr val="bg1"/>
                        </a:solidFill>
                        <a:latin typeface="Cambria Math" panose="02040503050406030204" pitchFamily="18" charset="0"/>
                      </a:rPr>
                      <m:t>𝑅</m:t>
                    </m:r>
                    <m:r>
                      <a:rPr lang="pt-BR" sz="2000" b="0" i="1" smtClean="0">
                        <a:solidFill>
                          <a:schemeClr val="bg1"/>
                        </a:solidFill>
                        <a:latin typeface="Cambria Math" panose="02040503050406030204" pitchFamily="18" charset="0"/>
                      </a:rPr>
                      <m:t>′</m:t>
                    </m:r>
                  </m:oMath>
                </a14:m>
                <a:r>
                  <a:rPr lang="pt-BR" sz="2000" dirty="0">
                    <a:solidFill>
                      <a:schemeClr val="bg1"/>
                    </a:solidFill>
                  </a:rPr>
                  <a:t>. Portanto, </a:t>
                </a:r>
                <a14:m>
                  <m:oMath xmlns:m="http://schemas.openxmlformats.org/officeDocument/2006/math">
                    <m:r>
                      <a:rPr lang="pt-BR" sz="2000" b="0" i="1" smtClean="0">
                        <a:solidFill>
                          <a:schemeClr val="bg1"/>
                        </a:solidFill>
                        <a:latin typeface="Cambria Math" panose="02040503050406030204" pitchFamily="18" charset="0"/>
                      </a:rPr>
                      <m:t>1</m:t>
                    </m:r>
                  </m:oMath>
                </a14:m>
                <a:r>
                  <a:rPr lang="pt-BR" sz="2000" dirty="0">
                    <a:solidFill>
                      <a:schemeClr val="bg1"/>
                    </a:solidFill>
                  </a:rPr>
                  <a:t> não deve ser induzido a jogar </a:t>
                </a:r>
                <a14:m>
                  <m:oMath xmlns:m="http://schemas.openxmlformats.org/officeDocument/2006/math">
                    <m:r>
                      <a:rPr lang="pt-BR" sz="2000" b="0" i="1" smtClean="0">
                        <a:solidFill>
                          <a:schemeClr val="bg1"/>
                        </a:solidFill>
                        <a:latin typeface="Cambria Math" panose="02040503050406030204" pitchFamily="18" charset="0"/>
                      </a:rPr>
                      <m:t>𝑅</m:t>
                    </m:r>
                  </m:oMath>
                </a14:m>
                <a:r>
                  <a:rPr lang="pt-BR" sz="2000" dirty="0">
                    <a:solidFill>
                      <a:schemeClr val="bg1"/>
                    </a:solidFill>
                  </a:rPr>
                  <a:t> pela ameaça de </a:t>
                </a:r>
                <a14:m>
                  <m:oMath xmlns:m="http://schemas.openxmlformats.org/officeDocument/2006/math">
                    <m:r>
                      <a:rPr lang="pt-BR" sz="2000" b="0" i="1" smtClean="0">
                        <a:solidFill>
                          <a:schemeClr val="bg1"/>
                        </a:solidFill>
                        <a:latin typeface="Cambria Math" panose="02040503050406030204" pitchFamily="18" charset="0"/>
                      </a:rPr>
                      <m:t>2</m:t>
                    </m:r>
                  </m:oMath>
                </a14:m>
                <a:r>
                  <a:rPr lang="pt-BR" sz="2000" dirty="0">
                    <a:solidFill>
                      <a:schemeClr val="bg1"/>
                    </a:solidFill>
                  </a:rPr>
                  <a:t> de jogar </a:t>
                </a:r>
                <a14:m>
                  <m:oMath xmlns:m="http://schemas.openxmlformats.org/officeDocument/2006/math">
                    <m:r>
                      <a:rPr lang="pt-BR" sz="2000" b="0" i="1" smtClean="0">
                        <a:solidFill>
                          <a:schemeClr val="bg1"/>
                        </a:solidFill>
                        <a:latin typeface="Cambria Math" panose="02040503050406030204" pitchFamily="18" charset="0"/>
                      </a:rPr>
                      <m:t>𝑅</m:t>
                    </m:r>
                    <m:r>
                      <a:rPr lang="pt-BR" sz="2000" b="0" i="1" smtClean="0">
                        <a:solidFill>
                          <a:schemeClr val="bg1"/>
                        </a:solidFill>
                        <a:latin typeface="Cambria Math" panose="02040503050406030204" pitchFamily="18" charset="0"/>
                      </a:rPr>
                      <m:t>′</m:t>
                    </m:r>
                  </m:oMath>
                </a14:m>
                <a:endParaRPr lang="pt-BR" sz="2000" dirty="0">
                  <a:solidFill>
                    <a:schemeClr val="bg1"/>
                  </a:solidFill>
                </a:endParaRPr>
              </a:p>
              <a:p>
                <a:pPr marL="285750" indent="-285750" algn="just">
                  <a:buFont typeface="Arial" panose="020B0604020202020204" pitchFamily="34" charset="0"/>
                  <a:buChar char="•"/>
                </a:pPr>
                <a:endParaRPr lang="pt-BR" sz="2200" dirty="0">
                  <a:solidFill>
                    <a:schemeClr val="bg1"/>
                  </a:solidFill>
                </a:endParaRPr>
              </a:p>
              <a:p>
                <a:pPr marL="285750" indent="-285750" algn="just">
                  <a:buFont typeface="Arial" panose="020B0604020202020204" pitchFamily="34" charset="0"/>
                  <a:buChar char="•"/>
                </a:pPr>
                <a:r>
                  <a:rPr lang="pt-BR" sz="2200" dirty="0">
                    <a:solidFill>
                      <a:schemeClr val="bg1"/>
                    </a:solidFill>
                  </a:rPr>
                  <a:t>Precisamos pensar em formas de refinar o conceito de equilíbrio para descartar E.N.P.S como </a:t>
                </a:r>
                <a14:m>
                  <m:oMath xmlns:m="http://schemas.openxmlformats.org/officeDocument/2006/math">
                    <m:r>
                      <a:rPr lang="pt-BR" sz="2200" i="1" dirty="0">
                        <a:solidFill>
                          <a:schemeClr val="bg1"/>
                        </a:solidFill>
                        <a:latin typeface="Cambria Math" panose="02040503050406030204" pitchFamily="18" charset="0"/>
                      </a:rPr>
                      <m:t>(</m:t>
                    </m:r>
                    <m:r>
                      <a:rPr lang="en-US" sz="2200" i="1" dirty="0">
                        <a:solidFill>
                          <a:schemeClr val="bg1"/>
                        </a:solidFill>
                        <a:latin typeface="Cambria Math" panose="02040503050406030204" pitchFamily="18" charset="0"/>
                      </a:rPr>
                      <m:t>𝑅</m:t>
                    </m:r>
                    <m:r>
                      <a:rPr lang="en-US" sz="2200" i="1" dirty="0">
                        <a:solidFill>
                          <a:schemeClr val="bg1"/>
                        </a:solidFill>
                        <a:latin typeface="Cambria Math" panose="02040503050406030204" pitchFamily="18" charset="0"/>
                      </a:rPr>
                      <m:t>,</m:t>
                    </m:r>
                    <m:r>
                      <a:rPr lang="en-US" sz="2200" i="1" dirty="0">
                        <a:solidFill>
                          <a:schemeClr val="bg1"/>
                        </a:solidFill>
                        <a:latin typeface="Cambria Math" panose="02040503050406030204" pitchFamily="18" charset="0"/>
                      </a:rPr>
                      <m:t>𝑅</m:t>
                    </m:r>
                    <m:r>
                      <a:rPr lang="en-US" sz="2200" i="1" dirty="0">
                        <a:solidFill>
                          <a:schemeClr val="bg1"/>
                        </a:solidFill>
                        <a:latin typeface="Cambria Math" panose="02040503050406030204" pitchFamily="18" charset="0"/>
                      </a:rPr>
                      <m:t>′)</m:t>
                    </m:r>
                  </m:oMath>
                </a14:m>
                <a:r>
                  <a:rPr lang="pt-BR" sz="2200" dirty="0">
                    <a:solidFill>
                      <a:schemeClr val="bg1"/>
                    </a:solidFill>
                  </a:rPr>
                  <a:t>. </a:t>
                </a:r>
              </a:p>
              <a:p>
                <a:pPr marL="285750" indent="-285750" algn="just">
                  <a:buFont typeface="Arial" panose="020B0604020202020204" pitchFamily="34" charset="0"/>
                  <a:buChar char="•"/>
                </a:pPr>
                <a:endParaRPr lang="pt-BR" sz="2200" dirty="0"/>
              </a:p>
            </p:txBody>
          </p:sp>
        </mc:Choice>
        <mc:Fallback xmlns="">
          <p:sp>
            <p:nvSpPr>
              <p:cNvPr id="9" name="TextBox 8">
                <a:extLst>
                  <a:ext uri="{FF2B5EF4-FFF2-40B4-BE49-F238E27FC236}">
                    <a16:creationId xmlns:a16="http://schemas.microsoft.com/office/drawing/2014/main" id="{3F83B5D4-C033-44BC-BA08-B12AEAD21BEA}"/>
                  </a:ext>
                </a:extLst>
              </p:cNvPr>
              <p:cNvSpPr txBox="1">
                <a:spLocks noRot="1" noChangeAspect="1" noMove="1" noResize="1" noEditPoints="1" noAdjustHandles="1" noChangeArrowheads="1" noChangeShapeType="1" noTextEdit="1"/>
              </p:cNvSpPr>
              <p:nvPr/>
            </p:nvSpPr>
            <p:spPr>
              <a:xfrm>
                <a:off x="5433173" y="1688266"/>
                <a:ext cx="6116402" cy="4401205"/>
              </a:xfrm>
              <a:prstGeom prst="rect">
                <a:avLst/>
              </a:prstGeom>
              <a:blipFill>
                <a:blip r:embed="rId4"/>
                <a:stretch>
                  <a:fillRect l="-1096" t="-970" r="-1195"/>
                </a:stretch>
              </a:blipFill>
            </p:spPr>
            <p:txBody>
              <a:bodyPr/>
              <a:lstStyle/>
              <a:p>
                <a:r>
                  <a:rPr lang="pt-BR">
                    <a:noFill/>
                  </a:rPr>
                  <a:t> </a:t>
                </a:r>
              </a:p>
            </p:txBody>
          </p:sp>
        </mc:Fallback>
      </mc:AlternateContent>
      <p:grpSp>
        <p:nvGrpSpPr>
          <p:cNvPr id="19" name="Group 18">
            <a:extLst>
              <a:ext uri="{FF2B5EF4-FFF2-40B4-BE49-F238E27FC236}">
                <a16:creationId xmlns:a16="http://schemas.microsoft.com/office/drawing/2014/main" id="{8B96EBD5-3553-4727-A16D-E48567F207CB}"/>
              </a:ext>
            </a:extLst>
          </p:cNvPr>
          <p:cNvGrpSpPr/>
          <p:nvPr/>
        </p:nvGrpSpPr>
        <p:grpSpPr>
          <a:xfrm>
            <a:off x="1492439" y="4342106"/>
            <a:ext cx="2643461" cy="2378096"/>
            <a:chOff x="6419557" y="2052320"/>
            <a:chExt cx="4482905" cy="3886818"/>
          </a:xfrm>
        </p:grpSpPr>
        <p:pic>
          <p:nvPicPr>
            <p:cNvPr id="20" name="Picture 19" descr="A drawing of a person&#10;&#10;Description automatically generated">
              <a:extLst>
                <a:ext uri="{FF2B5EF4-FFF2-40B4-BE49-F238E27FC236}">
                  <a16:creationId xmlns:a16="http://schemas.microsoft.com/office/drawing/2014/main" id="{D880D6DF-697C-491A-901B-F70F8A2B79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9557" y="2052320"/>
              <a:ext cx="4482905" cy="3886818"/>
            </a:xfrm>
            <a:prstGeom prst="rect">
              <a:avLst/>
            </a:prstGeom>
          </p:spPr>
        </p:pic>
        <p:cxnSp>
          <p:nvCxnSpPr>
            <p:cNvPr id="21" name="Straight Connector 20">
              <a:extLst>
                <a:ext uri="{FF2B5EF4-FFF2-40B4-BE49-F238E27FC236}">
                  <a16:creationId xmlns:a16="http://schemas.microsoft.com/office/drawing/2014/main" id="{61D57928-BC3D-4688-A10D-A33607E0C27A}"/>
                </a:ext>
              </a:extLst>
            </p:cNvPr>
            <p:cNvCxnSpPr/>
            <p:nvPr/>
          </p:nvCxnSpPr>
          <p:spPr>
            <a:xfrm>
              <a:off x="6541477" y="4389120"/>
              <a:ext cx="1266092" cy="0"/>
            </a:xfrm>
            <a:prstGeom prst="line">
              <a:avLst/>
            </a:prstGeom>
            <a:ln w="381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CF30A5E-586C-4E72-8C04-936AD76198A8}"/>
                </a:ext>
              </a:extLst>
            </p:cNvPr>
            <p:cNvCxnSpPr/>
            <p:nvPr/>
          </p:nvCxnSpPr>
          <p:spPr>
            <a:xfrm>
              <a:off x="8986910" y="2628314"/>
              <a:ext cx="126609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B6C7-27E9-479F-BF96-0AE8FCC51BE0}"/>
                </a:ext>
              </a:extLst>
            </p:cNvPr>
            <p:cNvCxnSpPr>
              <a:cxnSpLocks/>
            </p:cNvCxnSpPr>
            <p:nvPr/>
          </p:nvCxnSpPr>
          <p:spPr>
            <a:xfrm>
              <a:off x="8886092" y="3739662"/>
              <a:ext cx="286044" cy="0"/>
            </a:xfrm>
            <a:prstGeom prst="line">
              <a:avLst/>
            </a:prstGeom>
            <a:ln w="381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475435E-45D9-4E74-B667-EE49A8E1FDD8}"/>
                </a:ext>
              </a:extLst>
            </p:cNvPr>
            <p:cNvCxnSpPr>
              <a:cxnSpLocks/>
            </p:cNvCxnSpPr>
            <p:nvPr/>
          </p:nvCxnSpPr>
          <p:spPr>
            <a:xfrm>
              <a:off x="9755944" y="4890867"/>
              <a:ext cx="286044" cy="0"/>
            </a:xfrm>
            <a:prstGeom prst="line">
              <a:avLst/>
            </a:prstGeom>
            <a:ln w="381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A8FF31E-FD85-4A04-A342-400140B27FA3}"/>
                </a:ext>
              </a:extLst>
            </p:cNvPr>
            <p:cNvCxnSpPr>
              <a:cxnSpLocks/>
            </p:cNvCxnSpPr>
            <p:nvPr/>
          </p:nvCxnSpPr>
          <p:spPr>
            <a:xfrm>
              <a:off x="9237783" y="3737317"/>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BAE462-9A38-499A-9475-211FB61E80B1}"/>
                </a:ext>
              </a:extLst>
            </p:cNvPr>
            <p:cNvCxnSpPr>
              <a:cxnSpLocks/>
            </p:cNvCxnSpPr>
            <p:nvPr/>
          </p:nvCxnSpPr>
          <p:spPr>
            <a:xfrm>
              <a:off x="9221370" y="4297683"/>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7DB45F-8D25-4934-B456-E7D31914606F}"/>
                </a:ext>
              </a:extLst>
            </p:cNvPr>
            <p:cNvCxnSpPr>
              <a:cxnSpLocks/>
            </p:cNvCxnSpPr>
            <p:nvPr/>
          </p:nvCxnSpPr>
          <p:spPr>
            <a:xfrm>
              <a:off x="9233090" y="4900252"/>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239136F-E87C-474D-B1DC-EFB832CFC37F}"/>
                </a:ext>
              </a:extLst>
            </p:cNvPr>
            <p:cNvCxnSpPr>
              <a:cxnSpLocks/>
            </p:cNvCxnSpPr>
            <p:nvPr/>
          </p:nvCxnSpPr>
          <p:spPr>
            <a:xfrm>
              <a:off x="10117008" y="4897906"/>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 name="Footer Placeholder 2">
            <a:extLst>
              <a:ext uri="{FF2B5EF4-FFF2-40B4-BE49-F238E27FC236}">
                <a16:creationId xmlns:a16="http://schemas.microsoft.com/office/drawing/2014/main" id="{546833BA-69A2-4376-B829-E07E46E61223}"/>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13BEFCB2-9977-4F91-B45A-2723654F0F06}"/>
              </a:ext>
            </a:extLst>
          </p:cNvPr>
          <p:cNvSpPr>
            <a:spLocks noGrp="1"/>
          </p:cNvSpPr>
          <p:nvPr>
            <p:ph type="sldNum" sz="quarter" idx="12"/>
          </p:nvPr>
        </p:nvSpPr>
        <p:spPr/>
        <p:txBody>
          <a:bodyPr/>
          <a:lstStyle/>
          <a:p>
            <a:fld id="{AF67EEE8-F201-4410-BA13-233EFB93B646}" type="slidenum">
              <a:rPr lang="pt-BR" smtClean="0"/>
              <a:t>17</a:t>
            </a:fld>
            <a:endParaRPr lang="pt-BR"/>
          </a:p>
        </p:txBody>
      </p:sp>
    </p:spTree>
    <p:extLst>
      <p:ext uri="{BB962C8B-B14F-4D97-AF65-F5344CB8AC3E}">
        <p14:creationId xmlns:p14="http://schemas.microsoft.com/office/powerpoint/2010/main" val="72428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3ED2-3269-4D3F-9BF3-478DC50BF5BC}"/>
              </a:ext>
            </a:extLst>
          </p:cNvPr>
          <p:cNvSpPr>
            <a:spLocks noGrp="1"/>
          </p:cNvSpPr>
          <p:nvPr>
            <p:ph type="title"/>
          </p:nvPr>
        </p:nvSpPr>
        <p:spPr/>
        <p:txBody>
          <a:bodyPr/>
          <a:lstStyle/>
          <a:p>
            <a:r>
              <a:rPr lang="pt-BR" b="1" dirty="0"/>
              <a:t>Introdução a Equilíbrio Bayesiano Perfeito</a:t>
            </a:r>
          </a:p>
        </p:txBody>
      </p:sp>
      <p:pic>
        <p:nvPicPr>
          <p:cNvPr id="5" name="Content Placeholder 4" descr="A picture containing photo, bird, table, different&#10;&#10;Description automatically generated">
            <a:extLst>
              <a:ext uri="{FF2B5EF4-FFF2-40B4-BE49-F238E27FC236}">
                <a16:creationId xmlns:a16="http://schemas.microsoft.com/office/drawing/2014/main" id="{D38DF790-6C96-442D-9346-D027784D27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8388" y="1397007"/>
            <a:ext cx="3706247" cy="2994974"/>
          </a:xfr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F83B5D4-C033-44BC-BA08-B12AEAD21BEA}"/>
                  </a:ext>
                </a:extLst>
              </p:cNvPr>
              <p:cNvSpPr txBox="1"/>
              <p:nvPr/>
            </p:nvSpPr>
            <p:spPr>
              <a:xfrm>
                <a:off x="5433173" y="1688266"/>
                <a:ext cx="6116402" cy="4401205"/>
              </a:xfrm>
              <a:prstGeom prst="rect">
                <a:avLst/>
              </a:prstGeom>
              <a:noFill/>
            </p:spPr>
            <p:txBody>
              <a:bodyPr wrap="square" rtlCol="0">
                <a:spAutoFit/>
              </a:bodyPr>
              <a:lstStyle/>
              <a:p>
                <a:pPr marL="285750" indent="-285750" algn="just">
                  <a:buFont typeface="Arial" panose="020B0604020202020204" pitchFamily="34" charset="0"/>
                  <a:buChar char="•"/>
                </a:pPr>
                <a:r>
                  <a:rPr lang="pt-BR" sz="2200" dirty="0"/>
                  <a:t>Portanto, em qualquer jogo que não tenha subjogo (próprio), a definição de E.N.P.S. equivale à definição de E.N. </a:t>
                </a:r>
                <a14:m>
                  <m:oMath xmlns:m="http://schemas.openxmlformats.org/officeDocument/2006/math">
                    <m:r>
                      <a:rPr lang="pt-BR" sz="2200" b="0" i="1" smtClean="0">
                        <a:latin typeface="Cambria Math" panose="02040503050406030204" pitchFamily="18" charset="0"/>
                      </a:rPr>
                      <m:t>→</m:t>
                    </m:r>
                    <m:r>
                      <a:rPr lang="pt-BR" sz="2200" i="1" dirty="0" smtClean="0">
                        <a:latin typeface="Cambria Math" panose="02040503050406030204" pitchFamily="18" charset="0"/>
                      </a:rPr>
                      <m:t>(</m:t>
                    </m:r>
                    <m:r>
                      <a:rPr lang="en-US" sz="2200" b="0" i="1" dirty="0" smtClean="0">
                        <a:latin typeface="Cambria Math" panose="02040503050406030204" pitchFamily="18" charset="0"/>
                      </a:rPr>
                      <m:t>𝐿</m:t>
                    </m:r>
                    <m:r>
                      <a:rPr lang="en-US" sz="2200" b="0" i="1" dirty="0" smtClean="0">
                        <a:latin typeface="Cambria Math" panose="02040503050406030204" pitchFamily="18" charset="0"/>
                      </a:rPr>
                      <m:t>,</m:t>
                    </m:r>
                    <m:r>
                      <a:rPr lang="pt-BR" sz="2200" b="0" i="1" dirty="0" smtClean="0">
                        <a:latin typeface="Cambria Math" panose="02040503050406030204" pitchFamily="18" charset="0"/>
                      </a:rPr>
                      <m:t>𝐿</m:t>
                    </m:r>
                    <m:r>
                      <a:rPr lang="en-US" sz="2200" b="0" i="1" dirty="0" smtClean="0">
                        <a:latin typeface="Cambria Math" panose="02040503050406030204" pitchFamily="18" charset="0"/>
                      </a:rPr>
                      <m:t>′</m:t>
                    </m:r>
                    <m:r>
                      <a:rPr lang="pt-BR" sz="2200" i="1" dirty="0">
                        <a:latin typeface="Cambria Math" panose="02040503050406030204" pitchFamily="18" charset="0"/>
                      </a:rPr>
                      <m:t>)</m:t>
                    </m:r>
                  </m:oMath>
                </a14:m>
                <a:r>
                  <a:rPr lang="pt-BR" sz="2200" dirty="0"/>
                  <a:t> e </a:t>
                </a:r>
                <a14:m>
                  <m:oMath xmlns:m="http://schemas.openxmlformats.org/officeDocument/2006/math">
                    <m:r>
                      <a:rPr lang="pt-BR" sz="2200" i="1" dirty="0" smtClean="0">
                        <a:latin typeface="Cambria Math" panose="02040503050406030204" pitchFamily="18" charset="0"/>
                      </a:rPr>
                      <m:t>(</m:t>
                    </m:r>
                    <m:r>
                      <a:rPr lang="en-US" sz="2200" b="0" i="1" dirty="0" smtClean="0">
                        <a:latin typeface="Cambria Math" panose="02040503050406030204" pitchFamily="18" charset="0"/>
                      </a:rPr>
                      <m:t>𝑅</m:t>
                    </m:r>
                    <m:r>
                      <a:rPr lang="en-US" sz="2200" b="0" i="1" dirty="0" smtClean="0">
                        <a:latin typeface="Cambria Math" panose="02040503050406030204" pitchFamily="18" charset="0"/>
                      </a:rPr>
                      <m:t>,</m:t>
                    </m:r>
                    <m:r>
                      <a:rPr lang="en-US" sz="2200" b="0" i="1" dirty="0" smtClean="0">
                        <a:latin typeface="Cambria Math" panose="02040503050406030204" pitchFamily="18" charset="0"/>
                      </a:rPr>
                      <m:t>𝑅</m:t>
                    </m:r>
                    <m:r>
                      <a:rPr lang="en-US" sz="2200" b="0" i="1" dirty="0" smtClean="0">
                        <a:latin typeface="Cambria Math" panose="02040503050406030204" pitchFamily="18" charset="0"/>
                      </a:rPr>
                      <m:t>′)</m:t>
                    </m:r>
                  </m:oMath>
                </a14:m>
                <a:r>
                  <a:rPr lang="pt-BR" sz="2200" dirty="0"/>
                  <a:t> são E.N.P.S</a:t>
                </a:r>
              </a:p>
              <a:p>
                <a:pPr marL="285750" indent="-285750" algn="just">
                  <a:buFont typeface="Arial" panose="020B0604020202020204" pitchFamily="34" charset="0"/>
                  <a:buChar char="•"/>
                </a:pPr>
                <a:endParaRPr lang="pt-BR" sz="2200" dirty="0"/>
              </a:p>
              <a:p>
                <a:pPr marL="285750" indent="-285750" algn="just">
                  <a:buFont typeface="Arial" panose="020B0604020202020204" pitchFamily="34" charset="0"/>
                  <a:buChar char="•"/>
                </a:pPr>
                <a:r>
                  <a:rPr lang="pt-BR" sz="2200" dirty="0"/>
                  <a:t>Contudo, </a:t>
                </a:r>
                <a14:m>
                  <m:oMath xmlns:m="http://schemas.openxmlformats.org/officeDocument/2006/math">
                    <m:r>
                      <a:rPr lang="pt-BR" sz="2200" i="1" dirty="0">
                        <a:latin typeface="Cambria Math" panose="02040503050406030204" pitchFamily="18" charset="0"/>
                      </a:rPr>
                      <m:t>(</m:t>
                    </m:r>
                    <m:r>
                      <a:rPr lang="en-US" sz="2200" i="1" dirty="0">
                        <a:latin typeface="Cambria Math" panose="02040503050406030204" pitchFamily="18" charset="0"/>
                      </a:rPr>
                      <m:t>𝑅</m:t>
                    </m:r>
                    <m:r>
                      <a:rPr lang="en-US" sz="2200" i="1" dirty="0">
                        <a:latin typeface="Cambria Math" panose="02040503050406030204" pitchFamily="18" charset="0"/>
                      </a:rPr>
                      <m:t>,</m:t>
                    </m:r>
                    <m:r>
                      <a:rPr lang="en-US" sz="2200" i="1" dirty="0">
                        <a:latin typeface="Cambria Math" panose="02040503050406030204" pitchFamily="18" charset="0"/>
                      </a:rPr>
                      <m:t>𝑅</m:t>
                    </m:r>
                    <m:r>
                      <a:rPr lang="en-US" sz="2200" i="1" dirty="0">
                        <a:latin typeface="Cambria Math" panose="02040503050406030204" pitchFamily="18" charset="0"/>
                      </a:rPr>
                      <m:t>′)</m:t>
                    </m:r>
                  </m:oMath>
                </a14:m>
                <a:r>
                  <a:rPr lang="pt-BR" sz="2200" dirty="0"/>
                  <a:t> depende de uma ameaça vazia</a:t>
                </a:r>
              </a:p>
              <a:p>
                <a:pPr marL="742950" lvl="1" indent="-285750" algn="just">
                  <a:buFont typeface="Arial" panose="020B0604020202020204" pitchFamily="34" charset="0"/>
                  <a:buChar char="•"/>
                </a:pPr>
                <a:r>
                  <a:rPr lang="pt-BR" sz="2000" dirty="0"/>
                  <a:t>Se </a:t>
                </a:r>
                <a14:m>
                  <m:oMath xmlns:m="http://schemas.openxmlformats.org/officeDocument/2006/math">
                    <m:r>
                      <a:rPr lang="pt-BR" sz="2000" b="0" i="1" smtClean="0">
                        <a:latin typeface="Cambria Math" panose="02040503050406030204" pitchFamily="18" charset="0"/>
                      </a:rPr>
                      <m:t>2</m:t>
                    </m:r>
                  </m:oMath>
                </a14:m>
                <a:r>
                  <a:rPr lang="pt-BR" sz="2000" dirty="0"/>
                  <a:t> for chamado a jogar, </a:t>
                </a:r>
                <a14:m>
                  <m:oMath xmlns:m="http://schemas.openxmlformats.org/officeDocument/2006/math">
                    <m:r>
                      <a:rPr lang="pt-BR" sz="2000" b="0" i="1" smtClean="0">
                        <a:latin typeface="Cambria Math" panose="02040503050406030204" pitchFamily="18" charset="0"/>
                      </a:rPr>
                      <m:t>𝐿</m:t>
                    </m:r>
                    <m:r>
                      <a:rPr lang="pt-BR" sz="2000" b="0" i="1" smtClean="0">
                        <a:latin typeface="Cambria Math" panose="02040503050406030204" pitchFamily="18" charset="0"/>
                      </a:rPr>
                      <m:t>′</m:t>
                    </m:r>
                  </m:oMath>
                </a14:m>
                <a:r>
                  <a:rPr lang="pt-BR" sz="2000" dirty="0"/>
                  <a:t> domina estritamente </a:t>
                </a:r>
                <a14:m>
                  <m:oMath xmlns:m="http://schemas.openxmlformats.org/officeDocument/2006/math">
                    <m:r>
                      <a:rPr lang="pt-BR" sz="2000" b="0" i="1" smtClean="0">
                        <a:latin typeface="Cambria Math" panose="02040503050406030204" pitchFamily="18" charset="0"/>
                      </a:rPr>
                      <m:t>𝑅</m:t>
                    </m:r>
                    <m:r>
                      <a:rPr lang="pt-BR" sz="2000" b="0" i="1" smtClean="0">
                        <a:latin typeface="Cambria Math" panose="02040503050406030204" pitchFamily="18" charset="0"/>
                      </a:rPr>
                      <m:t>′</m:t>
                    </m:r>
                  </m:oMath>
                </a14:m>
                <a:r>
                  <a:rPr lang="pt-BR" sz="2000" dirty="0"/>
                  <a:t>. Portanto, </a:t>
                </a:r>
                <a14:m>
                  <m:oMath xmlns:m="http://schemas.openxmlformats.org/officeDocument/2006/math">
                    <m:r>
                      <a:rPr lang="pt-BR" sz="2000" b="0" i="1" smtClean="0">
                        <a:latin typeface="Cambria Math" panose="02040503050406030204" pitchFamily="18" charset="0"/>
                      </a:rPr>
                      <m:t>1</m:t>
                    </m:r>
                  </m:oMath>
                </a14:m>
                <a:r>
                  <a:rPr lang="pt-BR" sz="2000" dirty="0"/>
                  <a:t> não deve ser induzido a jogar </a:t>
                </a:r>
                <a14:m>
                  <m:oMath xmlns:m="http://schemas.openxmlformats.org/officeDocument/2006/math">
                    <m:r>
                      <a:rPr lang="pt-BR" sz="2000" b="0" i="1" smtClean="0">
                        <a:latin typeface="Cambria Math" panose="02040503050406030204" pitchFamily="18" charset="0"/>
                      </a:rPr>
                      <m:t>𝑅</m:t>
                    </m:r>
                  </m:oMath>
                </a14:m>
                <a:r>
                  <a:rPr lang="pt-BR" sz="2000" dirty="0"/>
                  <a:t> pela ameaça de </a:t>
                </a:r>
                <a14:m>
                  <m:oMath xmlns:m="http://schemas.openxmlformats.org/officeDocument/2006/math">
                    <m:r>
                      <a:rPr lang="pt-BR" sz="2000" b="0" i="1" smtClean="0">
                        <a:latin typeface="Cambria Math" panose="02040503050406030204" pitchFamily="18" charset="0"/>
                      </a:rPr>
                      <m:t>2</m:t>
                    </m:r>
                  </m:oMath>
                </a14:m>
                <a:r>
                  <a:rPr lang="pt-BR" sz="2000" dirty="0"/>
                  <a:t> de jogar </a:t>
                </a:r>
                <a14:m>
                  <m:oMath xmlns:m="http://schemas.openxmlformats.org/officeDocument/2006/math">
                    <m:r>
                      <a:rPr lang="pt-BR" sz="2000" b="0" i="1" smtClean="0">
                        <a:latin typeface="Cambria Math" panose="02040503050406030204" pitchFamily="18" charset="0"/>
                      </a:rPr>
                      <m:t>𝑅</m:t>
                    </m:r>
                    <m:r>
                      <a:rPr lang="pt-BR" sz="2000" b="0" i="1" smtClean="0">
                        <a:latin typeface="Cambria Math" panose="02040503050406030204" pitchFamily="18" charset="0"/>
                      </a:rPr>
                      <m:t>′</m:t>
                    </m:r>
                  </m:oMath>
                </a14:m>
                <a:endParaRPr lang="pt-BR" sz="2000" dirty="0"/>
              </a:p>
              <a:p>
                <a:pPr marL="285750" indent="-285750" algn="just">
                  <a:buFont typeface="Arial" panose="020B0604020202020204" pitchFamily="34" charset="0"/>
                  <a:buChar char="•"/>
                </a:pPr>
                <a:endParaRPr lang="pt-BR" sz="2200" dirty="0"/>
              </a:p>
              <a:p>
                <a:pPr marL="285750" indent="-285750" algn="just">
                  <a:buFont typeface="Arial" panose="020B0604020202020204" pitchFamily="34" charset="0"/>
                  <a:buChar char="•"/>
                </a:pPr>
                <a:r>
                  <a:rPr lang="pt-BR" sz="2200" dirty="0"/>
                  <a:t>Precisamos pensar em formas de </a:t>
                </a:r>
                <a:r>
                  <a:rPr lang="pt-BR" sz="2200" b="1" dirty="0">
                    <a:solidFill>
                      <a:srgbClr val="0070C0"/>
                    </a:solidFill>
                  </a:rPr>
                  <a:t>refinar </a:t>
                </a:r>
                <a:r>
                  <a:rPr lang="pt-BR" sz="2200" dirty="0"/>
                  <a:t>o conceito de equilíbrio para descartar E.N.P.S como </a:t>
                </a:r>
                <a14:m>
                  <m:oMath xmlns:m="http://schemas.openxmlformats.org/officeDocument/2006/math">
                    <m:r>
                      <a:rPr lang="pt-BR" sz="2200" i="1" dirty="0">
                        <a:latin typeface="Cambria Math" panose="02040503050406030204" pitchFamily="18" charset="0"/>
                      </a:rPr>
                      <m:t>(</m:t>
                    </m:r>
                    <m:r>
                      <a:rPr lang="en-US" sz="2200" i="1" dirty="0">
                        <a:latin typeface="Cambria Math" panose="02040503050406030204" pitchFamily="18" charset="0"/>
                      </a:rPr>
                      <m:t>𝑅</m:t>
                    </m:r>
                    <m:r>
                      <a:rPr lang="en-US" sz="2200" i="1" dirty="0">
                        <a:latin typeface="Cambria Math" panose="02040503050406030204" pitchFamily="18" charset="0"/>
                      </a:rPr>
                      <m:t>,</m:t>
                    </m:r>
                    <m:r>
                      <a:rPr lang="en-US" sz="2200" i="1" dirty="0">
                        <a:latin typeface="Cambria Math" panose="02040503050406030204" pitchFamily="18" charset="0"/>
                      </a:rPr>
                      <m:t>𝑅</m:t>
                    </m:r>
                    <m:r>
                      <a:rPr lang="en-US" sz="2200" i="1" dirty="0">
                        <a:latin typeface="Cambria Math" panose="02040503050406030204" pitchFamily="18" charset="0"/>
                      </a:rPr>
                      <m:t>′)</m:t>
                    </m:r>
                  </m:oMath>
                </a14:m>
                <a:r>
                  <a:rPr lang="pt-BR" sz="2200" dirty="0"/>
                  <a:t>. </a:t>
                </a:r>
              </a:p>
              <a:p>
                <a:pPr marL="285750" indent="-285750" algn="just">
                  <a:buFont typeface="Arial" panose="020B0604020202020204" pitchFamily="34" charset="0"/>
                  <a:buChar char="•"/>
                </a:pPr>
                <a:endParaRPr lang="pt-BR" sz="2200" dirty="0"/>
              </a:p>
            </p:txBody>
          </p:sp>
        </mc:Choice>
        <mc:Fallback xmlns="">
          <p:sp>
            <p:nvSpPr>
              <p:cNvPr id="9" name="TextBox 8">
                <a:extLst>
                  <a:ext uri="{FF2B5EF4-FFF2-40B4-BE49-F238E27FC236}">
                    <a16:creationId xmlns:a16="http://schemas.microsoft.com/office/drawing/2014/main" id="{3F83B5D4-C033-44BC-BA08-B12AEAD21BEA}"/>
                  </a:ext>
                </a:extLst>
              </p:cNvPr>
              <p:cNvSpPr txBox="1">
                <a:spLocks noRot="1" noChangeAspect="1" noMove="1" noResize="1" noEditPoints="1" noAdjustHandles="1" noChangeArrowheads="1" noChangeShapeType="1" noTextEdit="1"/>
              </p:cNvSpPr>
              <p:nvPr/>
            </p:nvSpPr>
            <p:spPr>
              <a:xfrm>
                <a:off x="5433173" y="1688266"/>
                <a:ext cx="6116402" cy="4401205"/>
              </a:xfrm>
              <a:prstGeom prst="rect">
                <a:avLst/>
              </a:prstGeom>
              <a:blipFill>
                <a:blip r:embed="rId4"/>
                <a:stretch>
                  <a:fillRect l="-1096" t="-970" r="-1195"/>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546833BA-69A2-4376-B829-E07E46E61223}"/>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13BEFCB2-9977-4F91-B45A-2723654F0F06}"/>
              </a:ext>
            </a:extLst>
          </p:cNvPr>
          <p:cNvSpPr>
            <a:spLocks noGrp="1"/>
          </p:cNvSpPr>
          <p:nvPr>
            <p:ph type="sldNum" sz="quarter" idx="12"/>
          </p:nvPr>
        </p:nvSpPr>
        <p:spPr/>
        <p:txBody>
          <a:bodyPr/>
          <a:lstStyle/>
          <a:p>
            <a:fld id="{AF67EEE8-F201-4410-BA13-233EFB93B646}" type="slidenum">
              <a:rPr lang="pt-BR" smtClean="0"/>
              <a:t>18</a:t>
            </a:fld>
            <a:endParaRPr lang="pt-BR"/>
          </a:p>
        </p:txBody>
      </p:sp>
      <p:grpSp>
        <p:nvGrpSpPr>
          <p:cNvPr id="17" name="Group 16">
            <a:extLst>
              <a:ext uri="{FF2B5EF4-FFF2-40B4-BE49-F238E27FC236}">
                <a16:creationId xmlns:a16="http://schemas.microsoft.com/office/drawing/2014/main" id="{FA6E1A94-3F29-41F2-A9DA-F118E518EF39}"/>
              </a:ext>
            </a:extLst>
          </p:cNvPr>
          <p:cNvGrpSpPr/>
          <p:nvPr/>
        </p:nvGrpSpPr>
        <p:grpSpPr>
          <a:xfrm>
            <a:off x="1492439" y="4342106"/>
            <a:ext cx="2643461" cy="2378096"/>
            <a:chOff x="6419557" y="2052320"/>
            <a:chExt cx="4482905" cy="3886818"/>
          </a:xfrm>
        </p:grpSpPr>
        <p:pic>
          <p:nvPicPr>
            <p:cNvPr id="18" name="Picture 17" descr="A drawing of a person&#10;&#10;Description automatically generated">
              <a:extLst>
                <a:ext uri="{FF2B5EF4-FFF2-40B4-BE49-F238E27FC236}">
                  <a16:creationId xmlns:a16="http://schemas.microsoft.com/office/drawing/2014/main" id="{1D23D514-1F52-4472-AD67-32D47DE130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9557" y="2052320"/>
              <a:ext cx="4482905" cy="3886818"/>
            </a:xfrm>
            <a:prstGeom prst="rect">
              <a:avLst/>
            </a:prstGeom>
          </p:spPr>
        </p:pic>
        <p:cxnSp>
          <p:nvCxnSpPr>
            <p:cNvPr id="29" name="Straight Connector 28">
              <a:extLst>
                <a:ext uri="{FF2B5EF4-FFF2-40B4-BE49-F238E27FC236}">
                  <a16:creationId xmlns:a16="http://schemas.microsoft.com/office/drawing/2014/main" id="{134AEF88-2F70-4915-B1B0-9E3A8C619993}"/>
                </a:ext>
              </a:extLst>
            </p:cNvPr>
            <p:cNvCxnSpPr/>
            <p:nvPr/>
          </p:nvCxnSpPr>
          <p:spPr>
            <a:xfrm>
              <a:off x="6541477" y="4389120"/>
              <a:ext cx="1266092" cy="0"/>
            </a:xfrm>
            <a:prstGeom prst="line">
              <a:avLst/>
            </a:prstGeom>
            <a:ln w="381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FD3CD0F-4D29-4F42-A572-26F8A4B6C959}"/>
                </a:ext>
              </a:extLst>
            </p:cNvPr>
            <p:cNvCxnSpPr/>
            <p:nvPr/>
          </p:nvCxnSpPr>
          <p:spPr>
            <a:xfrm>
              <a:off x="8986910" y="2628314"/>
              <a:ext cx="126609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E92222E-AE84-4666-8F2E-DA4A3451C1C9}"/>
                </a:ext>
              </a:extLst>
            </p:cNvPr>
            <p:cNvCxnSpPr>
              <a:cxnSpLocks/>
            </p:cNvCxnSpPr>
            <p:nvPr/>
          </p:nvCxnSpPr>
          <p:spPr>
            <a:xfrm>
              <a:off x="8886092" y="3739662"/>
              <a:ext cx="286044" cy="0"/>
            </a:xfrm>
            <a:prstGeom prst="line">
              <a:avLst/>
            </a:prstGeom>
            <a:ln w="381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C6AD274-E6ED-4E0A-87B0-9026BEACAF03}"/>
                </a:ext>
              </a:extLst>
            </p:cNvPr>
            <p:cNvCxnSpPr>
              <a:cxnSpLocks/>
            </p:cNvCxnSpPr>
            <p:nvPr/>
          </p:nvCxnSpPr>
          <p:spPr>
            <a:xfrm>
              <a:off x="9755944" y="4890867"/>
              <a:ext cx="286044" cy="0"/>
            </a:xfrm>
            <a:prstGeom prst="line">
              <a:avLst/>
            </a:prstGeom>
            <a:ln w="3810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53C845-6C9D-4032-A94E-F081ADA1126B}"/>
                </a:ext>
              </a:extLst>
            </p:cNvPr>
            <p:cNvCxnSpPr>
              <a:cxnSpLocks/>
            </p:cNvCxnSpPr>
            <p:nvPr/>
          </p:nvCxnSpPr>
          <p:spPr>
            <a:xfrm>
              <a:off x="9237783" y="3737317"/>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F04DB5-528B-4742-B36A-480B0CFA400E}"/>
                </a:ext>
              </a:extLst>
            </p:cNvPr>
            <p:cNvCxnSpPr>
              <a:cxnSpLocks/>
            </p:cNvCxnSpPr>
            <p:nvPr/>
          </p:nvCxnSpPr>
          <p:spPr>
            <a:xfrm>
              <a:off x="9221370" y="4297683"/>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3858913-A22A-49BD-9C1A-E26E017B37D5}"/>
                </a:ext>
              </a:extLst>
            </p:cNvPr>
            <p:cNvCxnSpPr>
              <a:cxnSpLocks/>
            </p:cNvCxnSpPr>
            <p:nvPr/>
          </p:nvCxnSpPr>
          <p:spPr>
            <a:xfrm>
              <a:off x="9233090" y="4900252"/>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96EA388-A609-4867-AF2E-88D09E9576E7}"/>
                </a:ext>
              </a:extLst>
            </p:cNvPr>
            <p:cNvCxnSpPr>
              <a:cxnSpLocks/>
            </p:cNvCxnSpPr>
            <p:nvPr/>
          </p:nvCxnSpPr>
          <p:spPr>
            <a:xfrm>
              <a:off x="10117008" y="4897906"/>
              <a:ext cx="286044" cy="23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0695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59BBF6-8BF2-456C-9548-5D2850FFB717}"/>
                  </a:ext>
                </a:extLst>
              </p:cNvPr>
              <p:cNvSpPr>
                <a:spLocks noGrp="1"/>
              </p:cNvSpPr>
              <p:nvPr>
                <p:ph idx="1"/>
              </p:nvPr>
            </p:nvSpPr>
            <p:spPr>
              <a:xfrm>
                <a:off x="838199" y="1662545"/>
                <a:ext cx="10663239" cy="4784437"/>
              </a:xfrm>
            </p:spPr>
            <p:txBody>
              <a:bodyPr>
                <a:normAutofit fontScale="92500" lnSpcReduction="10000"/>
              </a:bodyPr>
              <a:lstStyle/>
              <a:p>
                <a:pPr marL="0" indent="0" algn="just">
                  <a:buNone/>
                </a:pPr>
                <a:r>
                  <a:rPr lang="pt-BR" dirty="0"/>
                  <a:t>Uma forma de descartar E.N.P.S como </a:t>
                </a:r>
                <a14:m>
                  <m:oMath xmlns:m="http://schemas.openxmlformats.org/officeDocument/2006/math">
                    <m:r>
                      <a:rPr lang="pt-BR" i="1" dirty="0">
                        <a:latin typeface="Cambria Math" panose="02040503050406030204" pitchFamily="18" charset="0"/>
                      </a:rPr>
                      <m:t>(</m:t>
                    </m:r>
                    <m:r>
                      <a:rPr lang="en-US" i="1" dirty="0">
                        <a:latin typeface="Cambria Math" panose="02040503050406030204" pitchFamily="18" charset="0"/>
                      </a:rPr>
                      <m:t>𝑅</m:t>
                    </m:r>
                    <m:r>
                      <a:rPr lang="en-US" i="1" dirty="0">
                        <a:latin typeface="Cambria Math" panose="02040503050406030204" pitchFamily="18" charset="0"/>
                      </a:rPr>
                      <m:t>,</m:t>
                    </m:r>
                    <m:r>
                      <a:rPr lang="en-US" i="1" dirty="0">
                        <a:latin typeface="Cambria Math" panose="02040503050406030204" pitchFamily="18" charset="0"/>
                      </a:rPr>
                      <m:t>𝑅</m:t>
                    </m:r>
                    <m:r>
                      <a:rPr lang="en-US" i="1" dirty="0">
                        <a:latin typeface="Cambria Math" panose="02040503050406030204" pitchFamily="18" charset="0"/>
                      </a:rPr>
                      <m:t>′)</m:t>
                    </m:r>
                  </m:oMath>
                </a14:m>
                <a:r>
                  <a:rPr lang="pt-BR" dirty="0"/>
                  <a:t> é introduzir os dois </a:t>
                </a:r>
                <a:r>
                  <a:rPr lang="pt-BR" i="1" dirty="0"/>
                  <a:t>requisitos</a:t>
                </a:r>
                <a:r>
                  <a:rPr lang="pt-BR" dirty="0"/>
                  <a:t> a seguir:</a:t>
                </a:r>
              </a:p>
              <a:p>
                <a:pPr lvl="1" algn="just"/>
                <a:r>
                  <a:rPr lang="pt-BR" b="1" dirty="0"/>
                  <a:t>Requisito 1 (R.1):</a:t>
                </a:r>
                <a:r>
                  <a:rPr lang="pt-BR" dirty="0"/>
                  <a:t> Em cada conjunto de informação, o jogador da vez deve ter uma </a:t>
                </a:r>
                <a:r>
                  <a:rPr lang="pt-BR" b="1" i="1" dirty="0">
                    <a:solidFill>
                      <a:srgbClr val="0070C0"/>
                    </a:solidFill>
                  </a:rPr>
                  <a:t>crença</a:t>
                </a:r>
                <a:r>
                  <a:rPr lang="pt-BR" dirty="0"/>
                  <a:t> sobre qual nó no conjunto foi alcançado pelo jogo. </a:t>
                </a:r>
              </a:p>
              <a:p>
                <a:pPr lvl="2" algn="just"/>
                <a:r>
                  <a:rPr lang="pt-BR" dirty="0"/>
                  <a:t>Para um conjunto de informação não-unitário, a crença é uma distribuição de probabilidade sobre os nós desse conjunto de informação; </a:t>
                </a:r>
              </a:p>
              <a:p>
                <a:pPr lvl="2" algn="just"/>
                <a:r>
                  <a:rPr lang="pt-BR" dirty="0"/>
                  <a:t>Para um conjunto de informação unitário, a crença atribui probabilidade um ao único nó de decisão.</a:t>
                </a:r>
              </a:p>
              <a:p>
                <a:pPr lvl="2" algn="just"/>
                <a:endParaRPr lang="pt-BR" dirty="0"/>
              </a:p>
              <a:p>
                <a:pPr lvl="1" algn="just"/>
                <a:r>
                  <a:rPr lang="pt-BR" b="1" dirty="0">
                    <a:solidFill>
                      <a:schemeClr val="bg1">
                        <a:lumMod val="50000"/>
                      </a:schemeClr>
                    </a:solidFill>
                  </a:rPr>
                  <a:t>Requisito 2 (R.2):</a:t>
                </a:r>
                <a:r>
                  <a:rPr lang="pt-BR" dirty="0">
                    <a:solidFill>
                      <a:schemeClr val="bg1">
                        <a:lumMod val="50000"/>
                      </a:schemeClr>
                    </a:solidFill>
                  </a:rPr>
                  <a:t> Dadas suas crenças, as estratégias dos jogadores devem ser </a:t>
                </a:r>
                <a:r>
                  <a:rPr lang="pt-BR" b="1" i="1" dirty="0">
                    <a:solidFill>
                      <a:schemeClr val="bg1">
                        <a:lumMod val="50000"/>
                      </a:schemeClr>
                    </a:solidFill>
                  </a:rPr>
                  <a:t>sequencialmente racionais</a:t>
                </a:r>
                <a:r>
                  <a:rPr lang="pt-BR" dirty="0">
                    <a:solidFill>
                      <a:schemeClr val="bg1">
                        <a:lumMod val="50000"/>
                      </a:schemeClr>
                    </a:solidFill>
                  </a:rPr>
                  <a:t>. </a:t>
                </a:r>
              </a:p>
              <a:p>
                <a:pPr lvl="2" algn="just"/>
                <a:r>
                  <a:rPr lang="pt-BR" dirty="0">
                    <a:solidFill>
                      <a:schemeClr val="bg1">
                        <a:lumMod val="50000"/>
                      </a:schemeClr>
                    </a:solidFill>
                  </a:rPr>
                  <a:t>Isto é, em cada conjunto de informação, a ação executada pelo jogador da vez (e a estratégia subsequente desse jogador) deve ser ótima dadas a crença do jogador e as estratégias subsequentes dos outros jogadores.</a:t>
                </a:r>
              </a:p>
              <a:p>
                <a:pPr lvl="3" algn="just"/>
                <a:r>
                  <a:rPr lang="pt-BR" dirty="0">
                    <a:solidFill>
                      <a:schemeClr val="bg1">
                        <a:lumMod val="50000"/>
                      </a:schemeClr>
                    </a:solidFill>
                  </a:rPr>
                  <a:t>“Estratégia subsequente” denota uma plano de ação completo, cobrindo todas as contingências que possam surgir após o conjunto de informações ser alcançado.</a:t>
                </a:r>
              </a:p>
            </p:txBody>
          </p:sp>
        </mc:Choice>
        <mc:Fallback xmlns="">
          <p:sp>
            <p:nvSpPr>
              <p:cNvPr id="3" name="Content Placeholder 2">
                <a:extLst>
                  <a:ext uri="{FF2B5EF4-FFF2-40B4-BE49-F238E27FC236}">
                    <a16:creationId xmlns:a16="http://schemas.microsoft.com/office/drawing/2014/main" id="{1E59BBF6-8BF2-456C-9548-5D2850FFB717}"/>
                  </a:ext>
                </a:extLst>
              </p:cNvPr>
              <p:cNvSpPr>
                <a:spLocks noGrp="1" noRot="1" noChangeAspect="1" noMove="1" noResize="1" noEditPoints="1" noAdjustHandles="1" noChangeArrowheads="1" noChangeShapeType="1" noTextEdit="1"/>
              </p:cNvSpPr>
              <p:nvPr>
                <p:ph idx="1"/>
              </p:nvPr>
            </p:nvSpPr>
            <p:spPr>
              <a:xfrm>
                <a:off x="838199" y="1662545"/>
                <a:ext cx="10663239" cy="4784437"/>
              </a:xfrm>
              <a:blipFill>
                <a:blip r:embed="rId3"/>
                <a:stretch>
                  <a:fillRect l="-971" t="-2675" r="-97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120222CC-1585-434D-BCF6-EDDF2222B709}"/>
              </a:ext>
            </a:extLst>
          </p:cNvPr>
          <p:cNvSpPr>
            <a:spLocks noGrp="1"/>
          </p:cNvSpPr>
          <p:nvPr>
            <p:ph type="title"/>
          </p:nvPr>
        </p:nvSpPr>
        <p:spPr>
          <a:xfrm>
            <a:off x="838200" y="320676"/>
            <a:ext cx="10515601" cy="1231900"/>
          </a:xfrm>
        </p:spPr>
        <p:txBody>
          <a:bodyPr/>
          <a:lstStyle/>
          <a:p>
            <a:r>
              <a:rPr lang="pt-BR" b="1" dirty="0"/>
              <a:t>Introdução a Equilíbrio Bayesiano Perfeito</a:t>
            </a:r>
          </a:p>
        </p:txBody>
      </p:sp>
      <p:sp>
        <p:nvSpPr>
          <p:cNvPr id="2" name="Footer Placeholder 1">
            <a:extLst>
              <a:ext uri="{FF2B5EF4-FFF2-40B4-BE49-F238E27FC236}">
                <a16:creationId xmlns:a16="http://schemas.microsoft.com/office/drawing/2014/main" id="{B6872799-9C78-4C94-A39E-082B1C32DE9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14EBCC87-C70B-4593-AD74-75BFBD174EFB}"/>
              </a:ext>
            </a:extLst>
          </p:cNvPr>
          <p:cNvSpPr>
            <a:spLocks noGrp="1"/>
          </p:cNvSpPr>
          <p:nvPr>
            <p:ph type="sldNum" sz="quarter" idx="12"/>
          </p:nvPr>
        </p:nvSpPr>
        <p:spPr/>
        <p:txBody>
          <a:bodyPr/>
          <a:lstStyle/>
          <a:p>
            <a:fld id="{AF67EEE8-F201-4410-BA13-233EFB93B646}" type="slidenum">
              <a:rPr lang="pt-BR" smtClean="0"/>
              <a:t>19</a:t>
            </a:fld>
            <a:endParaRPr lang="pt-BR"/>
          </a:p>
        </p:txBody>
      </p:sp>
    </p:spTree>
    <p:extLst>
      <p:ext uri="{BB962C8B-B14F-4D97-AF65-F5344CB8AC3E}">
        <p14:creationId xmlns:p14="http://schemas.microsoft.com/office/powerpoint/2010/main" val="89627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AF15E0-2913-4E93-BFD7-61AD05405505}"/>
              </a:ext>
            </a:extLst>
          </p:cNvPr>
          <p:cNvSpPr/>
          <p:nvPr/>
        </p:nvSpPr>
        <p:spPr>
          <a:xfrm>
            <a:off x="0" y="1381125"/>
            <a:ext cx="12191999" cy="345757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 Placeholder 3">
            <a:extLst>
              <a:ext uri="{FF2B5EF4-FFF2-40B4-BE49-F238E27FC236}">
                <a16:creationId xmlns:a16="http://schemas.microsoft.com/office/drawing/2014/main" id="{4EA92CC9-74CC-4E92-B9D8-C4E51321FEDE}"/>
              </a:ext>
            </a:extLst>
          </p:cNvPr>
          <p:cNvSpPr txBox="1">
            <a:spLocks/>
          </p:cNvSpPr>
          <p:nvPr/>
        </p:nvSpPr>
        <p:spPr>
          <a:xfrm>
            <a:off x="673628" y="2540000"/>
            <a:ext cx="10844742" cy="22987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Clr>
                <a:srgbClr val="00B0F0"/>
              </a:buClr>
              <a:buFont typeface="Arial" panose="020B0604020202020204" pitchFamily="34" charset="0"/>
              <a:buNone/>
            </a:pPr>
            <a:r>
              <a:rPr lang="pt-BR" sz="3600" dirty="0">
                <a:solidFill>
                  <a:schemeClr val="bg1"/>
                </a:solidFill>
              </a:rPr>
              <a:t>Jogos Dinâmicos de Informação Incompleta</a:t>
            </a:r>
          </a:p>
          <a:p>
            <a:pPr marL="0" indent="0">
              <a:lnSpc>
                <a:spcPct val="150000"/>
              </a:lnSpc>
              <a:buClr>
                <a:srgbClr val="00B0F0"/>
              </a:buClr>
              <a:buFont typeface="Arial" panose="020B0604020202020204" pitchFamily="34" charset="0"/>
              <a:buNone/>
            </a:pPr>
            <a:r>
              <a:rPr lang="en-US" sz="2000" dirty="0">
                <a:solidFill>
                  <a:schemeClr val="bg1"/>
                </a:solidFill>
              </a:rPr>
              <a:t>(Gibbons - Game Theory for Applied Economists, </a:t>
            </a:r>
            <a:r>
              <a:rPr lang="en-US" sz="2000" dirty="0" err="1">
                <a:solidFill>
                  <a:schemeClr val="bg1"/>
                </a:solidFill>
              </a:rPr>
              <a:t>Capítulo</a:t>
            </a:r>
            <a:r>
              <a:rPr lang="en-US" sz="2000" dirty="0">
                <a:solidFill>
                  <a:schemeClr val="bg1"/>
                </a:solidFill>
              </a:rPr>
              <a:t> 4)</a:t>
            </a:r>
            <a:endParaRPr lang="pt-BR" sz="2000" dirty="0">
              <a:solidFill>
                <a:schemeClr val="bg1"/>
              </a:solidFill>
            </a:endParaRPr>
          </a:p>
        </p:txBody>
      </p:sp>
      <p:sp>
        <p:nvSpPr>
          <p:cNvPr id="2" name="Footer Placeholder 1">
            <a:extLst>
              <a:ext uri="{FF2B5EF4-FFF2-40B4-BE49-F238E27FC236}">
                <a16:creationId xmlns:a16="http://schemas.microsoft.com/office/drawing/2014/main" id="{46D79147-07CD-4C7D-80F3-17CD610C2C11}"/>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5E64B82C-0ACD-4798-8923-CDBA4A66AEC6}"/>
              </a:ext>
            </a:extLst>
          </p:cNvPr>
          <p:cNvSpPr>
            <a:spLocks noGrp="1"/>
          </p:cNvSpPr>
          <p:nvPr>
            <p:ph type="sldNum" sz="quarter" idx="12"/>
          </p:nvPr>
        </p:nvSpPr>
        <p:spPr/>
        <p:txBody>
          <a:bodyPr/>
          <a:lstStyle/>
          <a:p>
            <a:fld id="{AF67EEE8-F201-4410-BA13-233EFB93B646}" type="slidenum">
              <a:rPr lang="pt-BR" smtClean="0"/>
              <a:t>2</a:t>
            </a:fld>
            <a:endParaRPr lang="pt-BR"/>
          </a:p>
        </p:txBody>
      </p:sp>
    </p:spTree>
    <p:extLst>
      <p:ext uri="{BB962C8B-B14F-4D97-AF65-F5344CB8AC3E}">
        <p14:creationId xmlns:p14="http://schemas.microsoft.com/office/powerpoint/2010/main" val="459142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59BBF6-8BF2-456C-9548-5D2850FFB717}"/>
                  </a:ext>
                </a:extLst>
              </p:cNvPr>
              <p:cNvSpPr>
                <a:spLocks noGrp="1"/>
              </p:cNvSpPr>
              <p:nvPr>
                <p:ph idx="1"/>
              </p:nvPr>
            </p:nvSpPr>
            <p:spPr>
              <a:xfrm>
                <a:off x="838199" y="1662545"/>
                <a:ext cx="10663239" cy="4784437"/>
              </a:xfrm>
            </p:spPr>
            <p:txBody>
              <a:bodyPr>
                <a:normAutofit fontScale="92500" lnSpcReduction="10000"/>
              </a:bodyPr>
              <a:lstStyle/>
              <a:p>
                <a:pPr marL="0" indent="0" algn="just">
                  <a:buNone/>
                </a:pPr>
                <a:r>
                  <a:rPr lang="pt-BR" dirty="0"/>
                  <a:t>Uma forma de descartar E.N.P.S como </a:t>
                </a:r>
                <a14:m>
                  <m:oMath xmlns:m="http://schemas.openxmlformats.org/officeDocument/2006/math">
                    <m:r>
                      <a:rPr lang="pt-BR" i="1" dirty="0">
                        <a:latin typeface="Cambria Math" panose="02040503050406030204" pitchFamily="18" charset="0"/>
                      </a:rPr>
                      <m:t>(</m:t>
                    </m:r>
                    <m:r>
                      <a:rPr lang="en-US" i="1" dirty="0">
                        <a:latin typeface="Cambria Math" panose="02040503050406030204" pitchFamily="18" charset="0"/>
                      </a:rPr>
                      <m:t>𝑅</m:t>
                    </m:r>
                    <m:r>
                      <a:rPr lang="en-US" i="1" dirty="0">
                        <a:latin typeface="Cambria Math" panose="02040503050406030204" pitchFamily="18" charset="0"/>
                      </a:rPr>
                      <m:t>,</m:t>
                    </m:r>
                    <m:r>
                      <a:rPr lang="en-US" i="1" dirty="0">
                        <a:latin typeface="Cambria Math" panose="02040503050406030204" pitchFamily="18" charset="0"/>
                      </a:rPr>
                      <m:t>𝑅</m:t>
                    </m:r>
                    <m:r>
                      <a:rPr lang="en-US" i="1" dirty="0">
                        <a:latin typeface="Cambria Math" panose="02040503050406030204" pitchFamily="18" charset="0"/>
                      </a:rPr>
                      <m:t>′)</m:t>
                    </m:r>
                  </m:oMath>
                </a14:m>
                <a:r>
                  <a:rPr lang="pt-BR" dirty="0"/>
                  <a:t> é introduzir os dois </a:t>
                </a:r>
                <a:r>
                  <a:rPr lang="pt-BR" i="1" dirty="0"/>
                  <a:t>requisitos</a:t>
                </a:r>
                <a:r>
                  <a:rPr lang="pt-BR" dirty="0"/>
                  <a:t> a seguir:</a:t>
                </a:r>
              </a:p>
              <a:p>
                <a:pPr lvl="1" algn="just"/>
                <a:r>
                  <a:rPr lang="pt-BR" b="1" dirty="0">
                    <a:solidFill>
                      <a:schemeClr val="bg1">
                        <a:lumMod val="50000"/>
                      </a:schemeClr>
                    </a:solidFill>
                  </a:rPr>
                  <a:t>Requisito 1 (R.1):</a:t>
                </a:r>
                <a:r>
                  <a:rPr lang="pt-BR" dirty="0">
                    <a:solidFill>
                      <a:schemeClr val="bg1">
                        <a:lumMod val="50000"/>
                      </a:schemeClr>
                    </a:solidFill>
                  </a:rPr>
                  <a:t> Em cada conjunto de informação, o jogador da vez deve ter uma </a:t>
                </a:r>
                <a:r>
                  <a:rPr lang="pt-BR" b="1" i="1" dirty="0">
                    <a:solidFill>
                      <a:schemeClr val="bg1">
                        <a:lumMod val="50000"/>
                      </a:schemeClr>
                    </a:solidFill>
                  </a:rPr>
                  <a:t>crença</a:t>
                </a:r>
                <a:r>
                  <a:rPr lang="pt-BR" dirty="0">
                    <a:solidFill>
                      <a:schemeClr val="bg1">
                        <a:lumMod val="50000"/>
                      </a:schemeClr>
                    </a:solidFill>
                  </a:rPr>
                  <a:t> sobre qual nó no conjunto foi alcançado pelo jogo. </a:t>
                </a:r>
              </a:p>
              <a:p>
                <a:pPr lvl="2" algn="just"/>
                <a:r>
                  <a:rPr lang="pt-BR" dirty="0">
                    <a:solidFill>
                      <a:schemeClr val="bg1">
                        <a:lumMod val="50000"/>
                      </a:schemeClr>
                    </a:solidFill>
                  </a:rPr>
                  <a:t>Para um conjunto de informação não-unitário, a crença é uma distribuição de probabilidade sobre os nós desse conjunto de informação; </a:t>
                </a:r>
              </a:p>
              <a:p>
                <a:pPr lvl="2" algn="just"/>
                <a:r>
                  <a:rPr lang="pt-BR" dirty="0">
                    <a:solidFill>
                      <a:schemeClr val="bg1">
                        <a:lumMod val="50000"/>
                      </a:schemeClr>
                    </a:solidFill>
                  </a:rPr>
                  <a:t>Para um conjunto de informação unitário, a crença atribui probabilidade um ao único nó de decisão.</a:t>
                </a:r>
              </a:p>
              <a:p>
                <a:pPr lvl="2" algn="just"/>
                <a:endParaRPr lang="pt-BR" dirty="0"/>
              </a:p>
              <a:p>
                <a:pPr lvl="1" algn="just"/>
                <a:r>
                  <a:rPr lang="pt-BR" b="1" dirty="0"/>
                  <a:t>Requisito 2 (R.2):</a:t>
                </a:r>
                <a:r>
                  <a:rPr lang="pt-BR" dirty="0"/>
                  <a:t> Dadas suas crenças, as estratégias dos jogadores devem ser </a:t>
                </a:r>
                <a:r>
                  <a:rPr lang="pt-BR" b="1" i="1" dirty="0">
                    <a:solidFill>
                      <a:srgbClr val="0070C0"/>
                    </a:solidFill>
                  </a:rPr>
                  <a:t>sequencialmente racionais</a:t>
                </a:r>
                <a:r>
                  <a:rPr lang="pt-BR" dirty="0"/>
                  <a:t>. </a:t>
                </a:r>
              </a:p>
              <a:p>
                <a:pPr lvl="2" algn="just"/>
                <a:r>
                  <a:rPr lang="pt-BR" dirty="0"/>
                  <a:t>Isto é, em cada conjunto de informação, a ação executada pelo jogador da vez (e a estratégia subsequente desse jogador) deve ser ótima dadas a crença do jogador e as estratégias subsequentes dos outros jogadores.</a:t>
                </a:r>
              </a:p>
              <a:p>
                <a:pPr lvl="3" algn="just"/>
                <a:r>
                  <a:rPr lang="pt-BR" dirty="0"/>
                  <a:t>“Estratégia subsequente” denota uma plano de ação completo, cobrindo todas as contingências que possam surgir após o conjunto de informações ser alcançado.</a:t>
                </a:r>
              </a:p>
            </p:txBody>
          </p:sp>
        </mc:Choice>
        <mc:Fallback xmlns="">
          <p:sp>
            <p:nvSpPr>
              <p:cNvPr id="3" name="Content Placeholder 2">
                <a:extLst>
                  <a:ext uri="{FF2B5EF4-FFF2-40B4-BE49-F238E27FC236}">
                    <a16:creationId xmlns:a16="http://schemas.microsoft.com/office/drawing/2014/main" id="{1E59BBF6-8BF2-456C-9548-5D2850FFB717}"/>
                  </a:ext>
                </a:extLst>
              </p:cNvPr>
              <p:cNvSpPr>
                <a:spLocks noGrp="1" noRot="1" noChangeAspect="1" noMove="1" noResize="1" noEditPoints="1" noAdjustHandles="1" noChangeArrowheads="1" noChangeShapeType="1" noTextEdit="1"/>
              </p:cNvSpPr>
              <p:nvPr>
                <p:ph idx="1"/>
              </p:nvPr>
            </p:nvSpPr>
            <p:spPr>
              <a:xfrm>
                <a:off x="838199" y="1662545"/>
                <a:ext cx="10663239" cy="4784437"/>
              </a:xfrm>
              <a:blipFill>
                <a:blip r:embed="rId3"/>
                <a:stretch>
                  <a:fillRect l="-971" t="-2675" r="-971"/>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120222CC-1585-434D-BCF6-EDDF2222B709}"/>
              </a:ext>
            </a:extLst>
          </p:cNvPr>
          <p:cNvSpPr>
            <a:spLocks noGrp="1"/>
          </p:cNvSpPr>
          <p:nvPr>
            <p:ph type="title"/>
          </p:nvPr>
        </p:nvSpPr>
        <p:spPr>
          <a:xfrm>
            <a:off x="838200" y="320676"/>
            <a:ext cx="10515601" cy="1231900"/>
          </a:xfrm>
        </p:spPr>
        <p:txBody>
          <a:bodyPr/>
          <a:lstStyle/>
          <a:p>
            <a:r>
              <a:rPr lang="pt-BR" b="1" dirty="0"/>
              <a:t>Introdução a Equilíbrio Bayesiano Perfeito</a:t>
            </a:r>
          </a:p>
        </p:txBody>
      </p:sp>
      <p:sp>
        <p:nvSpPr>
          <p:cNvPr id="2" name="Footer Placeholder 1">
            <a:extLst>
              <a:ext uri="{FF2B5EF4-FFF2-40B4-BE49-F238E27FC236}">
                <a16:creationId xmlns:a16="http://schemas.microsoft.com/office/drawing/2014/main" id="{B6872799-9C78-4C94-A39E-082B1C32DE9E}"/>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14EBCC87-C70B-4593-AD74-75BFBD174EFB}"/>
              </a:ext>
            </a:extLst>
          </p:cNvPr>
          <p:cNvSpPr>
            <a:spLocks noGrp="1"/>
          </p:cNvSpPr>
          <p:nvPr>
            <p:ph type="sldNum" sz="quarter" idx="12"/>
          </p:nvPr>
        </p:nvSpPr>
        <p:spPr/>
        <p:txBody>
          <a:bodyPr/>
          <a:lstStyle/>
          <a:p>
            <a:fld id="{AF67EEE8-F201-4410-BA13-233EFB93B646}" type="slidenum">
              <a:rPr lang="pt-BR" smtClean="0"/>
              <a:t>20</a:t>
            </a:fld>
            <a:endParaRPr lang="pt-BR"/>
          </a:p>
        </p:txBody>
      </p:sp>
    </p:spTree>
    <p:extLst>
      <p:ext uri="{BB962C8B-B14F-4D97-AF65-F5344CB8AC3E}">
        <p14:creationId xmlns:p14="http://schemas.microsoft.com/office/powerpoint/2010/main" val="2254077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2DB9B0-EDD1-42A8-B8D2-C104A33C6AA2}"/>
              </a:ext>
            </a:extLst>
          </p:cNvPr>
          <p:cNvSpPr>
            <a:spLocks noGrp="1"/>
          </p:cNvSpPr>
          <p:nvPr>
            <p:ph type="title"/>
          </p:nvPr>
        </p:nvSpPr>
        <p:spPr>
          <a:xfrm>
            <a:off x="838200" y="320676"/>
            <a:ext cx="10515601" cy="1231900"/>
          </a:xfrm>
        </p:spPr>
        <p:txBody>
          <a:bodyPr/>
          <a:lstStyle/>
          <a:p>
            <a:r>
              <a:rPr lang="pt-BR" b="1" dirty="0"/>
              <a:t>Introdução a Equilíbrio Bayesiano Perfeito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FB2FF805-C620-4236-84C6-832C942DCD06}"/>
                  </a:ext>
                </a:extLst>
              </p:cNvPr>
              <p:cNvSpPr>
                <a:spLocks noGrp="1"/>
              </p:cNvSpPr>
              <p:nvPr>
                <p:ph idx="1"/>
              </p:nvPr>
            </p:nvSpPr>
            <p:spPr>
              <a:xfrm>
                <a:off x="5540095" y="1752602"/>
                <a:ext cx="6118505" cy="4784722"/>
              </a:xfrm>
            </p:spPr>
            <p:txBody>
              <a:bodyPr>
                <a:normAutofit fontScale="92500"/>
              </a:bodyPr>
              <a:lstStyle/>
              <a:p>
                <a:pPr algn="just"/>
                <a:r>
                  <a:rPr lang="pt-BR" sz="2200" dirty="0"/>
                  <a:t>O primeiro requisito implica que se o jogo alcançar o conjunto de informação de </a:t>
                </a:r>
                <a14:m>
                  <m:oMath xmlns:m="http://schemas.openxmlformats.org/officeDocument/2006/math">
                    <m:r>
                      <a:rPr lang="pt-BR" sz="2200" b="0" i="1" smtClean="0">
                        <a:latin typeface="Cambria Math" panose="02040503050406030204" pitchFamily="18" charset="0"/>
                      </a:rPr>
                      <m:t>2</m:t>
                    </m:r>
                  </m:oMath>
                </a14:m>
                <a:r>
                  <a:rPr lang="pt-BR" sz="2200" dirty="0"/>
                  <a:t>, ele terá uma crença sobre qual nó foi alcançado (i.e., </a:t>
                </a:r>
                <a14:m>
                  <m:oMath xmlns:m="http://schemas.openxmlformats.org/officeDocument/2006/math">
                    <m:r>
                      <a:rPr lang="pt-BR" sz="2200" b="0" i="1" smtClean="0">
                        <a:latin typeface="Cambria Math" panose="02040503050406030204" pitchFamily="18" charset="0"/>
                      </a:rPr>
                      <m:t>𝑝</m:t>
                    </m:r>
                  </m:oMath>
                </a14:m>
                <a:r>
                  <a:rPr lang="pt-BR" sz="2200" dirty="0"/>
                  <a:t> e </a:t>
                </a:r>
                <a14:m>
                  <m:oMath xmlns:m="http://schemas.openxmlformats.org/officeDocument/2006/math">
                    <m:r>
                      <a:rPr lang="pt-BR" sz="2200" b="0" i="1" smtClean="0">
                        <a:latin typeface="Cambria Math" panose="02040503050406030204" pitchFamily="18" charset="0"/>
                      </a:rPr>
                      <m:t>1−</m:t>
                    </m:r>
                    <m:r>
                      <a:rPr lang="pt-BR" sz="2200" b="0" i="1" smtClean="0">
                        <a:latin typeface="Cambria Math" panose="02040503050406030204" pitchFamily="18" charset="0"/>
                      </a:rPr>
                      <m:t>𝑝</m:t>
                    </m:r>
                  </m:oMath>
                </a14:m>
                <a:r>
                  <a:rPr lang="pt-BR" sz="2200" dirty="0"/>
                  <a:t>) </a:t>
                </a:r>
              </a:p>
              <a:p>
                <a:pPr algn="just"/>
                <a:endParaRPr lang="pt-BR" sz="2200" dirty="0"/>
              </a:p>
              <a:p>
                <a:pPr algn="just"/>
                <a:r>
                  <a:rPr lang="pt-BR" sz="2200" dirty="0"/>
                  <a:t>Dada a crença de </a:t>
                </a:r>
                <a14:m>
                  <m:oMath xmlns:m="http://schemas.openxmlformats.org/officeDocument/2006/math">
                    <m:r>
                      <a:rPr lang="pt-BR" sz="2200" i="1" dirty="0" smtClean="0">
                        <a:latin typeface="Cambria Math" panose="02040503050406030204" pitchFamily="18" charset="0"/>
                      </a:rPr>
                      <m:t>2</m:t>
                    </m:r>
                  </m:oMath>
                </a14:m>
                <a:r>
                  <a:rPr lang="pt-BR" sz="2200" dirty="0"/>
                  <a:t>, seu payoff esperado de jogar </a:t>
                </a:r>
                <a14:m>
                  <m:oMath xmlns:m="http://schemas.openxmlformats.org/officeDocument/2006/math">
                    <m:r>
                      <a:rPr lang="pt-BR" sz="2200" b="0" i="1" smtClean="0">
                        <a:latin typeface="Cambria Math" panose="02040503050406030204" pitchFamily="18" charset="0"/>
                      </a:rPr>
                      <m:t>𝑅</m:t>
                    </m:r>
                    <m:r>
                      <a:rPr lang="pt-BR" sz="2200" b="0" i="1" smtClean="0">
                        <a:latin typeface="Cambria Math" panose="02040503050406030204" pitchFamily="18" charset="0"/>
                      </a:rPr>
                      <m:t>′</m:t>
                    </m:r>
                  </m:oMath>
                </a14:m>
                <a:r>
                  <a:rPr lang="pt-BR" sz="2200" dirty="0"/>
                  <a:t> é </a:t>
                </a:r>
                <a14:m>
                  <m:oMath xmlns:m="http://schemas.openxmlformats.org/officeDocument/2006/math">
                    <m:r>
                      <a:rPr lang="pt-BR" sz="2200" b="0" i="1" smtClean="0">
                        <a:latin typeface="Cambria Math" panose="02040503050406030204" pitchFamily="18" charset="0"/>
                      </a:rPr>
                      <m:t>𝑝</m:t>
                    </m:r>
                    <m:r>
                      <a:rPr lang="en-US" sz="2200" b="0" i="1" smtClean="0">
                        <a:latin typeface="Cambria Math" panose="02040503050406030204" pitchFamily="18" charset="0"/>
                      </a:rPr>
                      <m:t>⋅0+</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r>
                          <a:rPr lang="en-US" sz="2200" b="0" i="1" smtClean="0">
                            <a:latin typeface="Cambria Math" panose="02040503050406030204" pitchFamily="18" charset="0"/>
                          </a:rPr>
                          <m:t>𝑝</m:t>
                        </m:r>
                      </m:e>
                    </m:d>
                    <m:r>
                      <a:rPr lang="en-US" sz="2200" b="0" i="1" smtClean="0">
                        <a:latin typeface="Cambria Math" panose="02040503050406030204" pitchFamily="18" charset="0"/>
                      </a:rPr>
                      <m:t>⋅1=1−</m:t>
                    </m:r>
                    <m:r>
                      <a:rPr lang="en-US" sz="2200" b="0" i="1" smtClean="0">
                        <a:latin typeface="Cambria Math" panose="02040503050406030204" pitchFamily="18" charset="0"/>
                      </a:rPr>
                      <m:t>𝑝</m:t>
                    </m:r>
                  </m:oMath>
                </a14:m>
                <a:r>
                  <a:rPr lang="pt-BR" sz="2200" dirty="0"/>
                  <a:t>, enquanto o de jogar </a:t>
                </a:r>
                <a14:m>
                  <m:oMath xmlns:m="http://schemas.openxmlformats.org/officeDocument/2006/math">
                    <m:r>
                      <a:rPr lang="en-US" sz="2200" b="0" i="1" smtClean="0">
                        <a:latin typeface="Cambria Math" panose="02040503050406030204" pitchFamily="18" charset="0"/>
                      </a:rPr>
                      <m:t>𝐿</m:t>
                    </m:r>
                    <m:r>
                      <a:rPr lang="en-US" sz="2200" b="0" i="1" smtClean="0">
                        <a:latin typeface="Cambria Math" panose="02040503050406030204" pitchFamily="18" charset="0"/>
                      </a:rPr>
                      <m:t>′</m:t>
                    </m:r>
                  </m:oMath>
                </a14:m>
                <a:r>
                  <a:rPr lang="pt-BR" sz="2200" dirty="0"/>
                  <a:t> é </a:t>
                </a:r>
                <a14:m>
                  <m:oMath xmlns:m="http://schemas.openxmlformats.org/officeDocument/2006/math">
                    <m:r>
                      <a:rPr lang="pt-BR" sz="2200" b="0" i="1" smtClean="0">
                        <a:latin typeface="Cambria Math" panose="02040503050406030204" pitchFamily="18" charset="0"/>
                      </a:rPr>
                      <m:t>𝑝</m:t>
                    </m:r>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r>
                          <a:rPr lang="en-US" sz="2200" b="0" i="1" smtClean="0">
                            <a:latin typeface="Cambria Math" panose="02040503050406030204" pitchFamily="18" charset="0"/>
                          </a:rPr>
                          <m:t>𝑝</m:t>
                        </m:r>
                      </m:e>
                    </m:d>
                    <m:r>
                      <a:rPr lang="en-US" sz="2200" b="0" i="1" smtClean="0">
                        <a:latin typeface="Cambria Math" panose="02040503050406030204" pitchFamily="18" charset="0"/>
                      </a:rPr>
                      <m:t>⋅2=2−</m:t>
                    </m:r>
                    <m:r>
                      <a:rPr lang="en-US" sz="2200" b="0" i="1" smtClean="0">
                        <a:latin typeface="Cambria Math" panose="02040503050406030204" pitchFamily="18" charset="0"/>
                      </a:rPr>
                      <m:t>𝑝</m:t>
                    </m:r>
                  </m:oMath>
                </a14:m>
                <a:endParaRPr lang="pt-BR" sz="2200" dirty="0"/>
              </a:p>
              <a:p>
                <a:pPr algn="just"/>
                <a:endParaRPr lang="pt-BR" sz="2200" dirty="0"/>
              </a:p>
              <a:p>
                <a:pPr algn="just"/>
                <a:r>
                  <a:rPr lang="pt-BR" sz="2200" dirty="0"/>
                  <a:t>Como </a:t>
                </a:r>
                <a14:m>
                  <m:oMath xmlns:m="http://schemas.openxmlformats.org/officeDocument/2006/math">
                    <m:r>
                      <a:rPr lang="en-US" sz="2200" i="1">
                        <a:latin typeface="Cambria Math" panose="02040503050406030204" pitchFamily="18" charset="0"/>
                      </a:rPr>
                      <m:t>2−</m:t>
                    </m:r>
                    <m:r>
                      <a:rPr lang="en-US" sz="2200" i="1">
                        <a:latin typeface="Cambria Math" panose="02040503050406030204" pitchFamily="18" charset="0"/>
                      </a:rPr>
                      <m:t>𝑝</m:t>
                    </m:r>
                    <m:r>
                      <a:rPr lang="en-US" sz="2200" b="0" i="1" smtClean="0">
                        <a:latin typeface="Cambria Math" panose="02040503050406030204" pitchFamily="18" charset="0"/>
                      </a:rPr>
                      <m:t>&gt;</m:t>
                    </m:r>
                    <m:r>
                      <a:rPr lang="en-US" sz="2200" i="1">
                        <a:latin typeface="Cambria Math" panose="02040503050406030204" pitchFamily="18" charset="0"/>
                      </a:rPr>
                      <m:t>1−</m:t>
                    </m:r>
                    <m:r>
                      <a:rPr lang="en-US" sz="2200" i="1">
                        <a:latin typeface="Cambria Math" panose="02040503050406030204" pitchFamily="18" charset="0"/>
                      </a:rPr>
                      <m:t>𝑝</m:t>
                    </m:r>
                    <m:r>
                      <a:rPr lang="en-US" sz="2200" b="0" i="1" smtClean="0">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𝑝</m:t>
                    </m:r>
                    <m:r>
                      <a:rPr lang="en-US" sz="2200" i="1">
                        <a:latin typeface="Cambria Math" panose="02040503050406030204" pitchFamily="18" charset="0"/>
                        <a:ea typeface="Cambria Math" panose="02040503050406030204" pitchFamily="18" charset="0"/>
                      </a:rPr>
                      <m:t>∈[0,1]</m:t>
                    </m:r>
                  </m:oMath>
                </a14:m>
                <a:r>
                  <a:rPr lang="pt-BR" sz="2200" dirty="0"/>
                  <a:t>, o segundo requisito impede o </a:t>
                </a:r>
                <a14:m>
                  <m:oMath xmlns:m="http://schemas.openxmlformats.org/officeDocument/2006/math">
                    <m:r>
                      <a:rPr lang="en-US" sz="2200" b="0" i="1" smtClean="0">
                        <a:latin typeface="Cambria Math" panose="02040503050406030204" pitchFamily="18" charset="0"/>
                      </a:rPr>
                      <m:t>2</m:t>
                    </m:r>
                  </m:oMath>
                </a14:m>
                <a:r>
                  <a:rPr lang="pt-BR" sz="2200" dirty="0"/>
                  <a:t> de escolher </a:t>
                </a:r>
                <a14:m>
                  <m:oMath xmlns:m="http://schemas.openxmlformats.org/officeDocument/2006/math">
                    <m:r>
                      <a:rPr lang="en-US" sz="2200" b="0" i="1" smtClean="0">
                        <a:latin typeface="Cambria Math" panose="02040503050406030204" pitchFamily="18" charset="0"/>
                      </a:rPr>
                      <m:t>𝑅</m:t>
                    </m:r>
                    <m:r>
                      <a:rPr lang="en-US" sz="2200" b="0" i="1" smtClean="0">
                        <a:latin typeface="Cambria Math" panose="02040503050406030204" pitchFamily="18" charset="0"/>
                      </a:rPr>
                      <m:t>′</m:t>
                    </m:r>
                  </m:oMath>
                </a14:m>
                <a:r>
                  <a:rPr lang="pt-BR" sz="2200" dirty="0"/>
                  <a:t>.</a:t>
                </a:r>
              </a:p>
              <a:p>
                <a:pPr algn="just"/>
                <a:endParaRPr lang="pt-BR" sz="2200" dirty="0"/>
              </a:p>
              <a:p>
                <a:pPr algn="just"/>
                <a:r>
                  <a:rPr lang="pt-BR" sz="2200" i="1" dirty="0"/>
                  <a:t>Nesse exemplo</a:t>
                </a:r>
                <a:r>
                  <a:rPr lang="pt-BR" sz="2200" dirty="0"/>
                  <a:t>, requerer que cada jogador tenha crenças e aja otimamente dadas suas crenças é suficiente para eliminar o equilíbrio implausível </a:t>
                </a:r>
                <a14:m>
                  <m:oMath xmlns:m="http://schemas.openxmlformats.org/officeDocument/2006/math">
                    <m:r>
                      <a:rPr lang="pt-BR" sz="2200" i="1" dirty="0" smtClean="0">
                        <a:latin typeface="Cambria Math" panose="02040503050406030204" pitchFamily="18" charset="0"/>
                      </a:rPr>
                      <m:t>(</m:t>
                    </m:r>
                    <m:r>
                      <a:rPr lang="pt-BR" sz="2200" i="1" dirty="0" smtClean="0">
                        <a:latin typeface="Cambria Math" panose="02040503050406030204" pitchFamily="18" charset="0"/>
                      </a:rPr>
                      <m:t>𝑅</m:t>
                    </m:r>
                    <m:r>
                      <a:rPr lang="pt-BR" sz="2200" i="1" dirty="0" smtClean="0">
                        <a:latin typeface="Cambria Math" panose="02040503050406030204" pitchFamily="18" charset="0"/>
                      </a:rPr>
                      <m:t>,</m:t>
                    </m:r>
                    <m:r>
                      <a:rPr lang="pt-BR" sz="2200" i="1" dirty="0" smtClean="0">
                        <a:latin typeface="Cambria Math" panose="02040503050406030204" pitchFamily="18" charset="0"/>
                      </a:rPr>
                      <m:t>𝑅</m:t>
                    </m:r>
                    <m:r>
                      <a:rPr lang="pt-BR" sz="2200" b="0" i="1" dirty="0" smtClean="0">
                        <a:latin typeface="Cambria Math" panose="02040503050406030204" pitchFamily="18" charset="0"/>
                      </a:rPr>
                      <m:t>′</m:t>
                    </m:r>
                    <m:r>
                      <a:rPr lang="pt-BR" sz="2200" i="1" dirty="0" smtClean="0">
                        <a:latin typeface="Cambria Math" panose="02040503050406030204" pitchFamily="18" charset="0"/>
                      </a:rPr>
                      <m:t>)</m:t>
                    </m:r>
                  </m:oMath>
                </a14:m>
                <a:endParaRPr lang="pt-BR" sz="2200" dirty="0"/>
              </a:p>
              <a:p>
                <a:pPr algn="just"/>
                <a:endParaRPr lang="pt-BR" sz="2200" dirty="0"/>
              </a:p>
            </p:txBody>
          </p:sp>
        </mc:Choice>
        <mc:Fallback xmlns="">
          <p:sp>
            <p:nvSpPr>
              <p:cNvPr id="8" name="Content Placeholder 7">
                <a:extLst>
                  <a:ext uri="{FF2B5EF4-FFF2-40B4-BE49-F238E27FC236}">
                    <a16:creationId xmlns:a16="http://schemas.microsoft.com/office/drawing/2014/main" id="{FB2FF805-C620-4236-84C6-832C942DCD06}"/>
                  </a:ext>
                </a:extLst>
              </p:cNvPr>
              <p:cNvSpPr>
                <a:spLocks noGrp="1" noRot="1" noChangeAspect="1" noMove="1" noResize="1" noEditPoints="1" noAdjustHandles="1" noChangeArrowheads="1" noChangeShapeType="1" noTextEdit="1"/>
              </p:cNvSpPr>
              <p:nvPr>
                <p:ph idx="1"/>
              </p:nvPr>
            </p:nvSpPr>
            <p:spPr>
              <a:xfrm>
                <a:off x="5540095" y="1752602"/>
                <a:ext cx="6118505" cy="4784722"/>
              </a:xfrm>
              <a:blipFill>
                <a:blip r:embed="rId3"/>
                <a:stretch>
                  <a:fillRect l="-896" t="-1403" r="-896" b="-383"/>
                </a:stretch>
              </a:blipFill>
            </p:spPr>
            <p:txBody>
              <a:bodyPr/>
              <a:lstStyle/>
              <a:p>
                <a:r>
                  <a:rPr lang="pt-BR">
                    <a:noFill/>
                  </a:rPr>
                  <a:t> </a:t>
                </a:r>
              </a:p>
            </p:txBody>
          </p:sp>
        </mc:Fallback>
      </mc:AlternateContent>
      <p:pic>
        <p:nvPicPr>
          <p:cNvPr id="9" name="Content Placeholder 5" descr="A close up of a map&#10;&#10;Description automatically generated">
            <a:extLst>
              <a:ext uri="{FF2B5EF4-FFF2-40B4-BE49-F238E27FC236}">
                <a16:creationId xmlns:a16="http://schemas.microsoft.com/office/drawing/2014/main" id="{10764DC4-8A69-4372-BE19-052A40633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48" y="2177076"/>
            <a:ext cx="5106113" cy="3486637"/>
          </a:xfrm>
          <a:prstGeom prst="rect">
            <a:avLst/>
          </a:prstGeom>
        </p:spPr>
      </p:pic>
      <p:sp>
        <p:nvSpPr>
          <p:cNvPr id="10" name="Rectangle 9">
            <a:extLst>
              <a:ext uri="{FF2B5EF4-FFF2-40B4-BE49-F238E27FC236}">
                <a16:creationId xmlns:a16="http://schemas.microsoft.com/office/drawing/2014/main" id="{2EE80113-2BC6-4B9D-9954-07C1CF9E39DE}"/>
              </a:ext>
            </a:extLst>
          </p:cNvPr>
          <p:cNvSpPr/>
          <p:nvPr/>
        </p:nvSpPr>
        <p:spPr>
          <a:xfrm>
            <a:off x="5540095" y="3020291"/>
            <a:ext cx="6118505" cy="35170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Footer Placeholder 1">
            <a:extLst>
              <a:ext uri="{FF2B5EF4-FFF2-40B4-BE49-F238E27FC236}">
                <a16:creationId xmlns:a16="http://schemas.microsoft.com/office/drawing/2014/main" id="{9D00BB14-450E-4478-A528-25083AB00069}"/>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92D76716-76BD-4696-9458-C70017E9264B}"/>
              </a:ext>
            </a:extLst>
          </p:cNvPr>
          <p:cNvSpPr>
            <a:spLocks noGrp="1"/>
          </p:cNvSpPr>
          <p:nvPr>
            <p:ph type="sldNum" sz="quarter" idx="12"/>
          </p:nvPr>
        </p:nvSpPr>
        <p:spPr/>
        <p:txBody>
          <a:bodyPr/>
          <a:lstStyle/>
          <a:p>
            <a:fld id="{AF67EEE8-F201-4410-BA13-233EFB93B646}" type="slidenum">
              <a:rPr lang="pt-BR" smtClean="0"/>
              <a:t>21</a:t>
            </a:fld>
            <a:endParaRPr lang="pt-BR"/>
          </a:p>
        </p:txBody>
      </p:sp>
    </p:spTree>
    <p:extLst>
      <p:ext uri="{BB962C8B-B14F-4D97-AF65-F5344CB8AC3E}">
        <p14:creationId xmlns:p14="http://schemas.microsoft.com/office/powerpoint/2010/main" val="1729253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2DB9B0-EDD1-42A8-B8D2-C104A33C6AA2}"/>
              </a:ext>
            </a:extLst>
          </p:cNvPr>
          <p:cNvSpPr>
            <a:spLocks noGrp="1"/>
          </p:cNvSpPr>
          <p:nvPr>
            <p:ph type="title"/>
          </p:nvPr>
        </p:nvSpPr>
        <p:spPr>
          <a:xfrm>
            <a:off x="838200" y="320676"/>
            <a:ext cx="10515601" cy="1231900"/>
          </a:xfrm>
        </p:spPr>
        <p:txBody>
          <a:bodyPr/>
          <a:lstStyle/>
          <a:p>
            <a:r>
              <a:rPr lang="pt-BR" b="1" dirty="0"/>
              <a:t>Introdução a Equilíbrio Bayesiano Perfeito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FB2FF805-C620-4236-84C6-832C942DCD06}"/>
                  </a:ext>
                </a:extLst>
              </p:cNvPr>
              <p:cNvSpPr>
                <a:spLocks noGrp="1"/>
              </p:cNvSpPr>
              <p:nvPr>
                <p:ph idx="1"/>
              </p:nvPr>
            </p:nvSpPr>
            <p:spPr>
              <a:xfrm>
                <a:off x="5540095" y="1752602"/>
                <a:ext cx="6118505" cy="4784722"/>
              </a:xfrm>
            </p:spPr>
            <p:txBody>
              <a:bodyPr>
                <a:normAutofit fontScale="92500"/>
              </a:bodyPr>
              <a:lstStyle/>
              <a:p>
                <a:pPr algn="just"/>
                <a:r>
                  <a:rPr lang="pt-BR" sz="2200" dirty="0"/>
                  <a:t>O primeiro requisito implica que se o jogo alcançar o conjunto de informação de </a:t>
                </a:r>
                <a14:m>
                  <m:oMath xmlns:m="http://schemas.openxmlformats.org/officeDocument/2006/math">
                    <m:r>
                      <a:rPr lang="pt-BR" sz="2200" b="0" i="1" smtClean="0">
                        <a:latin typeface="Cambria Math" panose="02040503050406030204" pitchFamily="18" charset="0"/>
                      </a:rPr>
                      <m:t>2</m:t>
                    </m:r>
                  </m:oMath>
                </a14:m>
                <a:r>
                  <a:rPr lang="pt-BR" sz="2200" dirty="0"/>
                  <a:t>, ele terá uma crença sobre qual nó foi alcançado (i.e., </a:t>
                </a:r>
                <a14:m>
                  <m:oMath xmlns:m="http://schemas.openxmlformats.org/officeDocument/2006/math">
                    <m:r>
                      <a:rPr lang="pt-BR" sz="2200" b="0" i="1" smtClean="0">
                        <a:latin typeface="Cambria Math" panose="02040503050406030204" pitchFamily="18" charset="0"/>
                      </a:rPr>
                      <m:t>𝑝</m:t>
                    </m:r>
                  </m:oMath>
                </a14:m>
                <a:r>
                  <a:rPr lang="pt-BR" sz="2200" dirty="0"/>
                  <a:t> e </a:t>
                </a:r>
                <a14:m>
                  <m:oMath xmlns:m="http://schemas.openxmlformats.org/officeDocument/2006/math">
                    <m:r>
                      <a:rPr lang="pt-BR" sz="2200" b="0" i="1" smtClean="0">
                        <a:latin typeface="Cambria Math" panose="02040503050406030204" pitchFamily="18" charset="0"/>
                      </a:rPr>
                      <m:t>1−</m:t>
                    </m:r>
                    <m:r>
                      <a:rPr lang="pt-BR" sz="2200" b="0" i="1" smtClean="0">
                        <a:latin typeface="Cambria Math" panose="02040503050406030204" pitchFamily="18" charset="0"/>
                      </a:rPr>
                      <m:t>𝑝</m:t>
                    </m:r>
                  </m:oMath>
                </a14:m>
                <a:r>
                  <a:rPr lang="pt-BR" sz="2200" dirty="0"/>
                  <a:t>) </a:t>
                </a:r>
              </a:p>
              <a:p>
                <a:pPr algn="just"/>
                <a:endParaRPr lang="pt-BR" sz="2200" dirty="0"/>
              </a:p>
              <a:p>
                <a:pPr algn="just"/>
                <a:r>
                  <a:rPr lang="pt-BR" sz="2200" dirty="0"/>
                  <a:t>Dada a crença de </a:t>
                </a:r>
                <a14:m>
                  <m:oMath xmlns:m="http://schemas.openxmlformats.org/officeDocument/2006/math">
                    <m:r>
                      <a:rPr lang="pt-BR" sz="2200" i="1" dirty="0" smtClean="0">
                        <a:latin typeface="Cambria Math" panose="02040503050406030204" pitchFamily="18" charset="0"/>
                      </a:rPr>
                      <m:t>2</m:t>
                    </m:r>
                  </m:oMath>
                </a14:m>
                <a:r>
                  <a:rPr lang="pt-BR" sz="2200" dirty="0"/>
                  <a:t>, seu </a:t>
                </a:r>
                <a:r>
                  <a:rPr lang="pt-BR" sz="2200" dirty="0">
                    <a:solidFill>
                      <a:srgbClr val="C00000"/>
                    </a:solidFill>
                  </a:rPr>
                  <a:t>payoff esperado de jogar </a:t>
                </a:r>
                <a14:m>
                  <m:oMath xmlns:m="http://schemas.openxmlformats.org/officeDocument/2006/math">
                    <m:r>
                      <a:rPr lang="pt-BR" sz="2200" b="0" i="1" smtClean="0">
                        <a:solidFill>
                          <a:srgbClr val="C00000"/>
                        </a:solidFill>
                        <a:latin typeface="Cambria Math" panose="02040503050406030204" pitchFamily="18" charset="0"/>
                      </a:rPr>
                      <m:t>𝑅</m:t>
                    </m:r>
                    <m:r>
                      <a:rPr lang="pt-BR" sz="2200" b="0" i="1" smtClean="0">
                        <a:solidFill>
                          <a:srgbClr val="C00000"/>
                        </a:solidFill>
                        <a:latin typeface="Cambria Math" panose="02040503050406030204" pitchFamily="18" charset="0"/>
                      </a:rPr>
                      <m:t>′</m:t>
                    </m:r>
                  </m:oMath>
                </a14:m>
                <a:r>
                  <a:rPr lang="pt-BR" sz="2200" dirty="0"/>
                  <a:t> é </a:t>
                </a:r>
                <a14:m>
                  <m:oMath xmlns:m="http://schemas.openxmlformats.org/officeDocument/2006/math">
                    <m:r>
                      <a:rPr lang="pt-BR" sz="2200" b="0" i="1" smtClean="0">
                        <a:solidFill>
                          <a:srgbClr val="C00000"/>
                        </a:solidFill>
                        <a:latin typeface="Cambria Math" panose="02040503050406030204" pitchFamily="18" charset="0"/>
                      </a:rPr>
                      <m:t>𝑝</m:t>
                    </m:r>
                    <m:r>
                      <a:rPr lang="en-US" sz="2200" b="0" i="1" smtClean="0">
                        <a:solidFill>
                          <a:srgbClr val="C00000"/>
                        </a:solidFill>
                        <a:latin typeface="Cambria Math" panose="02040503050406030204" pitchFamily="18" charset="0"/>
                      </a:rPr>
                      <m:t>⋅0+</m:t>
                    </m:r>
                    <m:d>
                      <m:dPr>
                        <m:ctrlPr>
                          <a:rPr lang="en-US" sz="2200" b="0" i="1" smtClean="0">
                            <a:solidFill>
                              <a:srgbClr val="C00000"/>
                            </a:solidFill>
                            <a:latin typeface="Cambria Math" panose="02040503050406030204" pitchFamily="18" charset="0"/>
                          </a:rPr>
                        </m:ctrlPr>
                      </m:dPr>
                      <m:e>
                        <m:r>
                          <a:rPr lang="en-US" sz="2200" b="0" i="1" smtClean="0">
                            <a:solidFill>
                              <a:srgbClr val="C00000"/>
                            </a:solidFill>
                            <a:latin typeface="Cambria Math" panose="02040503050406030204" pitchFamily="18" charset="0"/>
                          </a:rPr>
                          <m:t>1−</m:t>
                        </m:r>
                        <m:r>
                          <a:rPr lang="en-US" sz="2200" b="0" i="1" smtClean="0">
                            <a:solidFill>
                              <a:srgbClr val="C00000"/>
                            </a:solidFill>
                            <a:latin typeface="Cambria Math" panose="02040503050406030204" pitchFamily="18" charset="0"/>
                          </a:rPr>
                          <m:t>𝑝</m:t>
                        </m:r>
                      </m:e>
                    </m:d>
                    <m:r>
                      <a:rPr lang="en-US" sz="2200" b="0" i="1" smtClean="0">
                        <a:solidFill>
                          <a:srgbClr val="C00000"/>
                        </a:solidFill>
                        <a:latin typeface="Cambria Math" panose="02040503050406030204" pitchFamily="18" charset="0"/>
                      </a:rPr>
                      <m:t>⋅1=1−</m:t>
                    </m:r>
                    <m:r>
                      <a:rPr lang="en-US" sz="2200" b="0" i="1" smtClean="0">
                        <a:solidFill>
                          <a:srgbClr val="C00000"/>
                        </a:solidFill>
                        <a:latin typeface="Cambria Math" panose="02040503050406030204" pitchFamily="18" charset="0"/>
                      </a:rPr>
                      <m:t>𝑝</m:t>
                    </m:r>
                  </m:oMath>
                </a14:m>
                <a:r>
                  <a:rPr lang="pt-BR" sz="2200" dirty="0"/>
                  <a:t>, enquanto o </a:t>
                </a:r>
                <a:r>
                  <a:rPr lang="pt-BR" sz="2200" dirty="0">
                    <a:solidFill>
                      <a:srgbClr val="0070C0"/>
                    </a:solidFill>
                  </a:rPr>
                  <a:t>de jogar </a:t>
                </a:r>
                <a14:m>
                  <m:oMath xmlns:m="http://schemas.openxmlformats.org/officeDocument/2006/math">
                    <m:r>
                      <a:rPr lang="en-US" sz="2200" b="0" i="1" smtClean="0">
                        <a:solidFill>
                          <a:srgbClr val="0070C0"/>
                        </a:solidFill>
                        <a:latin typeface="Cambria Math" panose="02040503050406030204" pitchFamily="18" charset="0"/>
                      </a:rPr>
                      <m:t>𝐿</m:t>
                    </m:r>
                    <m:r>
                      <a:rPr lang="en-US" sz="2200" b="0" i="1" smtClean="0">
                        <a:solidFill>
                          <a:srgbClr val="0070C0"/>
                        </a:solidFill>
                        <a:latin typeface="Cambria Math" panose="02040503050406030204" pitchFamily="18" charset="0"/>
                      </a:rPr>
                      <m:t>′</m:t>
                    </m:r>
                  </m:oMath>
                </a14:m>
                <a:r>
                  <a:rPr lang="pt-BR" sz="2200" dirty="0"/>
                  <a:t> é </a:t>
                </a:r>
                <a14:m>
                  <m:oMath xmlns:m="http://schemas.openxmlformats.org/officeDocument/2006/math">
                    <m:r>
                      <a:rPr lang="pt-BR" sz="2200" b="0" i="1" smtClean="0">
                        <a:solidFill>
                          <a:srgbClr val="0070C0"/>
                        </a:solidFill>
                        <a:latin typeface="Cambria Math" panose="02040503050406030204" pitchFamily="18" charset="0"/>
                      </a:rPr>
                      <m:t>𝑝</m:t>
                    </m:r>
                    <m:r>
                      <a:rPr lang="en-US" sz="2200" b="0" i="1" smtClean="0">
                        <a:solidFill>
                          <a:srgbClr val="0070C0"/>
                        </a:solidFill>
                        <a:latin typeface="Cambria Math" panose="02040503050406030204" pitchFamily="18" charset="0"/>
                      </a:rPr>
                      <m:t>⋅1+</m:t>
                    </m:r>
                    <m:d>
                      <m:dPr>
                        <m:ctrlPr>
                          <a:rPr lang="en-US" sz="2200" b="0" i="1" smtClean="0">
                            <a:solidFill>
                              <a:srgbClr val="0070C0"/>
                            </a:solidFill>
                            <a:latin typeface="Cambria Math" panose="02040503050406030204" pitchFamily="18" charset="0"/>
                          </a:rPr>
                        </m:ctrlPr>
                      </m:dPr>
                      <m:e>
                        <m:r>
                          <a:rPr lang="en-US" sz="2200" b="0" i="1" smtClean="0">
                            <a:solidFill>
                              <a:srgbClr val="0070C0"/>
                            </a:solidFill>
                            <a:latin typeface="Cambria Math" panose="02040503050406030204" pitchFamily="18" charset="0"/>
                          </a:rPr>
                          <m:t>1−</m:t>
                        </m:r>
                        <m:r>
                          <a:rPr lang="en-US" sz="2200" b="0" i="1" smtClean="0">
                            <a:solidFill>
                              <a:srgbClr val="0070C0"/>
                            </a:solidFill>
                            <a:latin typeface="Cambria Math" panose="02040503050406030204" pitchFamily="18" charset="0"/>
                          </a:rPr>
                          <m:t>𝑝</m:t>
                        </m:r>
                      </m:e>
                    </m:d>
                    <m:r>
                      <a:rPr lang="en-US" sz="2200" b="0" i="1" smtClean="0">
                        <a:solidFill>
                          <a:srgbClr val="0070C0"/>
                        </a:solidFill>
                        <a:latin typeface="Cambria Math" panose="02040503050406030204" pitchFamily="18" charset="0"/>
                      </a:rPr>
                      <m:t>⋅2=2−</m:t>
                    </m:r>
                    <m:r>
                      <a:rPr lang="en-US" sz="2200" b="0" i="1" smtClean="0">
                        <a:solidFill>
                          <a:srgbClr val="0070C0"/>
                        </a:solidFill>
                        <a:latin typeface="Cambria Math" panose="02040503050406030204" pitchFamily="18" charset="0"/>
                      </a:rPr>
                      <m:t>𝑝</m:t>
                    </m:r>
                  </m:oMath>
                </a14:m>
                <a:endParaRPr lang="pt-BR" sz="2200" dirty="0">
                  <a:solidFill>
                    <a:srgbClr val="0070C0"/>
                  </a:solidFill>
                </a:endParaRPr>
              </a:p>
              <a:p>
                <a:pPr algn="just"/>
                <a:endParaRPr lang="pt-BR" sz="2200" dirty="0"/>
              </a:p>
              <a:p>
                <a:pPr algn="just"/>
                <a:r>
                  <a:rPr lang="pt-BR" sz="2200" dirty="0"/>
                  <a:t>Como </a:t>
                </a:r>
                <a14:m>
                  <m:oMath xmlns:m="http://schemas.openxmlformats.org/officeDocument/2006/math">
                    <m:r>
                      <a:rPr lang="en-US" sz="2200" i="1">
                        <a:latin typeface="Cambria Math" panose="02040503050406030204" pitchFamily="18" charset="0"/>
                      </a:rPr>
                      <m:t>2−</m:t>
                    </m:r>
                    <m:r>
                      <a:rPr lang="en-US" sz="2200" i="1">
                        <a:latin typeface="Cambria Math" panose="02040503050406030204" pitchFamily="18" charset="0"/>
                      </a:rPr>
                      <m:t>𝑝</m:t>
                    </m:r>
                    <m:r>
                      <a:rPr lang="en-US" sz="2200" b="0" i="1" smtClean="0">
                        <a:latin typeface="Cambria Math" panose="02040503050406030204" pitchFamily="18" charset="0"/>
                      </a:rPr>
                      <m:t>&gt;</m:t>
                    </m:r>
                    <m:r>
                      <a:rPr lang="en-US" sz="2200" i="1">
                        <a:latin typeface="Cambria Math" panose="02040503050406030204" pitchFamily="18" charset="0"/>
                      </a:rPr>
                      <m:t>1−</m:t>
                    </m:r>
                    <m:r>
                      <a:rPr lang="en-US" sz="2200" i="1">
                        <a:latin typeface="Cambria Math" panose="02040503050406030204" pitchFamily="18" charset="0"/>
                      </a:rPr>
                      <m:t>𝑝</m:t>
                    </m:r>
                    <m:r>
                      <a:rPr lang="en-US" sz="2200" b="0" i="1" smtClean="0">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𝑝</m:t>
                    </m:r>
                    <m:r>
                      <a:rPr lang="en-US" sz="2200" i="1">
                        <a:latin typeface="Cambria Math" panose="02040503050406030204" pitchFamily="18" charset="0"/>
                        <a:ea typeface="Cambria Math" panose="02040503050406030204" pitchFamily="18" charset="0"/>
                      </a:rPr>
                      <m:t>∈[0,1]</m:t>
                    </m:r>
                  </m:oMath>
                </a14:m>
                <a:r>
                  <a:rPr lang="pt-BR" sz="2200" dirty="0"/>
                  <a:t>, o segundo requisito impede o </a:t>
                </a:r>
                <a14:m>
                  <m:oMath xmlns:m="http://schemas.openxmlformats.org/officeDocument/2006/math">
                    <m:r>
                      <a:rPr lang="en-US" sz="2200" b="0" i="1" smtClean="0">
                        <a:latin typeface="Cambria Math" panose="02040503050406030204" pitchFamily="18" charset="0"/>
                      </a:rPr>
                      <m:t>2</m:t>
                    </m:r>
                  </m:oMath>
                </a14:m>
                <a:r>
                  <a:rPr lang="pt-BR" sz="2200" dirty="0"/>
                  <a:t> de escolher </a:t>
                </a:r>
                <a14:m>
                  <m:oMath xmlns:m="http://schemas.openxmlformats.org/officeDocument/2006/math">
                    <m:r>
                      <a:rPr lang="en-US" sz="2200" b="0" i="1" smtClean="0">
                        <a:latin typeface="Cambria Math" panose="02040503050406030204" pitchFamily="18" charset="0"/>
                      </a:rPr>
                      <m:t>𝑅</m:t>
                    </m:r>
                    <m:r>
                      <a:rPr lang="en-US" sz="2200" b="0" i="1" smtClean="0">
                        <a:latin typeface="Cambria Math" panose="02040503050406030204" pitchFamily="18" charset="0"/>
                      </a:rPr>
                      <m:t>′</m:t>
                    </m:r>
                  </m:oMath>
                </a14:m>
                <a:r>
                  <a:rPr lang="pt-BR" sz="2200" dirty="0"/>
                  <a:t>.</a:t>
                </a:r>
              </a:p>
              <a:p>
                <a:pPr algn="just"/>
                <a:endParaRPr lang="pt-BR" sz="2200" dirty="0"/>
              </a:p>
              <a:p>
                <a:pPr algn="just"/>
                <a:r>
                  <a:rPr lang="pt-BR" sz="2200" i="1" dirty="0"/>
                  <a:t>Nesse exemplo</a:t>
                </a:r>
                <a:r>
                  <a:rPr lang="pt-BR" sz="2200" dirty="0"/>
                  <a:t>, requerer que cada jogador tenha crenças e aja otimamente dadas suas crenças é suficiente para eliminar o equilíbrio implausível </a:t>
                </a:r>
                <a14:m>
                  <m:oMath xmlns:m="http://schemas.openxmlformats.org/officeDocument/2006/math">
                    <m:r>
                      <a:rPr lang="pt-BR" sz="2200" i="1" dirty="0" smtClean="0">
                        <a:latin typeface="Cambria Math" panose="02040503050406030204" pitchFamily="18" charset="0"/>
                      </a:rPr>
                      <m:t>(</m:t>
                    </m:r>
                    <m:r>
                      <a:rPr lang="pt-BR" sz="2200" i="1" dirty="0" smtClean="0">
                        <a:latin typeface="Cambria Math" panose="02040503050406030204" pitchFamily="18" charset="0"/>
                      </a:rPr>
                      <m:t>𝑅</m:t>
                    </m:r>
                    <m:r>
                      <a:rPr lang="pt-BR" sz="2200" i="1" dirty="0" smtClean="0">
                        <a:latin typeface="Cambria Math" panose="02040503050406030204" pitchFamily="18" charset="0"/>
                      </a:rPr>
                      <m:t>,</m:t>
                    </m:r>
                    <m:r>
                      <a:rPr lang="pt-BR" sz="2200" i="1" dirty="0" smtClean="0">
                        <a:latin typeface="Cambria Math" panose="02040503050406030204" pitchFamily="18" charset="0"/>
                      </a:rPr>
                      <m:t>𝑅</m:t>
                    </m:r>
                    <m:r>
                      <a:rPr lang="pt-BR" sz="2200" b="0" i="1" dirty="0" smtClean="0">
                        <a:latin typeface="Cambria Math" panose="02040503050406030204" pitchFamily="18" charset="0"/>
                      </a:rPr>
                      <m:t>′</m:t>
                    </m:r>
                    <m:r>
                      <a:rPr lang="pt-BR" sz="2200" i="1" dirty="0" smtClean="0">
                        <a:latin typeface="Cambria Math" panose="02040503050406030204" pitchFamily="18" charset="0"/>
                      </a:rPr>
                      <m:t>)</m:t>
                    </m:r>
                  </m:oMath>
                </a14:m>
                <a:endParaRPr lang="pt-BR" sz="2200" dirty="0"/>
              </a:p>
              <a:p>
                <a:pPr algn="just"/>
                <a:endParaRPr lang="pt-BR" sz="2200" dirty="0"/>
              </a:p>
            </p:txBody>
          </p:sp>
        </mc:Choice>
        <mc:Fallback xmlns="">
          <p:sp>
            <p:nvSpPr>
              <p:cNvPr id="8" name="Content Placeholder 7">
                <a:extLst>
                  <a:ext uri="{FF2B5EF4-FFF2-40B4-BE49-F238E27FC236}">
                    <a16:creationId xmlns:a16="http://schemas.microsoft.com/office/drawing/2014/main" id="{FB2FF805-C620-4236-84C6-832C942DCD06}"/>
                  </a:ext>
                </a:extLst>
              </p:cNvPr>
              <p:cNvSpPr>
                <a:spLocks noGrp="1" noRot="1" noChangeAspect="1" noMove="1" noResize="1" noEditPoints="1" noAdjustHandles="1" noChangeArrowheads="1" noChangeShapeType="1" noTextEdit="1"/>
              </p:cNvSpPr>
              <p:nvPr>
                <p:ph idx="1"/>
              </p:nvPr>
            </p:nvSpPr>
            <p:spPr>
              <a:xfrm>
                <a:off x="5540095" y="1752602"/>
                <a:ext cx="6118505" cy="4784722"/>
              </a:xfrm>
              <a:blipFill>
                <a:blip r:embed="rId3"/>
                <a:stretch>
                  <a:fillRect l="-896" t="-1403" r="-896" b="-383"/>
                </a:stretch>
              </a:blipFill>
            </p:spPr>
            <p:txBody>
              <a:bodyPr/>
              <a:lstStyle/>
              <a:p>
                <a:r>
                  <a:rPr lang="pt-BR">
                    <a:noFill/>
                  </a:rPr>
                  <a:t> </a:t>
                </a:r>
              </a:p>
            </p:txBody>
          </p:sp>
        </mc:Fallback>
      </mc:AlternateContent>
      <p:pic>
        <p:nvPicPr>
          <p:cNvPr id="9" name="Content Placeholder 5" descr="A close up of a map&#10;&#10;Description automatically generated">
            <a:extLst>
              <a:ext uri="{FF2B5EF4-FFF2-40B4-BE49-F238E27FC236}">
                <a16:creationId xmlns:a16="http://schemas.microsoft.com/office/drawing/2014/main" id="{10764DC4-8A69-4372-BE19-052A40633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48" y="2177076"/>
            <a:ext cx="5106113" cy="3486637"/>
          </a:xfrm>
          <a:prstGeom prst="rect">
            <a:avLst/>
          </a:prstGeom>
        </p:spPr>
      </p:pic>
      <p:sp>
        <p:nvSpPr>
          <p:cNvPr id="5" name="Rectangle 4">
            <a:extLst>
              <a:ext uri="{FF2B5EF4-FFF2-40B4-BE49-F238E27FC236}">
                <a16:creationId xmlns:a16="http://schemas.microsoft.com/office/drawing/2014/main" id="{777745AD-7232-41CA-A8A6-C66079476ADA}"/>
              </a:ext>
            </a:extLst>
          </p:cNvPr>
          <p:cNvSpPr/>
          <p:nvPr/>
        </p:nvSpPr>
        <p:spPr>
          <a:xfrm>
            <a:off x="5540095" y="4239491"/>
            <a:ext cx="6118505" cy="22978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Footer Placeholder 1">
            <a:extLst>
              <a:ext uri="{FF2B5EF4-FFF2-40B4-BE49-F238E27FC236}">
                <a16:creationId xmlns:a16="http://schemas.microsoft.com/office/drawing/2014/main" id="{D3A830E2-AEEE-40B3-B47F-60FCA8AD5751}"/>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BF9DB64A-9293-49D4-BE00-F3CB19A77CEB}"/>
              </a:ext>
            </a:extLst>
          </p:cNvPr>
          <p:cNvSpPr>
            <a:spLocks noGrp="1"/>
          </p:cNvSpPr>
          <p:nvPr>
            <p:ph type="sldNum" sz="quarter" idx="12"/>
          </p:nvPr>
        </p:nvSpPr>
        <p:spPr/>
        <p:txBody>
          <a:bodyPr/>
          <a:lstStyle/>
          <a:p>
            <a:fld id="{AF67EEE8-F201-4410-BA13-233EFB93B646}" type="slidenum">
              <a:rPr lang="pt-BR" smtClean="0"/>
              <a:t>22</a:t>
            </a:fld>
            <a:endParaRPr lang="pt-BR"/>
          </a:p>
        </p:txBody>
      </p:sp>
    </p:spTree>
    <p:extLst>
      <p:ext uri="{BB962C8B-B14F-4D97-AF65-F5344CB8AC3E}">
        <p14:creationId xmlns:p14="http://schemas.microsoft.com/office/powerpoint/2010/main" val="1576042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2DB9B0-EDD1-42A8-B8D2-C104A33C6AA2}"/>
              </a:ext>
            </a:extLst>
          </p:cNvPr>
          <p:cNvSpPr>
            <a:spLocks noGrp="1"/>
          </p:cNvSpPr>
          <p:nvPr>
            <p:ph type="title"/>
          </p:nvPr>
        </p:nvSpPr>
        <p:spPr>
          <a:xfrm>
            <a:off x="838200" y="320676"/>
            <a:ext cx="10515601" cy="1231900"/>
          </a:xfrm>
        </p:spPr>
        <p:txBody>
          <a:bodyPr/>
          <a:lstStyle/>
          <a:p>
            <a:r>
              <a:rPr lang="pt-BR" b="1" dirty="0"/>
              <a:t>Introdução a Equilíbrio Bayesiano Perfeito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FB2FF805-C620-4236-84C6-832C942DCD06}"/>
                  </a:ext>
                </a:extLst>
              </p:cNvPr>
              <p:cNvSpPr>
                <a:spLocks noGrp="1"/>
              </p:cNvSpPr>
              <p:nvPr>
                <p:ph idx="1"/>
              </p:nvPr>
            </p:nvSpPr>
            <p:spPr>
              <a:xfrm>
                <a:off x="5540095" y="1752602"/>
                <a:ext cx="6118505" cy="4784722"/>
              </a:xfrm>
            </p:spPr>
            <p:txBody>
              <a:bodyPr>
                <a:normAutofit fontScale="92500"/>
              </a:bodyPr>
              <a:lstStyle/>
              <a:p>
                <a:pPr algn="just"/>
                <a:r>
                  <a:rPr lang="pt-BR" sz="2200" dirty="0"/>
                  <a:t>O primeiro requisito implica que se o jogo alcançar o conjunto de informação de </a:t>
                </a:r>
                <a14:m>
                  <m:oMath xmlns:m="http://schemas.openxmlformats.org/officeDocument/2006/math">
                    <m:r>
                      <a:rPr lang="pt-BR" sz="2200" b="0" i="1" smtClean="0">
                        <a:latin typeface="Cambria Math" panose="02040503050406030204" pitchFamily="18" charset="0"/>
                      </a:rPr>
                      <m:t>2</m:t>
                    </m:r>
                  </m:oMath>
                </a14:m>
                <a:r>
                  <a:rPr lang="pt-BR" sz="2200" dirty="0"/>
                  <a:t>, ele terá uma crença sobre qual nó foi alcançado (i.e., </a:t>
                </a:r>
                <a14:m>
                  <m:oMath xmlns:m="http://schemas.openxmlformats.org/officeDocument/2006/math">
                    <m:r>
                      <a:rPr lang="pt-BR" sz="2200" b="0" i="1" smtClean="0">
                        <a:latin typeface="Cambria Math" panose="02040503050406030204" pitchFamily="18" charset="0"/>
                      </a:rPr>
                      <m:t>𝑝</m:t>
                    </m:r>
                  </m:oMath>
                </a14:m>
                <a:r>
                  <a:rPr lang="pt-BR" sz="2200" dirty="0"/>
                  <a:t> e </a:t>
                </a:r>
                <a14:m>
                  <m:oMath xmlns:m="http://schemas.openxmlformats.org/officeDocument/2006/math">
                    <m:r>
                      <a:rPr lang="pt-BR" sz="2200" b="0" i="1" smtClean="0">
                        <a:latin typeface="Cambria Math" panose="02040503050406030204" pitchFamily="18" charset="0"/>
                      </a:rPr>
                      <m:t>1−</m:t>
                    </m:r>
                    <m:r>
                      <a:rPr lang="pt-BR" sz="2200" b="0" i="1" smtClean="0">
                        <a:latin typeface="Cambria Math" panose="02040503050406030204" pitchFamily="18" charset="0"/>
                      </a:rPr>
                      <m:t>𝑝</m:t>
                    </m:r>
                  </m:oMath>
                </a14:m>
                <a:r>
                  <a:rPr lang="pt-BR" sz="2200" dirty="0"/>
                  <a:t>) </a:t>
                </a:r>
              </a:p>
              <a:p>
                <a:pPr algn="just"/>
                <a:endParaRPr lang="pt-BR" sz="2200" dirty="0"/>
              </a:p>
              <a:p>
                <a:pPr algn="just"/>
                <a:r>
                  <a:rPr lang="pt-BR" sz="2200" dirty="0"/>
                  <a:t>Dada a crença de </a:t>
                </a:r>
                <a14:m>
                  <m:oMath xmlns:m="http://schemas.openxmlformats.org/officeDocument/2006/math">
                    <m:r>
                      <a:rPr lang="pt-BR" sz="2200" i="1" dirty="0">
                        <a:latin typeface="Cambria Math" panose="02040503050406030204" pitchFamily="18" charset="0"/>
                      </a:rPr>
                      <m:t>2</m:t>
                    </m:r>
                  </m:oMath>
                </a14:m>
                <a:r>
                  <a:rPr lang="pt-BR" sz="2200" dirty="0"/>
                  <a:t>, seu </a:t>
                </a:r>
                <a:r>
                  <a:rPr lang="pt-BR" sz="2200" dirty="0">
                    <a:solidFill>
                      <a:srgbClr val="C00000"/>
                    </a:solidFill>
                  </a:rPr>
                  <a:t>payoff esperado de jogar </a:t>
                </a:r>
                <a14:m>
                  <m:oMath xmlns:m="http://schemas.openxmlformats.org/officeDocument/2006/math">
                    <m:r>
                      <a:rPr lang="pt-BR" sz="2200" i="1">
                        <a:solidFill>
                          <a:srgbClr val="C00000"/>
                        </a:solidFill>
                        <a:latin typeface="Cambria Math" panose="02040503050406030204" pitchFamily="18" charset="0"/>
                      </a:rPr>
                      <m:t>𝑅</m:t>
                    </m:r>
                    <m:r>
                      <a:rPr lang="pt-BR" sz="2200" i="1">
                        <a:solidFill>
                          <a:srgbClr val="C00000"/>
                        </a:solidFill>
                        <a:latin typeface="Cambria Math" panose="02040503050406030204" pitchFamily="18" charset="0"/>
                      </a:rPr>
                      <m:t>′</m:t>
                    </m:r>
                  </m:oMath>
                </a14:m>
                <a:r>
                  <a:rPr lang="pt-BR" sz="2200" dirty="0"/>
                  <a:t> é </a:t>
                </a:r>
                <a14:m>
                  <m:oMath xmlns:m="http://schemas.openxmlformats.org/officeDocument/2006/math">
                    <m:r>
                      <a:rPr lang="pt-BR" sz="2200" i="1">
                        <a:solidFill>
                          <a:srgbClr val="C00000"/>
                        </a:solidFill>
                        <a:latin typeface="Cambria Math" panose="02040503050406030204" pitchFamily="18" charset="0"/>
                      </a:rPr>
                      <m:t>𝑝</m:t>
                    </m:r>
                    <m:r>
                      <a:rPr lang="en-US" sz="2200" i="1">
                        <a:solidFill>
                          <a:srgbClr val="C00000"/>
                        </a:solidFill>
                        <a:latin typeface="Cambria Math" panose="02040503050406030204" pitchFamily="18" charset="0"/>
                      </a:rPr>
                      <m:t>⋅0+</m:t>
                    </m:r>
                    <m:d>
                      <m:dPr>
                        <m:ctrlPr>
                          <a:rPr lang="en-US" sz="2200" i="1">
                            <a:solidFill>
                              <a:srgbClr val="C00000"/>
                            </a:solidFill>
                            <a:latin typeface="Cambria Math" panose="02040503050406030204" pitchFamily="18" charset="0"/>
                          </a:rPr>
                        </m:ctrlPr>
                      </m:dPr>
                      <m:e>
                        <m:r>
                          <a:rPr lang="en-US" sz="2200" i="1">
                            <a:solidFill>
                              <a:srgbClr val="C00000"/>
                            </a:solidFill>
                            <a:latin typeface="Cambria Math" panose="02040503050406030204" pitchFamily="18" charset="0"/>
                          </a:rPr>
                          <m:t>1−</m:t>
                        </m:r>
                        <m:r>
                          <a:rPr lang="en-US" sz="2200" i="1">
                            <a:solidFill>
                              <a:srgbClr val="C00000"/>
                            </a:solidFill>
                            <a:latin typeface="Cambria Math" panose="02040503050406030204" pitchFamily="18" charset="0"/>
                          </a:rPr>
                          <m:t>𝑝</m:t>
                        </m:r>
                      </m:e>
                    </m:d>
                    <m:r>
                      <a:rPr lang="en-US" sz="2200" i="1">
                        <a:solidFill>
                          <a:srgbClr val="C00000"/>
                        </a:solidFill>
                        <a:latin typeface="Cambria Math" panose="02040503050406030204" pitchFamily="18" charset="0"/>
                      </a:rPr>
                      <m:t>⋅1=1−</m:t>
                    </m:r>
                    <m:r>
                      <a:rPr lang="en-US" sz="2200" i="1">
                        <a:solidFill>
                          <a:srgbClr val="C00000"/>
                        </a:solidFill>
                        <a:latin typeface="Cambria Math" panose="02040503050406030204" pitchFamily="18" charset="0"/>
                      </a:rPr>
                      <m:t>𝑝</m:t>
                    </m:r>
                  </m:oMath>
                </a14:m>
                <a:r>
                  <a:rPr lang="pt-BR" sz="2200" dirty="0"/>
                  <a:t>, enquanto o </a:t>
                </a:r>
                <a:r>
                  <a:rPr lang="pt-BR" sz="2200" dirty="0">
                    <a:solidFill>
                      <a:srgbClr val="0070C0"/>
                    </a:solidFill>
                  </a:rPr>
                  <a:t>de jogar </a:t>
                </a:r>
                <a14:m>
                  <m:oMath xmlns:m="http://schemas.openxmlformats.org/officeDocument/2006/math">
                    <m:r>
                      <a:rPr lang="en-US" sz="2200" i="1">
                        <a:solidFill>
                          <a:srgbClr val="0070C0"/>
                        </a:solidFill>
                        <a:latin typeface="Cambria Math" panose="02040503050406030204" pitchFamily="18" charset="0"/>
                      </a:rPr>
                      <m:t>𝐿</m:t>
                    </m:r>
                    <m:r>
                      <a:rPr lang="en-US" sz="2200" i="1">
                        <a:solidFill>
                          <a:srgbClr val="0070C0"/>
                        </a:solidFill>
                        <a:latin typeface="Cambria Math" panose="02040503050406030204" pitchFamily="18" charset="0"/>
                      </a:rPr>
                      <m:t>′</m:t>
                    </m:r>
                  </m:oMath>
                </a14:m>
                <a:r>
                  <a:rPr lang="pt-BR" sz="2200" dirty="0"/>
                  <a:t> é </a:t>
                </a:r>
                <a14:m>
                  <m:oMath xmlns:m="http://schemas.openxmlformats.org/officeDocument/2006/math">
                    <m:r>
                      <a:rPr lang="pt-BR" sz="2200" i="1">
                        <a:solidFill>
                          <a:srgbClr val="0070C0"/>
                        </a:solidFill>
                        <a:latin typeface="Cambria Math" panose="02040503050406030204" pitchFamily="18" charset="0"/>
                      </a:rPr>
                      <m:t>𝑝</m:t>
                    </m:r>
                    <m:r>
                      <a:rPr lang="en-US" sz="2200" i="1">
                        <a:solidFill>
                          <a:srgbClr val="0070C0"/>
                        </a:solidFill>
                        <a:latin typeface="Cambria Math" panose="02040503050406030204" pitchFamily="18" charset="0"/>
                      </a:rPr>
                      <m:t>⋅1+</m:t>
                    </m:r>
                    <m:d>
                      <m:dPr>
                        <m:ctrlPr>
                          <a:rPr lang="en-US" sz="2200" i="1">
                            <a:solidFill>
                              <a:srgbClr val="0070C0"/>
                            </a:solidFill>
                            <a:latin typeface="Cambria Math" panose="02040503050406030204" pitchFamily="18" charset="0"/>
                          </a:rPr>
                        </m:ctrlPr>
                      </m:dPr>
                      <m:e>
                        <m:r>
                          <a:rPr lang="en-US" sz="2200" i="1">
                            <a:solidFill>
                              <a:srgbClr val="0070C0"/>
                            </a:solidFill>
                            <a:latin typeface="Cambria Math" panose="02040503050406030204" pitchFamily="18" charset="0"/>
                          </a:rPr>
                          <m:t>1−</m:t>
                        </m:r>
                        <m:r>
                          <a:rPr lang="en-US" sz="2200" i="1">
                            <a:solidFill>
                              <a:srgbClr val="0070C0"/>
                            </a:solidFill>
                            <a:latin typeface="Cambria Math" panose="02040503050406030204" pitchFamily="18" charset="0"/>
                          </a:rPr>
                          <m:t>𝑝</m:t>
                        </m:r>
                      </m:e>
                    </m:d>
                    <m:r>
                      <a:rPr lang="en-US" sz="2200" i="1">
                        <a:solidFill>
                          <a:srgbClr val="0070C0"/>
                        </a:solidFill>
                        <a:latin typeface="Cambria Math" panose="02040503050406030204" pitchFamily="18" charset="0"/>
                      </a:rPr>
                      <m:t>⋅2=2−</m:t>
                    </m:r>
                    <m:r>
                      <a:rPr lang="en-US" sz="2200" i="1">
                        <a:solidFill>
                          <a:srgbClr val="0070C0"/>
                        </a:solidFill>
                        <a:latin typeface="Cambria Math" panose="02040503050406030204" pitchFamily="18" charset="0"/>
                      </a:rPr>
                      <m:t>𝑝</m:t>
                    </m:r>
                  </m:oMath>
                </a14:m>
                <a:endParaRPr lang="pt-BR" sz="2200" dirty="0">
                  <a:solidFill>
                    <a:srgbClr val="0070C0"/>
                  </a:solidFill>
                </a:endParaRPr>
              </a:p>
              <a:p>
                <a:pPr algn="just"/>
                <a:endParaRPr lang="pt-BR" sz="2200" dirty="0"/>
              </a:p>
              <a:p>
                <a:pPr algn="just"/>
                <a:r>
                  <a:rPr lang="pt-BR" sz="2200" dirty="0"/>
                  <a:t>Como </a:t>
                </a:r>
                <a14:m>
                  <m:oMath xmlns:m="http://schemas.openxmlformats.org/officeDocument/2006/math">
                    <m:r>
                      <a:rPr lang="en-US" sz="2200" i="1">
                        <a:latin typeface="Cambria Math" panose="02040503050406030204" pitchFamily="18" charset="0"/>
                      </a:rPr>
                      <m:t>2−</m:t>
                    </m:r>
                    <m:r>
                      <a:rPr lang="en-US" sz="2200" i="1">
                        <a:latin typeface="Cambria Math" panose="02040503050406030204" pitchFamily="18" charset="0"/>
                      </a:rPr>
                      <m:t>𝑝</m:t>
                    </m:r>
                    <m:r>
                      <a:rPr lang="en-US" sz="2200" b="0" i="1" smtClean="0">
                        <a:latin typeface="Cambria Math" panose="02040503050406030204" pitchFamily="18" charset="0"/>
                      </a:rPr>
                      <m:t>&gt;</m:t>
                    </m:r>
                    <m:r>
                      <a:rPr lang="en-US" sz="2200" i="1">
                        <a:latin typeface="Cambria Math" panose="02040503050406030204" pitchFamily="18" charset="0"/>
                      </a:rPr>
                      <m:t>1−</m:t>
                    </m:r>
                    <m:r>
                      <a:rPr lang="en-US" sz="2200" i="1">
                        <a:latin typeface="Cambria Math" panose="02040503050406030204" pitchFamily="18" charset="0"/>
                      </a:rPr>
                      <m:t>𝑝</m:t>
                    </m:r>
                    <m:r>
                      <a:rPr lang="en-US" sz="2200" b="0" i="1" smtClean="0">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𝑝</m:t>
                    </m:r>
                    <m:r>
                      <a:rPr lang="en-US" sz="2200" i="1">
                        <a:latin typeface="Cambria Math" panose="02040503050406030204" pitchFamily="18" charset="0"/>
                        <a:ea typeface="Cambria Math" panose="02040503050406030204" pitchFamily="18" charset="0"/>
                      </a:rPr>
                      <m:t>∈[0,1]</m:t>
                    </m:r>
                  </m:oMath>
                </a14:m>
                <a:r>
                  <a:rPr lang="pt-BR" sz="2200" dirty="0"/>
                  <a:t>, o segundo requisito </a:t>
                </a:r>
                <a:r>
                  <a:rPr lang="pt-BR" sz="2200" i="1" dirty="0"/>
                  <a:t>impede</a:t>
                </a:r>
                <a:r>
                  <a:rPr lang="pt-BR" sz="2200" dirty="0"/>
                  <a:t> o jogador </a:t>
                </a:r>
                <a14:m>
                  <m:oMath xmlns:m="http://schemas.openxmlformats.org/officeDocument/2006/math">
                    <m:r>
                      <a:rPr lang="en-US" sz="2200" b="0" i="1" smtClean="0">
                        <a:latin typeface="Cambria Math" panose="02040503050406030204" pitchFamily="18" charset="0"/>
                      </a:rPr>
                      <m:t>2</m:t>
                    </m:r>
                  </m:oMath>
                </a14:m>
                <a:r>
                  <a:rPr lang="pt-BR" sz="2200" dirty="0"/>
                  <a:t> de escolher </a:t>
                </a:r>
                <a14:m>
                  <m:oMath xmlns:m="http://schemas.openxmlformats.org/officeDocument/2006/math">
                    <m:r>
                      <a:rPr lang="en-US" sz="2200" b="0" i="1" smtClean="0">
                        <a:latin typeface="Cambria Math" panose="02040503050406030204" pitchFamily="18" charset="0"/>
                      </a:rPr>
                      <m:t>𝑅</m:t>
                    </m:r>
                    <m:r>
                      <a:rPr lang="en-US" sz="2200" b="0" i="1" smtClean="0">
                        <a:latin typeface="Cambria Math" panose="02040503050406030204" pitchFamily="18" charset="0"/>
                      </a:rPr>
                      <m:t>′</m:t>
                    </m:r>
                  </m:oMath>
                </a14:m>
                <a:r>
                  <a:rPr lang="pt-BR" sz="2200" dirty="0"/>
                  <a:t>.</a:t>
                </a:r>
              </a:p>
              <a:p>
                <a:pPr algn="just"/>
                <a:endParaRPr lang="pt-BR" sz="2200" dirty="0"/>
              </a:p>
              <a:p>
                <a:pPr algn="just"/>
                <a:r>
                  <a:rPr lang="pt-BR" sz="2200" i="1" dirty="0"/>
                  <a:t>Nesse exemplo</a:t>
                </a:r>
                <a:r>
                  <a:rPr lang="pt-BR" sz="2200" dirty="0"/>
                  <a:t>, requerer que cada jogador tenha crenças e aja otimamente dadas suas crenças é </a:t>
                </a:r>
                <a:r>
                  <a:rPr lang="pt-BR" sz="2200" i="1" dirty="0"/>
                  <a:t>suficiente</a:t>
                </a:r>
                <a:r>
                  <a:rPr lang="pt-BR" sz="2200" dirty="0"/>
                  <a:t> para eliminar o equilíbrio implausível </a:t>
                </a:r>
                <a14:m>
                  <m:oMath xmlns:m="http://schemas.openxmlformats.org/officeDocument/2006/math">
                    <m:r>
                      <a:rPr lang="pt-BR" sz="2200" i="1" dirty="0" smtClean="0">
                        <a:latin typeface="Cambria Math" panose="02040503050406030204" pitchFamily="18" charset="0"/>
                      </a:rPr>
                      <m:t>(</m:t>
                    </m:r>
                    <m:r>
                      <a:rPr lang="pt-BR" sz="2200" i="1" dirty="0" smtClean="0">
                        <a:latin typeface="Cambria Math" panose="02040503050406030204" pitchFamily="18" charset="0"/>
                      </a:rPr>
                      <m:t>𝑅</m:t>
                    </m:r>
                    <m:r>
                      <a:rPr lang="pt-BR" sz="2200" i="1" dirty="0" smtClean="0">
                        <a:latin typeface="Cambria Math" panose="02040503050406030204" pitchFamily="18" charset="0"/>
                      </a:rPr>
                      <m:t>,</m:t>
                    </m:r>
                    <m:r>
                      <a:rPr lang="pt-BR" sz="2200" i="1" dirty="0" smtClean="0">
                        <a:latin typeface="Cambria Math" panose="02040503050406030204" pitchFamily="18" charset="0"/>
                      </a:rPr>
                      <m:t>𝑅</m:t>
                    </m:r>
                    <m:r>
                      <a:rPr lang="pt-BR" sz="2200" b="0" i="1" dirty="0" smtClean="0">
                        <a:latin typeface="Cambria Math" panose="02040503050406030204" pitchFamily="18" charset="0"/>
                      </a:rPr>
                      <m:t>′</m:t>
                    </m:r>
                    <m:r>
                      <a:rPr lang="pt-BR" sz="2200" i="1" dirty="0" smtClean="0">
                        <a:latin typeface="Cambria Math" panose="02040503050406030204" pitchFamily="18" charset="0"/>
                      </a:rPr>
                      <m:t>)</m:t>
                    </m:r>
                  </m:oMath>
                </a14:m>
                <a:endParaRPr lang="pt-BR" sz="2200" dirty="0"/>
              </a:p>
              <a:p>
                <a:pPr algn="just"/>
                <a:endParaRPr lang="pt-BR" sz="2200" dirty="0"/>
              </a:p>
            </p:txBody>
          </p:sp>
        </mc:Choice>
        <mc:Fallback xmlns="">
          <p:sp>
            <p:nvSpPr>
              <p:cNvPr id="8" name="Content Placeholder 7">
                <a:extLst>
                  <a:ext uri="{FF2B5EF4-FFF2-40B4-BE49-F238E27FC236}">
                    <a16:creationId xmlns:a16="http://schemas.microsoft.com/office/drawing/2014/main" id="{FB2FF805-C620-4236-84C6-832C942DCD06}"/>
                  </a:ext>
                </a:extLst>
              </p:cNvPr>
              <p:cNvSpPr>
                <a:spLocks noGrp="1" noRot="1" noChangeAspect="1" noMove="1" noResize="1" noEditPoints="1" noAdjustHandles="1" noChangeArrowheads="1" noChangeShapeType="1" noTextEdit="1"/>
              </p:cNvSpPr>
              <p:nvPr>
                <p:ph idx="1"/>
              </p:nvPr>
            </p:nvSpPr>
            <p:spPr>
              <a:xfrm>
                <a:off x="5540095" y="1752602"/>
                <a:ext cx="6118505" cy="4784722"/>
              </a:xfrm>
              <a:blipFill>
                <a:blip r:embed="rId3"/>
                <a:stretch>
                  <a:fillRect l="-896" t="-1403" r="-896" b="-383"/>
                </a:stretch>
              </a:blipFill>
            </p:spPr>
            <p:txBody>
              <a:bodyPr/>
              <a:lstStyle/>
              <a:p>
                <a:r>
                  <a:rPr lang="en-US">
                    <a:noFill/>
                  </a:rPr>
                  <a:t> </a:t>
                </a:r>
              </a:p>
            </p:txBody>
          </p:sp>
        </mc:Fallback>
      </mc:AlternateContent>
      <p:pic>
        <p:nvPicPr>
          <p:cNvPr id="9" name="Content Placeholder 5" descr="A close up of a map&#10;&#10;Description automatically generated">
            <a:extLst>
              <a:ext uri="{FF2B5EF4-FFF2-40B4-BE49-F238E27FC236}">
                <a16:creationId xmlns:a16="http://schemas.microsoft.com/office/drawing/2014/main" id="{10764DC4-8A69-4372-BE19-052A40633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48" y="2177076"/>
            <a:ext cx="5106113" cy="3486637"/>
          </a:xfrm>
          <a:prstGeom prst="rect">
            <a:avLst/>
          </a:prstGeom>
        </p:spPr>
      </p:pic>
      <p:sp>
        <p:nvSpPr>
          <p:cNvPr id="2" name="Footer Placeholder 1">
            <a:extLst>
              <a:ext uri="{FF2B5EF4-FFF2-40B4-BE49-F238E27FC236}">
                <a16:creationId xmlns:a16="http://schemas.microsoft.com/office/drawing/2014/main" id="{629D9BB3-78FB-4531-B76E-4E7451147B0C}"/>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EEF853F1-2638-4751-BF1B-E6BA95BDE78F}"/>
              </a:ext>
            </a:extLst>
          </p:cNvPr>
          <p:cNvSpPr>
            <a:spLocks noGrp="1"/>
          </p:cNvSpPr>
          <p:nvPr>
            <p:ph type="sldNum" sz="quarter" idx="12"/>
          </p:nvPr>
        </p:nvSpPr>
        <p:spPr/>
        <p:txBody>
          <a:bodyPr/>
          <a:lstStyle/>
          <a:p>
            <a:fld id="{AF67EEE8-F201-4410-BA13-233EFB93B646}" type="slidenum">
              <a:rPr lang="pt-BR" smtClean="0"/>
              <a:t>23</a:t>
            </a:fld>
            <a:endParaRPr lang="pt-BR"/>
          </a:p>
        </p:txBody>
      </p:sp>
    </p:spTree>
    <p:extLst>
      <p:ext uri="{BB962C8B-B14F-4D97-AF65-F5344CB8AC3E}">
        <p14:creationId xmlns:p14="http://schemas.microsoft.com/office/powerpoint/2010/main" val="2013965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008EED-7E59-42DD-8755-905F3B76F9AE}"/>
                  </a:ext>
                </a:extLst>
              </p:cNvPr>
              <p:cNvSpPr>
                <a:spLocks noGrp="1"/>
              </p:cNvSpPr>
              <p:nvPr>
                <p:ph idx="1"/>
              </p:nvPr>
            </p:nvSpPr>
            <p:spPr/>
            <p:txBody>
              <a:bodyPr>
                <a:normAutofit/>
              </a:bodyPr>
              <a:lstStyle/>
              <a:p>
                <a:pPr algn="just"/>
                <a:r>
                  <a:rPr lang="pt-BR" dirty="0"/>
                  <a:t>Os requisitos </a:t>
                </a:r>
                <a14:m>
                  <m:oMath xmlns:m="http://schemas.openxmlformats.org/officeDocument/2006/math">
                    <m:r>
                      <a:rPr lang="pt-BR" b="0" i="1" smtClean="0">
                        <a:latin typeface="Cambria Math" panose="02040503050406030204" pitchFamily="18" charset="0"/>
                      </a:rPr>
                      <m:t>1</m:t>
                    </m:r>
                  </m:oMath>
                </a14:m>
                <a:r>
                  <a:rPr lang="pt-BR" dirty="0"/>
                  <a:t> e </a:t>
                </a:r>
                <a14:m>
                  <m:oMath xmlns:m="http://schemas.openxmlformats.org/officeDocument/2006/math">
                    <m:r>
                      <a:rPr lang="pt-BR" i="1" dirty="0" smtClean="0">
                        <a:latin typeface="Cambria Math" panose="02040503050406030204" pitchFamily="18" charset="0"/>
                      </a:rPr>
                      <m:t>2</m:t>
                    </m:r>
                  </m:oMath>
                </a14:m>
                <a:r>
                  <a:rPr lang="pt-BR" dirty="0"/>
                  <a:t> forçam os jogadores a ter crenças e a agir de maneira ótima dadas essas crenças, </a:t>
                </a:r>
                <a:r>
                  <a:rPr lang="pt-BR" i="1" dirty="0"/>
                  <a:t>mas não exigem que as crenças sejam razoáveis</a:t>
                </a:r>
                <a:r>
                  <a:rPr lang="pt-BR" dirty="0"/>
                  <a:t>.</a:t>
                </a:r>
              </a:p>
              <a:p>
                <a:pPr algn="just"/>
                <a:endParaRPr lang="pt-BR" dirty="0"/>
              </a:p>
              <a:p>
                <a:pPr algn="just"/>
                <a:r>
                  <a:rPr lang="pt-BR" b="1" dirty="0"/>
                  <a:t>Definição </a:t>
                </a:r>
                <a:r>
                  <a:rPr lang="pt-BR" i="1" dirty="0">
                    <a:solidFill>
                      <a:srgbClr val="0070C0"/>
                    </a:solidFill>
                  </a:rPr>
                  <a:t>Para um dado equilíbrio </a:t>
                </a:r>
                <a:r>
                  <a:rPr lang="pt-BR" dirty="0"/>
                  <a:t>de um jogo na forma extensiva, um conjunto de informação está:</a:t>
                </a:r>
              </a:p>
              <a:p>
                <a:pPr lvl="1" algn="just"/>
                <a:r>
                  <a:rPr lang="pt-BR" b="1" dirty="0">
                    <a:solidFill>
                      <a:srgbClr val="0070C0"/>
                    </a:solidFill>
                  </a:rPr>
                  <a:t>No caminho de equilíbrio</a:t>
                </a:r>
                <a:r>
                  <a:rPr lang="pt-BR" dirty="0"/>
                  <a:t>: caso ele seja alcançado com probabilidade maior que zero se o jogo </a:t>
                </a:r>
                <a:r>
                  <a:rPr lang="pt-BR" i="1" dirty="0"/>
                  <a:t>for jogado de acordo com as estratégias de equilíbrio.</a:t>
                </a:r>
              </a:p>
              <a:p>
                <a:pPr lvl="1" algn="just"/>
                <a:r>
                  <a:rPr lang="pt-BR" b="1" dirty="0">
                    <a:solidFill>
                      <a:srgbClr val="C00000"/>
                    </a:solidFill>
                  </a:rPr>
                  <a:t>Fora do caminho de equilíbrio</a:t>
                </a:r>
                <a:r>
                  <a:rPr lang="pt-BR" b="1" dirty="0"/>
                  <a:t>:</a:t>
                </a:r>
                <a:r>
                  <a:rPr lang="pt-BR" dirty="0"/>
                  <a:t> caso seja certo que ele não será alcançado se o jogo </a:t>
                </a:r>
                <a:r>
                  <a:rPr lang="pt-BR" i="1" dirty="0"/>
                  <a:t>for jogado de acordo com as estratégias de equilíbrio </a:t>
                </a:r>
              </a:p>
            </p:txBody>
          </p:sp>
        </mc:Choice>
        <mc:Fallback xmlns="">
          <p:sp>
            <p:nvSpPr>
              <p:cNvPr id="3" name="Content Placeholder 2">
                <a:extLst>
                  <a:ext uri="{FF2B5EF4-FFF2-40B4-BE49-F238E27FC236}">
                    <a16:creationId xmlns:a16="http://schemas.microsoft.com/office/drawing/2014/main" id="{52008EED-7E59-42DD-8755-905F3B76F9AE}"/>
                  </a:ext>
                </a:extLst>
              </p:cNvPr>
              <p:cNvSpPr>
                <a:spLocks noGrp="1" noRot="1" noChangeAspect="1" noMove="1" noResize="1" noEditPoints="1" noAdjustHandles="1" noChangeArrowheads="1" noChangeShapeType="1" noTextEdit="1"/>
              </p:cNvSpPr>
              <p:nvPr>
                <p:ph idx="1"/>
              </p:nvPr>
            </p:nvSpPr>
            <p:spPr>
              <a:blipFill>
                <a:blip r:embed="rId3"/>
                <a:stretch>
                  <a:fillRect l="-1043" t="-2241" r="-1159"/>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5620AB06-287A-4DBC-8200-54962D40C729}"/>
              </a:ext>
            </a:extLst>
          </p:cNvPr>
          <p:cNvSpPr>
            <a:spLocks noGrp="1"/>
          </p:cNvSpPr>
          <p:nvPr>
            <p:ph type="title"/>
          </p:nvPr>
        </p:nvSpPr>
        <p:spPr>
          <a:xfrm>
            <a:off x="838200" y="320676"/>
            <a:ext cx="10515601" cy="1231900"/>
          </a:xfrm>
        </p:spPr>
        <p:txBody>
          <a:bodyPr/>
          <a:lstStyle/>
          <a:p>
            <a:r>
              <a:rPr lang="pt-BR" b="1" dirty="0"/>
              <a:t>Introdução a Equilíbrio Bayesiano Perfeito</a:t>
            </a:r>
          </a:p>
        </p:txBody>
      </p:sp>
      <mc:AlternateContent xmlns:mc="http://schemas.openxmlformats.org/markup-compatibility/2006" xmlns:p14="http://schemas.microsoft.com/office/powerpoint/2010/main">
        <mc:Choice Requires="p14">
          <p:contentPart p14:bwMode="auto" r:id="rId4">
            <p14:nvContentPartPr>
              <p14:cNvPr id="56" name="Ink 55">
                <a:extLst>
                  <a:ext uri="{FF2B5EF4-FFF2-40B4-BE49-F238E27FC236}">
                    <a16:creationId xmlns:a16="http://schemas.microsoft.com/office/drawing/2014/main" id="{80D61A9A-3938-4745-9697-0F428AC7568D}"/>
                  </a:ext>
                </a:extLst>
              </p14:cNvPr>
              <p14:cNvContentPartPr/>
              <p14:nvPr/>
            </p14:nvContentPartPr>
            <p14:xfrm>
              <a:off x="10708854" y="979004"/>
              <a:ext cx="3240" cy="26640"/>
            </p14:xfrm>
          </p:contentPart>
        </mc:Choice>
        <mc:Fallback xmlns="">
          <p:pic>
            <p:nvPicPr>
              <p:cNvPr id="56" name="Ink 55">
                <a:extLst>
                  <a:ext uri="{FF2B5EF4-FFF2-40B4-BE49-F238E27FC236}">
                    <a16:creationId xmlns:a16="http://schemas.microsoft.com/office/drawing/2014/main" id="{80D61A9A-3938-4745-9697-0F428AC7568D}"/>
                  </a:ext>
                </a:extLst>
              </p:cNvPr>
              <p:cNvPicPr/>
              <p:nvPr/>
            </p:nvPicPr>
            <p:blipFill>
              <a:blip r:embed="rId5"/>
              <a:stretch>
                <a:fillRect/>
              </a:stretch>
            </p:blipFill>
            <p:spPr>
              <a:xfrm>
                <a:off x="10690854" y="961004"/>
                <a:ext cx="38880" cy="62280"/>
              </a:xfrm>
              <a:prstGeom prst="rect">
                <a:avLst/>
              </a:prstGeom>
            </p:spPr>
          </p:pic>
        </mc:Fallback>
      </mc:AlternateContent>
      <p:sp>
        <p:nvSpPr>
          <p:cNvPr id="136" name="Action Button: Blank 135">
            <a:hlinkClick r:id="rId6" action="ppaction://hlinksldjump" highlightClick="1"/>
            <a:extLst>
              <a:ext uri="{FF2B5EF4-FFF2-40B4-BE49-F238E27FC236}">
                <a16:creationId xmlns:a16="http://schemas.microsoft.com/office/drawing/2014/main" id="{8B6A593B-D1AA-4011-9061-97C4141A10A8}"/>
              </a:ext>
            </a:extLst>
          </p:cNvPr>
          <p:cNvSpPr/>
          <p:nvPr/>
        </p:nvSpPr>
        <p:spPr>
          <a:xfrm>
            <a:off x="11353800" y="6466114"/>
            <a:ext cx="262812" cy="195943"/>
          </a:xfrm>
          <a:prstGeom prst="actionButtonBlank">
            <a:avLst/>
          </a:prstGeom>
          <a:solidFill>
            <a:srgbClr val="E9EB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Footer Placeholder 1">
            <a:extLst>
              <a:ext uri="{FF2B5EF4-FFF2-40B4-BE49-F238E27FC236}">
                <a16:creationId xmlns:a16="http://schemas.microsoft.com/office/drawing/2014/main" id="{D9CA2521-6A97-4404-BF8E-BA1AF5361280}"/>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769EB601-F0E1-4595-BAC2-5C59FFA09624}"/>
              </a:ext>
            </a:extLst>
          </p:cNvPr>
          <p:cNvSpPr>
            <a:spLocks noGrp="1"/>
          </p:cNvSpPr>
          <p:nvPr>
            <p:ph type="sldNum" sz="quarter" idx="12"/>
          </p:nvPr>
        </p:nvSpPr>
        <p:spPr/>
        <p:txBody>
          <a:bodyPr/>
          <a:lstStyle/>
          <a:p>
            <a:fld id="{AF67EEE8-F201-4410-BA13-233EFB93B646}" type="slidenum">
              <a:rPr lang="pt-BR" smtClean="0"/>
              <a:t>24</a:t>
            </a:fld>
            <a:endParaRPr lang="pt-BR"/>
          </a:p>
        </p:txBody>
      </p:sp>
    </p:spTree>
    <p:extLst>
      <p:ext uri="{BB962C8B-B14F-4D97-AF65-F5344CB8AC3E}">
        <p14:creationId xmlns:p14="http://schemas.microsoft.com/office/powerpoint/2010/main" val="629710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A835-A1DC-4AE0-AD7B-27B922807EB2}"/>
              </a:ext>
            </a:extLst>
          </p:cNvPr>
          <p:cNvSpPr>
            <a:spLocks noGrp="1"/>
          </p:cNvSpPr>
          <p:nvPr>
            <p:ph type="title"/>
          </p:nvPr>
        </p:nvSpPr>
        <p:spPr/>
        <p:txBody>
          <a:bodyPr/>
          <a:lstStyle/>
          <a:p>
            <a:r>
              <a:rPr lang="pt-BR" b="1" dirty="0"/>
              <a:t>Introdução a Equilíbrio Bayesiano Perfeito</a:t>
            </a:r>
            <a:endParaRPr lang="pt-BR" dirty="0"/>
          </a:p>
        </p:txBody>
      </p:sp>
      <p:sp>
        <p:nvSpPr>
          <p:cNvPr id="4" name="Slide Number Placeholder 3">
            <a:extLst>
              <a:ext uri="{FF2B5EF4-FFF2-40B4-BE49-F238E27FC236}">
                <a16:creationId xmlns:a16="http://schemas.microsoft.com/office/drawing/2014/main" id="{42D702C6-D059-46C8-B006-6F0B514D72C1}"/>
              </a:ext>
            </a:extLst>
          </p:cNvPr>
          <p:cNvSpPr>
            <a:spLocks noGrp="1"/>
          </p:cNvSpPr>
          <p:nvPr>
            <p:ph type="sldNum" sz="quarter" idx="12"/>
          </p:nvPr>
        </p:nvSpPr>
        <p:spPr/>
        <p:txBody>
          <a:bodyPr/>
          <a:lstStyle/>
          <a:p>
            <a:fld id="{AF67EEE8-F201-4410-BA13-233EFB93B646}" type="slidenum">
              <a:rPr lang="pt-BR" smtClean="0"/>
              <a:t>25</a:t>
            </a:fld>
            <a:endParaRPr lang="pt-BR"/>
          </a:p>
        </p:txBody>
      </p:sp>
      <p:sp>
        <p:nvSpPr>
          <p:cNvPr id="5" name="Footer Placeholder 4">
            <a:extLst>
              <a:ext uri="{FF2B5EF4-FFF2-40B4-BE49-F238E27FC236}">
                <a16:creationId xmlns:a16="http://schemas.microsoft.com/office/drawing/2014/main" id="{0C9539AB-2939-4056-8EE4-C8BB69DC4DD8}"/>
              </a:ext>
            </a:extLst>
          </p:cNvPr>
          <p:cNvSpPr>
            <a:spLocks noGrp="1"/>
          </p:cNvSpPr>
          <p:nvPr>
            <p:ph type="ftr" sz="quarter" idx="11"/>
          </p:nvPr>
        </p:nvSpPr>
        <p:spPr/>
        <p:txBody>
          <a:bodyPr/>
          <a:lstStyle/>
          <a:p>
            <a:r>
              <a:rPr lang="pt-BR" dirty="0"/>
              <a:t>Robson Tigre </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F47BAFD7-B7E6-4925-A44A-945F782ED1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06653" y="2044932"/>
            <a:ext cx="5758979" cy="3932437"/>
          </a:xfrm>
          <a:prstGeom prst="rect">
            <a:avLst/>
          </a:prstGeom>
        </p:spPr>
      </p:pic>
      <p:cxnSp>
        <p:nvCxnSpPr>
          <p:cNvPr id="8" name="Straight Connector 7">
            <a:extLst>
              <a:ext uri="{FF2B5EF4-FFF2-40B4-BE49-F238E27FC236}">
                <a16:creationId xmlns:a16="http://schemas.microsoft.com/office/drawing/2014/main" id="{D03D6B24-0267-4EF1-B675-1B963ECB0DCF}"/>
              </a:ext>
            </a:extLst>
          </p:cNvPr>
          <p:cNvCxnSpPr>
            <a:cxnSpLocks/>
          </p:cNvCxnSpPr>
          <p:nvPr/>
        </p:nvCxnSpPr>
        <p:spPr>
          <a:xfrm flipH="1">
            <a:off x="4572000" y="2445170"/>
            <a:ext cx="1424619" cy="98383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C06A56-C076-47E6-9294-A09DBFF07DE2}"/>
              </a:ext>
            </a:extLst>
          </p:cNvPr>
          <p:cNvCxnSpPr>
            <a:cxnSpLocks/>
          </p:cNvCxnSpPr>
          <p:nvPr/>
        </p:nvCxnSpPr>
        <p:spPr>
          <a:xfrm flipH="1">
            <a:off x="3810000" y="3496729"/>
            <a:ext cx="695732" cy="983831"/>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70A4D64-B916-4478-B377-F3A69A9C8136}"/>
              </a:ext>
            </a:extLst>
          </p:cNvPr>
          <p:cNvCxnSpPr>
            <a:cxnSpLocks/>
          </p:cNvCxnSpPr>
          <p:nvPr/>
        </p:nvCxnSpPr>
        <p:spPr>
          <a:xfrm flipH="1">
            <a:off x="6096000" y="2377440"/>
            <a:ext cx="2514600"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C0A39A9-3AD1-4E42-A261-11B62A91C569}"/>
              </a:ext>
            </a:extLst>
          </p:cNvPr>
          <p:cNvCxnSpPr>
            <a:cxnSpLocks/>
          </p:cNvCxnSpPr>
          <p:nvPr/>
        </p:nvCxnSpPr>
        <p:spPr>
          <a:xfrm flipH="1" flipV="1">
            <a:off x="7620002" y="3573780"/>
            <a:ext cx="676100" cy="921588"/>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C6B8C25-C826-4DFE-B46E-97DF870C3EF9}"/>
              </a:ext>
            </a:extLst>
          </p:cNvPr>
          <p:cNvCxnSpPr>
            <a:cxnSpLocks/>
          </p:cNvCxnSpPr>
          <p:nvPr/>
        </p:nvCxnSpPr>
        <p:spPr>
          <a:xfrm flipH="1" flipV="1">
            <a:off x="4571999" y="3496729"/>
            <a:ext cx="649137" cy="983831"/>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Speech Bubble: Rectangle 20">
                <a:extLst>
                  <a:ext uri="{FF2B5EF4-FFF2-40B4-BE49-F238E27FC236}">
                    <a16:creationId xmlns:a16="http://schemas.microsoft.com/office/drawing/2014/main" id="{ABE332C1-19B5-4F31-94D9-11C165913D43}"/>
                  </a:ext>
                </a:extLst>
              </p:cNvPr>
              <p:cNvSpPr/>
              <p:nvPr/>
            </p:nvSpPr>
            <p:spPr>
              <a:xfrm>
                <a:off x="448888" y="2244436"/>
                <a:ext cx="2756204" cy="1184564"/>
              </a:xfrm>
              <a:prstGeom prst="wedgeRectCallout">
                <a:avLst>
                  <a:gd name="adj1" fmla="val 92202"/>
                  <a:gd name="adj2" fmla="val 4739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800" dirty="0">
                    <a:solidFill>
                      <a:srgbClr val="C00000"/>
                    </a:solidFill>
                    <a:effectLst/>
                    <a:latin typeface="Segoe UI" panose="020B0502040204020203" pitchFamily="34" charset="0"/>
                  </a:rPr>
                  <a:t>conjunto de informação de 2 está no caminho do equilíbrio </a:t>
                </a:r>
                <a14:m>
                  <m:oMath xmlns:m="http://schemas.openxmlformats.org/officeDocument/2006/math">
                    <m:r>
                      <a:rPr lang="pt-BR" sz="1800" i="1" dirty="0" smtClean="0">
                        <a:solidFill>
                          <a:srgbClr val="C00000"/>
                        </a:solidFill>
                        <a:effectLst/>
                        <a:latin typeface="Cambria Math" panose="02040503050406030204" pitchFamily="18" charset="0"/>
                      </a:rPr>
                      <m:t>(</m:t>
                    </m:r>
                    <m:r>
                      <a:rPr lang="pt-BR" sz="1800" b="0" i="1" dirty="0" smtClean="0">
                        <a:solidFill>
                          <a:srgbClr val="C00000"/>
                        </a:solidFill>
                        <a:effectLst/>
                        <a:latin typeface="Cambria Math" panose="02040503050406030204" pitchFamily="18" charset="0"/>
                      </a:rPr>
                      <m:t>𝐿</m:t>
                    </m:r>
                    <m:r>
                      <a:rPr lang="pt-BR" sz="1800" i="1" dirty="0" smtClean="0">
                        <a:solidFill>
                          <a:srgbClr val="C00000"/>
                        </a:solidFill>
                        <a:effectLst/>
                        <a:latin typeface="Cambria Math" panose="02040503050406030204" pitchFamily="18" charset="0"/>
                      </a:rPr>
                      <m:t>,</m:t>
                    </m:r>
                    <m:r>
                      <a:rPr lang="pt-BR" sz="1800" i="1" dirty="0" smtClean="0">
                        <a:solidFill>
                          <a:srgbClr val="C00000"/>
                        </a:solidFill>
                        <a:effectLst/>
                        <a:latin typeface="Cambria Math" panose="02040503050406030204" pitchFamily="18" charset="0"/>
                      </a:rPr>
                      <m:t>𝐿</m:t>
                    </m:r>
                    <m:r>
                      <a:rPr lang="pt-BR" sz="1800" i="1" dirty="0" smtClean="0">
                        <a:solidFill>
                          <a:srgbClr val="C00000"/>
                        </a:solidFill>
                        <a:effectLst/>
                        <a:latin typeface="Cambria Math" panose="02040503050406030204" pitchFamily="18" charset="0"/>
                      </a:rPr>
                      <m:t>’)</m:t>
                    </m:r>
                  </m:oMath>
                </a14:m>
                <a:endParaRPr lang="pt-BR" dirty="0">
                  <a:solidFill>
                    <a:srgbClr val="C00000"/>
                  </a:solidFill>
                </a:endParaRPr>
              </a:p>
            </p:txBody>
          </p:sp>
        </mc:Choice>
        <mc:Fallback xmlns="">
          <p:sp>
            <p:nvSpPr>
              <p:cNvPr id="21" name="Speech Bubble: Rectangle 20">
                <a:extLst>
                  <a:ext uri="{FF2B5EF4-FFF2-40B4-BE49-F238E27FC236}">
                    <a16:creationId xmlns:a16="http://schemas.microsoft.com/office/drawing/2014/main" id="{ABE332C1-19B5-4F31-94D9-11C165913D43}"/>
                  </a:ext>
                </a:extLst>
              </p:cNvPr>
              <p:cNvSpPr>
                <a:spLocks noRot="1" noChangeAspect="1" noMove="1" noResize="1" noEditPoints="1" noAdjustHandles="1" noChangeArrowheads="1" noChangeShapeType="1" noTextEdit="1"/>
              </p:cNvSpPr>
              <p:nvPr/>
            </p:nvSpPr>
            <p:spPr>
              <a:xfrm>
                <a:off x="448888" y="2244436"/>
                <a:ext cx="2756204" cy="1184564"/>
              </a:xfrm>
              <a:prstGeom prst="wedgeRectCallout">
                <a:avLst>
                  <a:gd name="adj1" fmla="val 92202"/>
                  <a:gd name="adj2" fmla="val 47391"/>
                </a:avLst>
              </a:prstGeom>
              <a:blipFill>
                <a:blip r:embed="rId4"/>
                <a:stretch>
                  <a:fillRect l="-307"/>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Speech Bubble: Rectangle 21">
                <a:extLst>
                  <a:ext uri="{FF2B5EF4-FFF2-40B4-BE49-F238E27FC236}">
                    <a16:creationId xmlns:a16="http://schemas.microsoft.com/office/drawing/2014/main" id="{DA75DB82-AADD-499B-8311-9D72C75CC662}"/>
                  </a:ext>
                </a:extLst>
              </p:cNvPr>
              <p:cNvSpPr/>
              <p:nvPr/>
            </p:nvSpPr>
            <p:spPr>
              <a:xfrm>
                <a:off x="8945238" y="3243073"/>
                <a:ext cx="2756204" cy="1184564"/>
              </a:xfrm>
              <a:prstGeom prst="wedgeRectCallout">
                <a:avLst>
                  <a:gd name="adj1" fmla="val -102029"/>
                  <a:gd name="adj2" fmla="val -35416"/>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800" dirty="0">
                    <a:solidFill>
                      <a:srgbClr val="7030A0"/>
                    </a:solidFill>
                    <a:effectLst/>
                    <a:latin typeface="Segoe UI" panose="020B0502040204020203" pitchFamily="34" charset="0"/>
                  </a:rPr>
                  <a:t>conjunto de informação de 2 não está no caminho do equilíbrio </a:t>
                </a:r>
                <a14:m>
                  <m:oMath xmlns:m="http://schemas.openxmlformats.org/officeDocument/2006/math">
                    <m:r>
                      <a:rPr lang="pt-BR" sz="1800" i="1" dirty="0" smtClean="0">
                        <a:solidFill>
                          <a:srgbClr val="7030A0"/>
                        </a:solidFill>
                        <a:effectLst/>
                        <a:latin typeface="Cambria Math" panose="02040503050406030204" pitchFamily="18" charset="0"/>
                      </a:rPr>
                      <m:t>(</m:t>
                    </m:r>
                    <m:r>
                      <a:rPr lang="pt-BR" sz="1800" b="0" i="1" dirty="0" smtClean="0">
                        <a:solidFill>
                          <a:srgbClr val="7030A0"/>
                        </a:solidFill>
                        <a:effectLst/>
                        <a:latin typeface="Cambria Math" panose="02040503050406030204" pitchFamily="18" charset="0"/>
                      </a:rPr>
                      <m:t>𝑅</m:t>
                    </m:r>
                    <m:r>
                      <a:rPr lang="pt-BR" sz="1800" i="1" dirty="0" smtClean="0">
                        <a:solidFill>
                          <a:srgbClr val="7030A0"/>
                        </a:solidFill>
                        <a:effectLst/>
                        <a:latin typeface="Cambria Math" panose="02040503050406030204" pitchFamily="18" charset="0"/>
                      </a:rPr>
                      <m:t>,</m:t>
                    </m:r>
                    <m:r>
                      <a:rPr lang="pt-BR" sz="1800" b="0" i="1" dirty="0" smtClean="0">
                        <a:solidFill>
                          <a:srgbClr val="7030A0"/>
                        </a:solidFill>
                        <a:effectLst/>
                        <a:latin typeface="Cambria Math" panose="02040503050406030204" pitchFamily="18" charset="0"/>
                      </a:rPr>
                      <m:t>𝑅</m:t>
                    </m:r>
                    <m:r>
                      <a:rPr lang="pt-BR" sz="1800" i="1" dirty="0" smtClean="0">
                        <a:solidFill>
                          <a:srgbClr val="7030A0"/>
                        </a:solidFill>
                        <a:effectLst/>
                        <a:latin typeface="Cambria Math" panose="02040503050406030204" pitchFamily="18" charset="0"/>
                      </a:rPr>
                      <m:t>’)</m:t>
                    </m:r>
                  </m:oMath>
                </a14:m>
                <a:endParaRPr lang="pt-BR" dirty="0">
                  <a:solidFill>
                    <a:srgbClr val="7030A0"/>
                  </a:solidFill>
                </a:endParaRPr>
              </a:p>
            </p:txBody>
          </p:sp>
        </mc:Choice>
        <mc:Fallback xmlns="">
          <p:sp>
            <p:nvSpPr>
              <p:cNvPr id="22" name="Speech Bubble: Rectangle 21">
                <a:extLst>
                  <a:ext uri="{FF2B5EF4-FFF2-40B4-BE49-F238E27FC236}">
                    <a16:creationId xmlns:a16="http://schemas.microsoft.com/office/drawing/2014/main" id="{DA75DB82-AADD-499B-8311-9D72C75CC662}"/>
                  </a:ext>
                </a:extLst>
              </p:cNvPr>
              <p:cNvSpPr>
                <a:spLocks noRot="1" noChangeAspect="1" noMove="1" noResize="1" noEditPoints="1" noAdjustHandles="1" noChangeArrowheads="1" noChangeShapeType="1" noTextEdit="1"/>
              </p:cNvSpPr>
              <p:nvPr/>
            </p:nvSpPr>
            <p:spPr>
              <a:xfrm>
                <a:off x="8945238" y="3243073"/>
                <a:ext cx="2756204" cy="1184564"/>
              </a:xfrm>
              <a:prstGeom prst="wedgeRectCallout">
                <a:avLst>
                  <a:gd name="adj1" fmla="val -102029"/>
                  <a:gd name="adj2" fmla="val -35416"/>
                </a:avLst>
              </a:prstGeom>
              <a:blipFill>
                <a:blip r:embed="rId5"/>
                <a:stretch>
                  <a:fillRect t="-2041" r="-287" b="-4082"/>
                </a:stretch>
              </a:blipFill>
              <a:ln>
                <a:solidFill>
                  <a:srgbClr val="7030A0"/>
                </a:solidFill>
              </a:ln>
            </p:spPr>
            <p:txBody>
              <a:bodyPr/>
              <a:lstStyle/>
              <a:p>
                <a:r>
                  <a:rPr lang="en-US">
                    <a:noFill/>
                  </a:rPr>
                  <a:t> </a:t>
                </a:r>
              </a:p>
            </p:txBody>
          </p:sp>
        </mc:Fallback>
      </mc:AlternateContent>
    </p:spTree>
    <p:extLst>
      <p:ext uri="{BB962C8B-B14F-4D97-AF65-F5344CB8AC3E}">
        <p14:creationId xmlns:p14="http://schemas.microsoft.com/office/powerpoint/2010/main" val="1877963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2DB9B0-EDD1-42A8-B8D2-C104A33C6AA2}"/>
              </a:ext>
            </a:extLst>
          </p:cNvPr>
          <p:cNvSpPr>
            <a:spLocks noGrp="1"/>
          </p:cNvSpPr>
          <p:nvPr>
            <p:ph type="title"/>
          </p:nvPr>
        </p:nvSpPr>
        <p:spPr>
          <a:xfrm>
            <a:off x="838200" y="320676"/>
            <a:ext cx="10515601" cy="1231900"/>
          </a:xfrm>
        </p:spPr>
        <p:txBody>
          <a:bodyPr/>
          <a:lstStyle/>
          <a:p>
            <a:r>
              <a:rPr lang="pt-BR" b="1" dirty="0"/>
              <a:t>Introdução a Equilíbrio Bayesiano Perfeito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FB2FF805-C620-4236-84C6-832C942DCD06}"/>
                  </a:ext>
                </a:extLst>
              </p:cNvPr>
              <p:cNvSpPr>
                <a:spLocks noGrp="1"/>
              </p:cNvSpPr>
              <p:nvPr>
                <p:ph idx="1"/>
              </p:nvPr>
            </p:nvSpPr>
            <p:spPr>
              <a:xfrm>
                <a:off x="5540095" y="1752602"/>
                <a:ext cx="6118505" cy="4784722"/>
              </a:xfrm>
            </p:spPr>
            <p:txBody>
              <a:bodyPr>
                <a:normAutofit fontScale="92500" lnSpcReduction="10000"/>
              </a:bodyPr>
              <a:lstStyle/>
              <a:p>
                <a:pPr marL="0" indent="0" algn="just">
                  <a:buNone/>
                </a:pPr>
                <a:r>
                  <a:rPr lang="pt-BR" dirty="0"/>
                  <a:t>Entendida a definição de conjunto de informação de acordo com o caminho de equilíbrio, podemos introduzir mais um requisito</a:t>
                </a:r>
              </a:p>
              <a:p>
                <a:pPr lvl="1" algn="just"/>
                <a:r>
                  <a:rPr lang="pt-BR" b="1" dirty="0"/>
                  <a:t>Requisito 3 (R.3): </a:t>
                </a:r>
                <a:r>
                  <a:rPr lang="pt-BR" dirty="0"/>
                  <a:t>para conjuntos de informação no caminho de equilíbrio, crenças são determinadas pela regra de Bayes </a:t>
                </a:r>
                <a:r>
                  <a:rPr lang="pt-BR" i="1" u="sng" dirty="0"/>
                  <a:t>e</a:t>
                </a:r>
                <a:r>
                  <a:rPr lang="pt-BR" dirty="0"/>
                  <a:t> as estratégias de equilíbrio dos jogadores</a:t>
                </a:r>
              </a:p>
              <a:p>
                <a:pPr lvl="1" algn="just"/>
                <a:endParaRPr lang="pt-BR" dirty="0"/>
              </a:p>
              <a:p>
                <a:pPr algn="just"/>
                <a:r>
                  <a:rPr lang="pt-BR" dirty="0"/>
                  <a:t>No E.N.P.S. </a:t>
                </a:r>
                <a14:m>
                  <m:oMath xmlns:m="http://schemas.openxmlformats.org/officeDocument/2006/math">
                    <m:d>
                      <m:dPr>
                        <m:ctrlPr>
                          <a:rPr lang="pt-BR" b="0" i="1" dirty="0" smtClean="0">
                            <a:latin typeface="Cambria Math" panose="02040503050406030204" pitchFamily="18" charset="0"/>
                          </a:rPr>
                        </m:ctrlPr>
                      </m:dPr>
                      <m:e>
                        <m:r>
                          <a:rPr lang="pt-BR" b="0" i="1" dirty="0" smtClean="0">
                            <a:latin typeface="Cambria Math" panose="02040503050406030204" pitchFamily="18" charset="0"/>
                          </a:rPr>
                          <m:t>𝐿</m:t>
                        </m:r>
                        <m:r>
                          <a:rPr lang="pt-BR" b="0" i="1" dirty="0" smtClean="0">
                            <a:latin typeface="Cambria Math" panose="02040503050406030204" pitchFamily="18" charset="0"/>
                          </a:rPr>
                          <m:t>,</m:t>
                        </m:r>
                        <m:sSup>
                          <m:sSupPr>
                            <m:ctrlPr>
                              <a:rPr lang="pt-BR" b="0" i="1" dirty="0" smtClean="0">
                                <a:latin typeface="Cambria Math" panose="02040503050406030204" pitchFamily="18" charset="0"/>
                              </a:rPr>
                            </m:ctrlPr>
                          </m:sSupPr>
                          <m:e>
                            <m:r>
                              <a:rPr lang="pt-BR" b="0" i="1" dirty="0" smtClean="0">
                                <a:latin typeface="Cambria Math" panose="02040503050406030204" pitchFamily="18" charset="0"/>
                              </a:rPr>
                              <m:t>𝐿</m:t>
                            </m:r>
                          </m:e>
                          <m:sup>
                            <m:r>
                              <a:rPr lang="pt-BR" b="0" i="1" dirty="0" smtClean="0">
                                <a:latin typeface="Cambria Math" panose="02040503050406030204" pitchFamily="18" charset="0"/>
                              </a:rPr>
                              <m:t>′</m:t>
                            </m:r>
                          </m:sup>
                        </m:sSup>
                      </m:e>
                    </m:d>
                  </m:oMath>
                </a14:m>
                <a:r>
                  <a:rPr lang="pt-BR" dirty="0"/>
                  <a:t>, a crença de </a:t>
                </a:r>
                <a14:m>
                  <m:oMath xmlns:m="http://schemas.openxmlformats.org/officeDocument/2006/math">
                    <m:r>
                      <a:rPr lang="pt-BR" b="0" i="1" smtClean="0">
                        <a:latin typeface="Cambria Math" panose="02040503050406030204" pitchFamily="18" charset="0"/>
                      </a:rPr>
                      <m:t>2</m:t>
                    </m:r>
                  </m:oMath>
                </a14:m>
                <a:r>
                  <a:rPr lang="pt-BR" dirty="0"/>
                  <a:t> deve ser </a:t>
                </a:r>
                <a14:m>
                  <m:oMath xmlns:m="http://schemas.openxmlformats.org/officeDocument/2006/math">
                    <m:r>
                      <a:rPr lang="pt-BR" b="0" i="1" smtClean="0">
                        <a:latin typeface="Cambria Math" panose="02040503050406030204" pitchFamily="18" charset="0"/>
                      </a:rPr>
                      <m:t>𝑝</m:t>
                    </m:r>
                    <m:r>
                      <a:rPr lang="pt-BR" b="0" i="1" smtClean="0">
                        <a:latin typeface="Cambria Math" panose="02040503050406030204" pitchFamily="18" charset="0"/>
                      </a:rPr>
                      <m:t>=1</m:t>
                    </m:r>
                  </m:oMath>
                </a14:m>
                <a:r>
                  <a:rPr lang="pt-BR" dirty="0"/>
                  <a:t>. </a:t>
                </a:r>
              </a:p>
              <a:p>
                <a:pPr lvl="1" algn="just"/>
                <a:r>
                  <a:rPr lang="pt-BR" dirty="0"/>
                  <a:t>Dada a estratégia de equilíbrio de </a:t>
                </a:r>
                <a14:m>
                  <m:oMath xmlns:m="http://schemas.openxmlformats.org/officeDocument/2006/math">
                    <m:r>
                      <a:rPr lang="pt-BR" b="0" i="1" smtClean="0">
                        <a:latin typeface="Cambria Math" panose="02040503050406030204" pitchFamily="18" charset="0"/>
                      </a:rPr>
                      <m:t>1</m:t>
                    </m:r>
                  </m:oMath>
                </a14:m>
                <a:r>
                  <a:rPr lang="pt-BR" dirty="0"/>
                  <a:t> (</a:t>
                </a:r>
                <a14:m>
                  <m:oMath xmlns:m="http://schemas.openxmlformats.org/officeDocument/2006/math">
                    <m:r>
                      <a:rPr lang="pt-BR" b="0" i="1" dirty="0" smtClean="0">
                        <a:latin typeface="Cambria Math" panose="02040503050406030204" pitchFamily="18" charset="0"/>
                      </a:rPr>
                      <m:t>𝐿</m:t>
                    </m:r>
                  </m:oMath>
                </a14:m>
                <a:r>
                  <a:rPr lang="pt-BR" dirty="0"/>
                  <a:t>), </a:t>
                </a:r>
                <a14:m>
                  <m:oMath xmlns:m="http://schemas.openxmlformats.org/officeDocument/2006/math">
                    <m:r>
                      <a:rPr lang="pt-BR" b="0" i="1" smtClean="0">
                        <a:latin typeface="Cambria Math" panose="02040503050406030204" pitchFamily="18" charset="0"/>
                      </a:rPr>
                      <m:t>2</m:t>
                    </m:r>
                  </m:oMath>
                </a14:m>
                <a:r>
                  <a:rPr lang="pt-BR" dirty="0"/>
                  <a:t> sabe qual nó no conjunto de informação foi alcançado</a:t>
                </a:r>
              </a:p>
            </p:txBody>
          </p:sp>
        </mc:Choice>
        <mc:Fallback xmlns="">
          <p:sp>
            <p:nvSpPr>
              <p:cNvPr id="8" name="Content Placeholder 7">
                <a:extLst>
                  <a:ext uri="{FF2B5EF4-FFF2-40B4-BE49-F238E27FC236}">
                    <a16:creationId xmlns:a16="http://schemas.microsoft.com/office/drawing/2014/main" id="{FB2FF805-C620-4236-84C6-832C942DCD06}"/>
                  </a:ext>
                </a:extLst>
              </p:cNvPr>
              <p:cNvSpPr>
                <a:spLocks noGrp="1" noRot="1" noChangeAspect="1" noMove="1" noResize="1" noEditPoints="1" noAdjustHandles="1" noChangeArrowheads="1" noChangeShapeType="1" noTextEdit="1"/>
              </p:cNvSpPr>
              <p:nvPr>
                <p:ph idx="1"/>
              </p:nvPr>
            </p:nvSpPr>
            <p:spPr>
              <a:xfrm>
                <a:off x="5540095" y="1752602"/>
                <a:ext cx="6118505" cy="4784722"/>
              </a:xfrm>
              <a:blipFill>
                <a:blip r:embed="rId3"/>
                <a:stretch>
                  <a:fillRect l="-1793" t="-2679" r="-1693"/>
                </a:stretch>
              </a:blipFill>
            </p:spPr>
            <p:txBody>
              <a:bodyPr/>
              <a:lstStyle/>
              <a:p>
                <a:r>
                  <a:rPr lang="pt-BR">
                    <a:noFill/>
                  </a:rPr>
                  <a:t> </a:t>
                </a:r>
              </a:p>
            </p:txBody>
          </p:sp>
        </mc:Fallback>
      </mc:AlternateContent>
      <p:pic>
        <p:nvPicPr>
          <p:cNvPr id="9" name="Content Placeholder 5" descr="A close up of a map&#10;&#10;Description automatically generated">
            <a:extLst>
              <a:ext uri="{FF2B5EF4-FFF2-40B4-BE49-F238E27FC236}">
                <a16:creationId xmlns:a16="http://schemas.microsoft.com/office/drawing/2014/main" id="{10764DC4-8A69-4372-BE19-052A40633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48" y="2177076"/>
            <a:ext cx="5106113" cy="3486637"/>
          </a:xfrm>
          <a:prstGeom prst="rect">
            <a:avLst/>
          </a:prstGeom>
        </p:spPr>
      </p:pic>
      <p:sp>
        <p:nvSpPr>
          <p:cNvPr id="30" name="Rectangle 29">
            <a:extLst>
              <a:ext uri="{FF2B5EF4-FFF2-40B4-BE49-F238E27FC236}">
                <a16:creationId xmlns:a16="http://schemas.microsoft.com/office/drawing/2014/main" id="{21BE0E84-EC3F-482C-B418-8DBA908EF9DF}"/>
              </a:ext>
            </a:extLst>
          </p:cNvPr>
          <p:cNvSpPr/>
          <p:nvPr/>
        </p:nvSpPr>
        <p:spPr>
          <a:xfrm>
            <a:off x="5540095" y="4461164"/>
            <a:ext cx="6222414" cy="2076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Footer Placeholder 1">
            <a:extLst>
              <a:ext uri="{FF2B5EF4-FFF2-40B4-BE49-F238E27FC236}">
                <a16:creationId xmlns:a16="http://schemas.microsoft.com/office/drawing/2014/main" id="{766B91BE-7580-4D01-853A-4C78EF30DE3E}"/>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D4D86414-CFF2-4BC7-A8B6-0026CBB71489}"/>
              </a:ext>
            </a:extLst>
          </p:cNvPr>
          <p:cNvSpPr>
            <a:spLocks noGrp="1"/>
          </p:cNvSpPr>
          <p:nvPr>
            <p:ph type="sldNum" sz="quarter" idx="12"/>
          </p:nvPr>
        </p:nvSpPr>
        <p:spPr/>
        <p:txBody>
          <a:bodyPr/>
          <a:lstStyle/>
          <a:p>
            <a:fld id="{AF67EEE8-F201-4410-BA13-233EFB93B646}" type="slidenum">
              <a:rPr lang="pt-BR" smtClean="0"/>
              <a:t>26</a:t>
            </a:fld>
            <a:endParaRPr lang="pt-BR"/>
          </a:p>
        </p:txBody>
      </p:sp>
      <p:sp>
        <p:nvSpPr>
          <p:cNvPr id="5" name="Rectangle 4">
            <a:extLst>
              <a:ext uri="{FF2B5EF4-FFF2-40B4-BE49-F238E27FC236}">
                <a16:creationId xmlns:a16="http://schemas.microsoft.com/office/drawing/2014/main" id="{85F92C5A-3995-443C-B5A0-2FAD360754E9}"/>
              </a:ext>
            </a:extLst>
          </p:cNvPr>
          <p:cNvSpPr/>
          <p:nvPr/>
        </p:nvSpPr>
        <p:spPr>
          <a:xfrm>
            <a:off x="6029500" y="3059085"/>
            <a:ext cx="5733734" cy="1184678"/>
          </a:xfrm>
          <a:prstGeom prst="rect">
            <a:avLst/>
          </a:prstGeom>
          <a:noFill/>
          <a:ln w="31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82186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2DB9B0-EDD1-42A8-B8D2-C104A33C6AA2}"/>
              </a:ext>
            </a:extLst>
          </p:cNvPr>
          <p:cNvSpPr>
            <a:spLocks noGrp="1"/>
          </p:cNvSpPr>
          <p:nvPr>
            <p:ph type="title"/>
          </p:nvPr>
        </p:nvSpPr>
        <p:spPr>
          <a:xfrm>
            <a:off x="838200" y="320676"/>
            <a:ext cx="10515601" cy="1231900"/>
          </a:xfrm>
        </p:spPr>
        <p:txBody>
          <a:bodyPr/>
          <a:lstStyle/>
          <a:p>
            <a:r>
              <a:rPr lang="pt-BR" b="1" dirty="0"/>
              <a:t>Introdução a Equilíbrio Bayesiano Perfeito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FB2FF805-C620-4236-84C6-832C942DCD06}"/>
                  </a:ext>
                </a:extLst>
              </p:cNvPr>
              <p:cNvSpPr>
                <a:spLocks noGrp="1"/>
              </p:cNvSpPr>
              <p:nvPr>
                <p:ph idx="1"/>
              </p:nvPr>
            </p:nvSpPr>
            <p:spPr>
              <a:xfrm>
                <a:off x="5540095" y="1752602"/>
                <a:ext cx="6118505" cy="4784722"/>
              </a:xfrm>
            </p:spPr>
            <p:txBody>
              <a:bodyPr>
                <a:normAutofit fontScale="92500" lnSpcReduction="10000"/>
              </a:bodyPr>
              <a:lstStyle/>
              <a:p>
                <a:pPr marL="0" indent="0" algn="just">
                  <a:buNone/>
                </a:pPr>
                <a:r>
                  <a:rPr lang="pt-BR" dirty="0"/>
                  <a:t>Entendida a definição de conjunto de informação de acordo com o caminho de equilíbrio, podemos introduzir mais um requisito</a:t>
                </a:r>
              </a:p>
              <a:p>
                <a:pPr lvl="1" algn="just"/>
                <a:r>
                  <a:rPr lang="pt-BR" b="1" dirty="0"/>
                  <a:t>Requisito 3 (R.3): </a:t>
                </a:r>
                <a:r>
                  <a:rPr lang="pt-BR" dirty="0"/>
                  <a:t>para conjuntos de informação no caminho de equilíbrio, crenças são determinadas pela regra de Bayes </a:t>
                </a:r>
                <a:r>
                  <a:rPr lang="pt-BR" i="1" u="sng" dirty="0"/>
                  <a:t>e</a:t>
                </a:r>
                <a:r>
                  <a:rPr lang="pt-BR" dirty="0"/>
                  <a:t> as estratégias de equilíbrio dos jogadores</a:t>
                </a:r>
              </a:p>
              <a:p>
                <a:pPr lvl="1" algn="just"/>
                <a:endParaRPr lang="pt-BR" dirty="0"/>
              </a:p>
              <a:p>
                <a:pPr algn="just"/>
                <a:r>
                  <a:rPr lang="pt-BR" dirty="0"/>
                  <a:t>No E.N.P.S. </a:t>
                </a:r>
                <a14:m>
                  <m:oMath xmlns:m="http://schemas.openxmlformats.org/officeDocument/2006/math">
                    <m:d>
                      <m:dPr>
                        <m:ctrlPr>
                          <a:rPr lang="pt-BR" b="0" i="1" dirty="0" smtClean="0">
                            <a:latin typeface="Cambria Math" panose="02040503050406030204" pitchFamily="18" charset="0"/>
                          </a:rPr>
                        </m:ctrlPr>
                      </m:dPr>
                      <m:e>
                        <m:r>
                          <a:rPr lang="pt-BR" b="0" i="1" dirty="0" smtClean="0">
                            <a:latin typeface="Cambria Math" panose="02040503050406030204" pitchFamily="18" charset="0"/>
                          </a:rPr>
                          <m:t>𝐿</m:t>
                        </m:r>
                        <m:r>
                          <a:rPr lang="pt-BR" b="0" i="1" dirty="0" smtClean="0">
                            <a:latin typeface="Cambria Math" panose="02040503050406030204" pitchFamily="18" charset="0"/>
                          </a:rPr>
                          <m:t>,</m:t>
                        </m:r>
                        <m:sSup>
                          <m:sSupPr>
                            <m:ctrlPr>
                              <a:rPr lang="pt-BR" b="0" i="1" dirty="0" smtClean="0">
                                <a:latin typeface="Cambria Math" panose="02040503050406030204" pitchFamily="18" charset="0"/>
                              </a:rPr>
                            </m:ctrlPr>
                          </m:sSupPr>
                          <m:e>
                            <m:r>
                              <a:rPr lang="pt-BR" b="0" i="1" dirty="0" smtClean="0">
                                <a:latin typeface="Cambria Math" panose="02040503050406030204" pitchFamily="18" charset="0"/>
                              </a:rPr>
                              <m:t>𝐿</m:t>
                            </m:r>
                          </m:e>
                          <m:sup>
                            <m:r>
                              <a:rPr lang="pt-BR" b="0" i="1" dirty="0" smtClean="0">
                                <a:latin typeface="Cambria Math" panose="02040503050406030204" pitchFamily="18" charset="0"/>
                              </a:rPr>
                              <m:t>′</m:t>
                            </m:r>
                          </m:sup>
                        </m:sSup>
                      </m:e>
                    </m:d>
                  </m:oMath>
                </a14:m>
                <a:r>
                  <a:rPr lang="pt-BR" dirty="0"/>
                  <a:t>, a crença de </a:t>
                </a:r>
                <a14:m>
                  <m:oMath xmlns:m="http://schemas.openxmlformats.org/officeDocument/2006/math">
                    <m:r>
                      <a:rPr lang="pt-BR" b="0" i="1" smtClean="0">
                        <a:latin typeface="Cambria Math" panose="02040503050406030204" pitchFamily="18" charset="0"/>
                      </a:rPr>
                      <m:t>2</m:t>
                    </m:r>
                  </m:oMath>
                </a14:m>
                <a:r>
                  <a:rPr lang="pt-BR" dirty="0"/>
                  <a:t> deve ser </a:t>
                </a:r>
                <a14:m>
                  <m:oMath xmlns:m="http://schemas.openxmlformats.org/officeDocument/2006/math">
                    <m:r>
                      <a:rPr lang="pt-BR" b="0" i="1" smtClean="0">
                        <a:latin typeface="Cambria Math" panose="02040503050406030204" pitchFamily="18" charset="0"/>
                      </a:rPr>
                      <m:t>𝑝</m:t>
                    </m:r>
                    <m:r>
                      <a:rPr lang="pt-BR" b="0" i="1" smtClean="0">
                        <a:latin typeface="Cambria Math" panose="02040503050406030204" pitchFamily="18" charset="0"/>
                      </a:rPr>
                      <m:t>=1</m:t>
                    </m:r>
                  </m:oMath>
                </a14:m>
                <a:r>
                  <a:rPr lang="pt-BR" dirty="0"/>
                  <a:t>. </a:t>
                </a:r>
              </a:p>
              <a:p>
                <a:pPr lvl="1" algn="just"/>
                <a:r>
                  <a:rPr lang="pt-BR" dirty="0"/>
                  <a:t>Dada a estratégia de equilíbrio de </a:t>
                </a:r>
                <a14:m>
                  <m:oMath xmlns:m="http://schemas.openxmlformats.org/officeDocument/2006/math">
                    <m:r>
                      <a:rPr lang="pt-BR" b="0" i="1" smtClean="0">
                        <a:latin typeface="Cambria Math" panose="02040503050406030204" pitchFamily="18" charset="0"/>
                      </a:rPr>
                      <m:t>1</m:t>
                    </m:r>
                  </m:oMath>
                </a14:m>
                <a:r>
                  <a:rPr lang="pt-BR" dirty="0"/>
                  <a:t> (</a:t>
                </a:r>
                <a14:m>
                  <m:oMath xmlns:m="http://schemas.openxmlformats.org/officeDocument/2006/math">
                    <m:r>
                      <a:rPr lang="pt-BR" b="0" i="1" dirty="0" smtClean="0">
                        <a:latin typeface="Cambria Math" panose="02040503050406030204" pitchFamily="18" charset="0"/>
                      </a:rPr>
                      <m:t>𝐿</m:t>
                    </m:r>
                  </m:oMath>
                </a14:m>
                <a:r>
                  <a:rPr lang="pt-BR" dirty="0"/>
                  <a:t>), o jogador</a:t>
                </a:r>
                <a14:m>
                  <m:oMath xmlns:m="http://schemas.openxmlformats.org/officeDocument/2006/math">
                    <m:r>
                      <a:rPr lang="pt-BR" b="0" i="1" smtClean="0">
                        <a:latin typeface="Cambria Math" panose="02040503050406030204" pitchFamily="18" charset="0"/>
                      </a:rPr>
                      <m:t>2</m:t>
                    </m:r>
                  </m:oMath>
                </a14:m>
                <a:r>
                  <a:rPr lang="pt-BR" dirty="0"/>
                  <a:t> sabe qual nó no conjunto de informação foi alcançado</a:t>
                </a:r>
              </a:p>
            </p:txBody>
          </p:sp>
        </mc:Choice>
        <mc:Fallback xmlns="">
          <p:sp>
            <p:nvSpPr>
              <p:cNvPr id="8" name="Content Placeholder 7">
                <a:extLst>
                  <a:ext uri="{FF2B5EF4-FFF2-40B4-BE49-F238E27FC236}">
                    <a16:creationId xmlns:a16="http://schemas.microsoft.com/office/drawing/2014/main" id="{FB2FF805-C620-4236-84C6-832C942DCD06}"/>
                  </a:ext>
                </a:extLst>
              </p:cNvPr>
              <p:cNvSpPr>
                <a:spLocks noGrp="1" noRot="1" noChangeAspect="1" noMove="1" noResize="1" noEditPoints="1" noAdjustHandles="1" noChangeArrowheads="1" noChangeShapeType="1" noTextEdit="1"/>
              </p:cNvSpPr>
              <p:nvPr>
                <p:ph idx="1"/>
              </p:nvPr>
            </p:nvSpPr>
            <p:spPr>
              <a:xfrm>
                <a:off x="5540095" y="1752602"/>
                <a:ext cx="6118505" cy="4784722"/>
              </a:xfrm>
              <a:blipFill>
                <a:blip r:embed="rId3"/>
                <a:stretch>
                  <a:fillRect l="-1793" t="-2679" r="-1693"/>
                </a:stretch>
              </a:blipFill>
            </p:spPr>
            <p:txBody>
              <a:bodyPr/>
              <a:lstStyle/>
              <a:p>
                <a:r>
                  <a:rPr lang="pt-BR">
                    <a:noFill/>
                  </a:rPr>
                  <a:t> </a:t>
                </a:r>
              </a:p>
            </p:txBody>
          </p:sp>
        </mc:Fallback>
      </mc:AlternateContent>
      <p:pic>
        <p:nvPicPr>
          <p:cNvPr id="9" name="Content Placeholder 5" descr="A close up of a map&#10;&#10;Description automatically generated">
            <a:extLst>
              <a:ext uri="{FF2B5EF4-FFF2-40B4-BE49-F238E27FC236}">
                <a16:creationId xmlns:a16="http://schemas.microsoft.com/office/drawing/2014/main" id="{10764DC4-8A69-4372-BE19-052A40633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48" y="2177076"/>
            <a:ext cx="5106113" cy="3486637"/>
          </a:xfrm>
          <a:prstGeom prst="rect">
            <a:avLst/>
          </a:prstGeom>
        </p:spPr>
      </p:pic>
      <p:sp>
        <p:nvSpPr>
          <p:cNvPr id="2" name="Footer Placeholder 1">
            <a:extLst>
              <a:ext uri="{FF2B5EF4-FFF2-40B4-BE49-F238E27FC236}">
                <a16:creationId xmlns:a16="http://schemas.microsoft.com/office/drawing/2014/main" id="{BA12A8C6-89BE-4EAF-9655-6C36148B9949}"/>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66A86CEB-E1EB-4466-B845-B4421105AC38}"/>
              </a:ext>
            </a:extLst>
          </p:cNvPr>
          <p:cNvSpPr>
            <a:spLocks noGrp="1"/>
          </p:cNvSpPr>
          <p:nvPr>
            <p:ph type="sldNum" sz="quarter" idx="12"/>
          </p:nvPr>
        </p:nvSpPr>
        <p:spPr/>
        <p:txBody>
          <a:bodyPr/>
          <a:lstStyle/>
          <a:p>
            <a:fld id="{AF67EEE8-F201-4410-BA13-233EFB93B646}" type="slidenum">
              <a:rPr lang="pt-BR" smtClean="0"/>
              <a:t>27</a:t>
            </a:fld>
            <a:endParaRPr lang="pt-BR"/>
          </a:p>
        </p:txBody>
      </p:sp>
      <p:sp>
        <p:nvSpPr>
          <p:cNvPr id="7" name="Rectangle 6">
            <a:extLst>
              <a:ext uri="{FF2B5EF4-FFF2-40B4-BE49-F238E27FC236}">
                <a16:creationId xmlns:a16="http://schemas.microsoft.com/office/drawing/2014/main" id="{6978A448-E2D5-4EB8-B957-4926C6A49C37}"/>
              </a:ext>
            </a:extLst>
          </p:cNvPr>
          <p:cNvSpPr/>
          <p:nvPr/>
        </p:nvSpPr>
        <p:spPr>
          <a:xfrm>
            <a:off x="6029500" y="3059085"/>
            <a:ext cx="5733734" cy="1184678"/>
          </a:xfrm>
          <a:prstGeom prst="rect">
            <a:avLst/>
          </a:prstGeom>
          <a:noFill/>
          <a:ln w="31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08785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2DB9B0-EDD1-42A8-B8D2-C104A33C6AA2}"/>
              </a:ext>
            </a:extLst>
          </p:cNvPr>
          <p:cNvSpPr>
            <a:spLocks noGrp="1"/>
          </p:cNvSpPr>
          <p:nvPr>
            <p:ph type="title"/>
          </p:nvPr>
        </p:nvSpPr>
        <p:spPr>
          <a:xfrm>
            <a:off x="838200" y="320676"/>
            <a:ext cx="10515601" cy="1231900"/>
          </a:xfrm>
        </p:spPr>
        <p:txBody>
          <a:bodyPr/>
          <a:lstStyle/>
          <a:p>
            <a:r>
              <a:rPr lang="pt-BR" b="1" dirty="0"/>
              <a:t>Introdução a Equilíbrio Bayesiano Perfeito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FB2FF805-C620-4236-84C6-832C942DCD06}"/>
                  </a:ext>
                </a:extLst>
              </p:cNvPr>
              <p:cNvSpPr>
                <a:spLocks noGrp="1"/>
              </p:cNvSpPr>
              <p:nvPr>
                <p:ph idx="1"/>
              </p:nvPr>
            </p:nvSpPr>
            <p:spPr>
              <a:xfrm>
                <a:off x="5540095" y="1752602"/>
                <a:ext cx="6118505" cy="4784722"/>
              </a:xfrm>
            </p:spPr>
            <p:txBody>
              <a:bodyPr>
                <a:normAutofit fontScale="92500" lnSpcReduction="20000"/>
              </a:bodyPr>
              <a:lstStyle/>
              <a:p>
                <a:pPr marL="0" indent="0" algn="just">
                  <a:buNone/>
                </a:pPr>
                <a:r>
                  <a:rPr lang="pt-BR" b="1" dirty="0"/>
                  <a:t>Regra de Bayes:</a:t>
                </a:r>
                <a:r>
                  <a:rPr lang="pt-BR" dirty="0"/>
                  <a:t> </a:t>
                </a:r>
                <a:r>
                  <a:rPr lang="pt-BR" i="1" dirty="0">
                    <a:solidFill>
                      <a:srgbClr val="0070C0"/>
                    </a:solidFill>
                  </a:rPr>
                  <a:t>Dado um conjunto de informação</a:t>
                </a:r>
                <a:r>
                  <a:rPr lang="pt-BR" dirty="0"/>
                  <a:t> </a:t>
                </a:r>
                <a14:m>
                  <m:oMath xmlns:m="http://schemas.openxmlformats.org/officeDocument/2006/math">
                    <m:r>
                      <a:rPr lang="pt-BR" i="1" dirty="0" smtClean="0">
                        <a:latin typeface="Cambria Math" panose="02040503050406030204" pitchFamily="18" charset="0"/>
                      </a:rPr>
                      <m:t>𝐼</m:t>
                    </m:r>
                  </m:oMath>
                </a14:m>
                <a:r>
                  <a:rPr lang="pt-BR" dirty="0"/>
                  <a:t> que contém </a:t>
                </a:r>
                <a14:m>
                  <m:oMath xmlns:m="http://schemas.openxmlformats.org/officeDocument/2006/math">
                    <m:r>
                      <a:rPr lang="pt-BR" b="0" i="1" smtClean="0">
                        <a:latin typeface="Cambria Math" panose="02040503050406030204" pitchFamily="18" charset="0"/>
                      </a:rPr>
                      <m:t>𝑛</m:t>
                    </m:r>
                  </m:oMath>
                </a14:m>
                <a:r>
                  <a:rPr lang="pt-BR" dirty="0"/>
                  <a:t> histórias</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𝑛</m:t>
                        </m:r>
                      </m:sub>
                    </m:sSub>
                  </m:oMath>
                </a14:m>
                <a:r>
                  <a:rPr lang="pt-BR" dirty="0"/>
                  <a:t>, se o nó de decisão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𝑘</m:t>
                        </m:r>
                      </m:e>
                      <m:sub>
                        <m:r>
                          <a:rPr lang="pt-BR" b="0" i="1" smtClean="0">
                            <a:latin typeface="Cambria Math" panose="02040503050406030204" pitchFamily="18" charset="0"/>
                          </a:rPr>
                          <m:t>𝑖</m:t>
                        </m:r>
                      </m:sub>
                    </m:sSub>
                  </m:oMath>
                </a14:m>
                <a:r>
                  <a:rPr lang="pt-BR" dirty="0"/>
                  <a:t> for alcançado com probabilidade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𝑝</m:t>
                        </m:r>
                      </m:e>
                      <m:sub>
                        <m:r>
                          <a:rPr lang="pt-BR" b="0" i="1" smtClean="0">
                            <a:latin typeface="Cambria Math" panose="02040503050406030204" pitchFamily="18" charset="0"/>
                          </a:rPr>
                          <m:t>𝑖</m:t>
                        </m:r>
                      </m:sub>
                    </m:sSub>
                  </m:oMath>
                </a14:m>
                <a:r>
                  <a:rPr lang="pt-BR" dirty="0"/>
                  <a:t>, então a crença nesse conjunto de informação deve ser como segue:</a:t>
                </a:r>
              </a:p>
              <a:p>
                <a:pPr marL="0" indent="0" algn="just">
                  <a:buNone/>
                </a:pPr>
                <a:endParaRPr lang="pt-BR" dirty="0"/>
              </a:p>
              <a:p>
                <a:pPr algn="just"/>
                <a:r>
                  <a:rPr lang="pt-BR" dirty="0"/>
                  <a:t>Se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𝑝</m:t>
                        </m:r>
                      </m:e>
                      <m:sub>
                        <m:r>
                          <a:rPr lang="pt-BR" b="0" i="1" smtClean="0">
                            <a:latin typeface="Cambria Math" panose="02040503050406030204" pitchFamily="18" charset="0"/>
                          </a:rPr>
                          <m:t>1</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𝑝</m:t>
                        </m:r>
                      </m:e>
                      <m:sub>
                        <m:r>
                          <a:rPr lang="pt-BR" b="0" i="1" smtClean="0">
                            <a:latin typeface="Cambria Math" panose="02040503050406030204" pitchFamily="18" charset="0"/>
                          </a:rPr>
                          <m:t>𝑛</m:t>
                        </m:r>
                      </m:sub>
                    </m:sSub>
                    <m:r>
                      <a:rPr lang="en-US" b="0" i="1" smtClean="0">
                        <a:latin typeface="Cambria Math" panose="02040503050406030204" pitchFamily="18" charset="0"/>
                      </a:rPr>
                      <m:t>≠0</m:t>
                    </m:r>
                  </m:oMath>
                </a14:m>
                <a:r>
                  <a:rPr lang="pt-BR" dirty="0"/>
                  <a:t>, então o jogador da vez deve crer que a história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𝑘</m:t>
                        </m:r>
                      </m:e>
                      <m:sub>
                        <m:r>
                          <a:rPr lang="pt-BR" b="0" i="1" smtClean="0">
                            <a:latin typeface="Cambria Math" panose="02040503050406030204" pitchFamily="18" charset="0"/>
                          </a:rPr>
                          <m:t>𝑖</m:t>
                        </m:r>
                      </m:sub>
                    </m:sSub>
                  </m:oMath>
                </a14:m>
                <a:r>
                  <a:rPr lang="pt-BR" dirty="0"/>
                  <a:t> foi realizada com probabilidade </a:t>
                </a:r>
                <a14:m>
                  <m:oMath xmlns:m="http://schemas.openxmlformats.org/officeDocument/2006/math">
                    <m:f>
                      <m:fPr>
                        <m:ctrlPr>
                          <a:rPr lang="en-US" b="0" i="1" smtClean="0">
                            <a:latin typeface="Cambria Math" panose="02040503050406030204" pitchFamily="18" charset="0"/>
                          </a:rPr>
                        </m:ctrlPr>
                      </m:fPr>
                      <m:num>
                        <m:sSub>
                          <m:sSubPr>
                            <m:ctrlPr>
                              <a:rPr lang="pt-BR" b="0" i="1" smtClean="0">
                                <a:latin typeface="Cambria Math" panose="02040503050406030204" pitchFamily="18" charset="0"/>
                              </a:rPr>
                            </m:ctrlPr>
                          </m:sSubPr>
                          <m:e>
                            <m:r>
                              <a:rPr lang="pt-BR" b="0" i="1" smtClean="0">
                                <a:latin typeface="Cambria Math" panose="02040503050406030204" pitchFamily="18" charset="0"/>
                              </a:rPr>
                              <m:t>𝑝</m:t>
                            </m:r>
                          </m:e>
                          <m:sub>
                            <m:r>
                              <a:rPr lang="pt-BR"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𝑛</m:t>
                            </m:r>
                          </m:sub>
                        </m:sSub>
                      </m:den>
                    </m:f>
                  </m:oMath>
                </a14:m>
                <a:endParaRPr lang="pt-BR" dirty="0"/>
              </a:p>
              <a:p>
                <a:pPr algn="just"/>
                <a:endParaRPr lang="pt-BR" dirty="0"/>
              </a:p>
              <a:p>
                <a:pPr algn="just"/>
                <a:r>
                  <a:rPr lang="pt-BR" dirty="0"/>
                  <a:t>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𝑝</m:t>
                        </m:r>
                      </m:e>
                      <m:sub>
                        <m:r>
                          <a:rPr lang="pt-BR" i="1">
                            <a:latin typeface="Cambria Math" panose="02040503050406030204" pitchFamily="18" charset="0"/>
                          </a:rPr>
                          <m:t>𝑛</m:t>
                        </m:r>
                      </m:sub>
                    </m:sSub>
                    <m:r>
                      <a:rPr lang="en-US" b="0" i="1" smtClean="0">
                        <a:latin typeface="Cambria Math" panose="02040503050406030204" pitchFamily="18" charset="0"/>
                      </a:rPr>
                      <m:t>=</m:t>
                    </m:r>
                    <m:r>
                      <a:rPr lang="en-US" i="1">
                        <a:latin typeface="Cambria Math" panose="02040503050406030204" pitchFamily="18" charset="0"/>
                      </a:rPr>
                      <m:t>0</m:t>
                    </m:r>
                  </m:oMath>
                </a14:m>
                <a:r>
                  <a:rPr lang="pt-BR" dirty="0"/>
                  <a:t>, a crença pode ser arbitrária</a:t>
                </a:r>
              </a:p>
              <a:p>
                <a:pPr algn="just"/>
                <a:endParaRPr lang="pt-BR" dirty="0"/>
              </a:p>
            </p:txBody>
          </p:sp>
        </mc:Choice>
        <mc:Fallback xmlns="">
          <p:sp>
            <p:nvSpPr>
              <p:cNvPr id="8" name="Content Placeholder 7">
                <a:extLst>
                  <a:ext uri="{FF2B5EF4-FFF2-40B4-BE49-F238E27FC236}">
                    <a16:creationId xmlns:a16="http://schemas.microsoft.com/office/drawing/2014/main" id="{FB2FF805-C620-4236-84C6-832C942DCD06}"/>
                  </a:ext>
                </a:extLst>
              </p:cNvPr>
              <p:cNvSpPr>
                <a:spLocks noGrp="1" noRot="1" noChangeAspect="1" noMove="1" noResize="1" noEditPoints="1" noAdjustHandles="1" noChangeArrowheads="1" noChangeShapeType="1" noTextEdit="1"/>
              </p:cNvSpPr>
              <p:nvPr>
                <p:ph idx="1"/>
              </p:nvPr>
            </p:nvSpPr>
            <p:spPr>
              <a:xfrm>
                <a:off x="5540095" y="1752602"/>
                <a:ext cx="6118505" cy="4784722"/>
              </a:xfrm>
              <a:blipFill>
                <a:blip r:embed="rId3"/>
                <a:stretch>
                  <a:fillRect l="-1793" t="-3316" r="-1693"/>
                </a:stretch>
              </a:blipFill>
            </p:spPr>
            <p:txBody>
              <a:bodyPr/>
              <a:lstStyle/>
              <a:p>
                <a:r>
                  <a:rPr lang="en-US">
                    <a:noFill/>
                  </a:rPr>
                  <a:t> </a:t>
                </a:r>
              </a:p>
            </p:txBody>
          </p:sp>
        </mc:Fallback>
      </mc:AlternateContent>
      <p:pic>
        <p:nvPicPr>
          <p:cNvPr id="9" name="Content Placeholder 5" descr="A close up of a map&#10;&#10;Description automatically generated">
            <a:extLst>
              <a:ext uri="{FF2B5EF4-FFF2-40B4-BE49-F238E27FC236}">
                <a16:creationId xmlns:a16="http://schemas.microsoft.com/office/drawing/2014/main" id="{10764DC4-8A69-4372-BE19-052A40633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48" y="2177076"/>
            <a:ext cx="5106113" cy="3486637"/>
          </a:xfrm>
          <a:prstGeom prst="rect">
            <a:avLst/>
          </a:prstGeom>
        </p:spPr>
      </p:pic>
      <p:sp>
        <p:nvSpPr>
          <p:cNvPr id="2" name="Footer Placeholder 1">
            <a:extLst>
              <a:ext uri="{FF2B5EF4-FFF2-40B4-BE49-F238E27FC236}">
                <a16:creationId xmlns:a16="http://schemas.microsoft.com/office/drawing/2014/main" id="{4935A82D-B325-4DE7-A0A8-82E78061D9D5}"/>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316AA738-1F78-440E-B24B-5E87F0263DF5}"/>
              </a:ext>
            </a:extLst>
          </p:cNvPr>
          <p:cNvSpPr>
            <a:spLocks noGrp="1"/>
          </p:cNvSpPr>
          <p:nvPr>
            <p:ph type="sldNum" sz="quarter" idx="12"/>
          </p:nvPr>
        </p:nvSpPr>
        <p:spPr/>
        <p:txBody>
          <a:bodyPr/>
          <a:lstStyle/>
          <a:p>
            <a:fld id="{AF67EEE8-F201-4410-BA13-233EFB93B646}" type="slidenum">
              <a:rPr lang="pt-BR" smtClean="0"/>
              <a:t>28</a:t>
            </a:fld>
            <a:endParaRPr lang="pt-BR"/>
          </a:p>
        </p:txBody>
      </p:sp>
    </p:spTree>
    <p:extLst>
      <p:ext uri="{BB962C8B-B14F-4D97-AF65-F5344CB8AC3E}">
        <p14:creationId xmlns:p14="http://schemas.microsoft.com/office/powerpoint/2010/main" val="1449508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2DB9B0-EDD1-42A8-B8D2-C104A33C6AA2}"/>
              </a:ext>
            </a:extLst>
          </p:cNvPr>
          <p:cNvSpPr>
            <a:spLocks noGrp="1"/>
          </p:cNvSpPr>
          <p:nvPr>
            <p:ph type="title"/>
          </p:nvPr>
        </p:nvSpPr>
        <p:spPr>
          <a:xfrm>
            <a:off x="838200" y="320676"/>
            <a:ext cx="10515601" cy="1231900"/>
          </a:xfrm>
        </p:spPr>
        <p:txBody>
          <a:bodyPr/>
          <a:lstStyle/>
          <a:p>
            <a:r>
              <a:rPr lang="pt-BR" b="1" dirty="0"/>
              <a:t>Introdução a Equilíbrio Bayesiano Perfeito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FB2FF805-C620-4236-84C6-832C942DCD06}"/>
                  </a:ext>
                </a:extLst>
              </p:cNvPr>
              <p:cNvSpPr>
                <a:spLocks noGrp="1"/>
              </p:cNvSpPr>
              <p:nvPr>
                <p:ph idx="1"/>
              </p:nvPr>
            </p:nvSpPr>
            <p:spPr>
              <a:xfrm>
                <a:off x="5540095" y="1752602"/>
                <a:ext cx="6118505" cy="4784722"/>
              </a:xfrm>
            </p:spPr>
            <p:txBody>
              <a:bodyPr>
                <a:normAutofit/>
              </a:bodyPr>
              <a:lstStyle/>
              <a:p>
                <a:pPr marL="0" indent="0" algn="just">
                  <a:buNone/>
                </a:pPr>
                <a:r>
                  <a:rPr lang="pt-BR" dirty="0"/>
                  <a:t>Segunda ilustração de </a:t>
                </a:r>
                <a14:m>
                  <m:oMath xmlns:m="http://schemas.openxmlformats.org/officeDocument/2006/math">
                    <m:r>
                      <a:rPr lang="pt-BR" b="0" i="1" dirty="0" smtClean="0">
                        <a:latin typeface="Cambria Math" panose="02040503050406030204" pitchFamily="18" charset="0"/>
                      </a:rPr>
                      <m:t>𝑅</m:t>
                    </m:r>
                    <m:r>
                      <a:rPr lang="pt-BR" b="0" i="1" dirty="0" smtClean="0">
                        <a:latin typeface="Cambria Math" panose="02040503050406030204" pitchFamily="18" charset="0"/>
                      </a:rPr>
                      <m:t>.3</m:t>
                    </m:r>
                  </m:oMath>
                </a14:m>
                <a:r>
                  <a:rPr lang="pt-BR" dirty="0"/>
                  <a:t>:</a:t>
                </a:r>
              </a:p>
              <a:p>
                <a:pPr marL="0" indent="0" algn="just">
                  <a:buNone/>
                </a:pPr>
                <a:endParaRPr lang="pt-BR" dirty="0"/>
              </a:p>
              <a:p>
                <a:pPr algn="just"/>
                <a:r>
                  <a:rPr lang="pt-BR" sz="2500" dirty="0"/>
                  <a:t>Suponha que houvesse um equilíbrio em estratégias mistas em que </a:t>
                </a:r>
                <a14:m>
                  <m:oMath xmlns:m="http://schemas.openxmlformats.org/officeDocument/2006/math">
                    <m:r>
                      <a:rPr lang="pt-BR" sz="2500" b="0" i="1" smtClean="0">
                        <a:latin typeface="Cambria Math" panose="02040503050406030204" pitchFamily="18" charset="0"/>
                      </a:rPr>
                      <m:t>1</m:t>
                    </m:r>
                  </m:oMath>
                </a14:m>
                <a:r>
                  <a:rPr lang="pt-BR" sz="2500" dirty="0"/>
                  <a:t> joga </a:t>
                </a:r>
                <a14:m>
                  <m:oMath xmlns:m="http://schemas.openxmlformats.org/officeDocument/2006/math">
                    <m:r>
                      <a:rPr lang="pt-BR" sz="2500" i="1">
                        <a:latin typeface="Cambria Math" panose="02040503050406030204" pitchFamily="18" charset="0"/>
                      </a:rPr>
                      <m:t>𝐿</m:t>
                    </m:r>
                  </m:oMath>
                </a14:m>
                <a:r>
                  <a:rPr lang="pt-BR" sz="2500" dirty="0"/>
                  <a:t> com probabilidade </a:t>
                </a:r>
                <a14:m>
                  <m:oMath xmlns:m="http://schemas.openxmlformats.org/officeDocument/2006/math">
                    <m:sSub>
                      <m:sSubPr>
                        <m:ctrlPr>
                          <a:rPr lang="pt-BR" sz="2500" b="0" i="1" smtClean="0">
                            <a:latin typeface="Cambria Math" panose="02040503050406030204" pitchFamily="18" charset="0"/>
                          </a:rPr>
                        </m:ctrlPr>
                      </m:sSubPr>
                      <m:e>
                        <m:r>
                          <a:rPr lang="pt-BR" sz="2500" b="0" i="1" smtClean="0">
                            <a:latin typeface="Cambria Math" panose="02040503050406030204" pitchFamily="18" charset="0"/>
                          </a:rPr>
                          <m:t>𝑞</m:t>
                        </m:r>
                      </m:e>
                      <m:sub>
                        <m:r>
                          <a:rPr lang="pt-BR" sz="2500" b="0" i="1" smtClean="0">
                            <a:latin typeface="Cambria Math" panose="02040503050406030204" pitchFamily="18" charset="0"/>
                          </a:rPr>
                          <m:t>1</m:t>
                        </m:r>
                      </m:sub>
                    </m:sSub>
                  </m:oMath>
                </a14:m>
                <a:r>
                  <a:rPr lang="pt-BR" sz="2500" dirty="0"/>
                  <a:t>, </a:t>
                </a:r>
                <a14:m>
                  <m:oMath xmlns:m="http://schemas.openxmlformats.org/officeDocument/2006/math">
                    <m:r>
                      <a:rPr lang="pt-BR" sz="2500" b="0" i="1" smtClean="0">
                        <a:latin typeface="Cambria Math" panose="02040503050406030204" pitchFamily="18" charset="0"/>
                      </a:rPr>
                      <m:t>𝑀</m:t>
                    </m:r>
                  </m:oMath>
                </a14:m>
                <a:r>
                  <a:rPr lang="pt-BR" sz="2500" dirty="0"/>
                  <a:t> com probabilidade </a:t>
                </a:r>
                <a14:m>
                  <m:oMath xmlns:m="http://schemas.openxmlformats.org/officeDocument/2006/math">
                    <m:sSub>
                      <m:sSubPr>
                        <m:ctrlPr>
                          <a:rPr lang="pt-BR" sz="2500" b="0" i="1" smtClean="0">
                            <a:latin typeface="Cambria Math" panose="02040503050406030204" pitchFamily="18" charset="0"/>
                          </a:rPr>
                        </m:ctrlPr>
                      </m:sSubPr>
                      <m:e>
                        <m:r>
                          <a:rPr lang="pt-BR" sz="2500" b="0" i="1" smtClean="0">
                            <a:latin typeface="Cambria Math" panose="02040503050406030204" pitchFamily="18" charset="0"/>
                          </a:rPr>
                          <m:t>𝑞</m:t>
                        </m:r>
                      </m:e>
                      <m:sub>
                        <m:r>
                          <a:rPr lang="pt-BR" sz="2500" b="0" i="1" smtClean="0">
                            <a:latin typeface="Cambria Math" panose="02040503050406030204" pitchFamily="18" charset="0"/>
                          </a:rPr>
                          <m:t>2</m:t>
                        </m:r>
                      </m:sub>
                    </m:sSub>
                  </m:oMath>
                </a14:m>
                <a:r>
                  <a:rPr lang="pt-BR" sz="2500" dirty="0"/>
                  <a:t> e </a:t>
                </a:r>
                <a14:m>
                  <m:oMath xmlns:m="http://schemas.openxmlformats.org/officeDocument/2006/math">
                    <m:r>
                      <a:rPr lang="pt-BR" sz="2500" i="1" dirty="0" smtClean="0">
                        <a:latin typeface="Cambria Math" panose="02040503050406030204" pitchFamily="18" charset="0"/>
                      </a:rPr>
                      <m:t>𝑅</m:t>
                    </m:r>
                  </m:oMath>
                </a14:m>
                <a:r>
                  <a:rPr lang="pt-BR" sz="2500" dirty="0"/>
                  <a:t> com probabilidade </a:t>
                </a:r>
                <a14:m>
                  <m:oMath xmlns:m="http://schemas.openxmlformats.org/officeDocument/2006/math">
                    <m:r>
                      <a:rPr lang="pt-BR" sz="2500" i="1" dirty="0" smtClean="0">
                        <a:latin typeface="Cambria Math" panose="02040503050406030204" pitchFamily="18" charset="0"/>
                      </a:rPr>
                      <m:t>1−</m:t>
                    </m:r>
                    <m:sSub>
                      <m:sSubPr>
                        <m:ctrlPr>
                          <a:rPr lang="pt-BR" sz="2500" i="1" dirty="0" smtClean="0">
                            <a:latin typeface="Cambria Math" panose="02040503050406030204" pitchFamily="18" charset="0"/>
                          </a:rPr>
                        </m:ctrlPr>
                      </m:sSubPr>
                      <m:e>
                        <m:r>
                          <a:rPr lang="pt-BR" sz="2500" i="1" dirty="0" smtClean="0">
                            <a:latin typeface="Cambria Math" panose="02040503050406030204" pitchFamily="18" charset="0"/>
                          </a:rPr>
                          <m:t>𝑞</m:t>
                        </m:r>
                      </m:e>
                      <m:sub>
                        <m:r>
                          <a:rPr lang="pt-BR" sz="2500" i="1" dirty="0" smtClean="0">
                            <a:latin typeface="Cambria Math" panose="02040503050406030204" pitchFamily="18" charset="0"/>
                          </a:rPr>
                          <m:t>1</m:t>
                        </m:r>
                      </m:sub>
                    </m:sSub>
                    <m:r>
                      <a:rPr lang="pt-BR" sz="2500" i="1" dirty="0" smtClean="0">
                        <a:latin typeface="Cambria Math" panose="02040503050406030204" pitchFamily="18" charset="0"/>
                      </a:rPr>
                      <m:t>−</m:t>
                    </m:r>
                    <m:sSub>
                      <m:sSubPr>
                        <m:ctrlPr>
                          <a:rPr lang="pt-BR" sz="2500" i="1" dirty="0" smtClean="0">
                            <a:latin typeface="Cambria Math" panose="02040503050406030204" pitchFamily="18" charset="0"/>
                          </a:rPr>
                        </m:ctrlPr>
                      </m:sSubPr>
                      <m:e>
                        <m:r>
                          <a:rPr lang="pt-BR" sz="2500" i="1" dirty="0" smtClean="0">
                            <a:latin typeface="Cambria Math" panose="02040503050406030204" pitchFamily="18" charset="0"/>
                          </a:rPr>
                          <m:t>𝑞</m:t>
                        </m:r>
                      </m:e>
                      <m:sub>
                        <m:r>
                          <a:rPr lang="pt-BR" sz="2500" i="1" dirty="0" smtClean="0">
                            <a:latin typeface="Cambria Math" panose="02040503050406030204" pitchFamily="18" charset="0"/>
                          </a:rPr>
                          <m:t>2</m:t>
                        </m:r>
                      </m:sub>
                    </m:sSub>
                  </m:oMath>
                </a14:m>
                <a:endParaRPr lang="pt-BR" sz="2500" dirty="0"/>
              </a:p>
              <a:p>
                <a:pPr algn="just"/>
                <a:endParaRPr lang="pt-BR" dirty="0"/>
              </a:p>
              <a:p>
                <a:pPr algn="just"/>
                <a:r>
                  <a:rPr lang="pt-BR" sz="2500" dirty="0">
                    <a:solidFill>
                      <a:schemeClr val="bg1"/>
                    </a:solidFill>
                  </a:rPr>
                  <a:t>O Requisito </a:t>
                </a:r>
                <a14:m>
                  <m:oMath xmlns:m="http://schemas.openxmlformats.org/officeDocument/2006/math">
                    <m:r>
                      <a:rPr lang="pt-BR" sz="2500" i="1" dirty="0" smtClean="0">
                        <a:solidFill>
                          <a:schemeClr val="bg1"/>
                        </a:solidFill>
                        <a:latin typeface="Cambria Math" panose="02040503050406030204" pitchFamily="18" charset="0"/>
                      </a:rPr>
                      <m:t>3</m:t>
                    </m:r>
                  </m:oMath>
                </a14:m>
                <a:r>
                  <a:rPr lang="pt-BR" sz="2500" dirty="0">
                    <a:solidFill>
                      <a:schemeClr val="bg1"/>
                    </a:solidFill>
                  </a:rPr>
                  <a:t> forçaria o jogador </a:t>
                </a:r>
                <a14:m>
                  <m:oMath xmlns:m="http://schemas.openxmlformats.org/officeDocument/2006/math">
                    <m:r>
                      <a:rPr lang="pt-BR" sz="2500" i="1" dirty="0">
                        <a:solidFill>
                          <a:schemeClr val="bg1"/>
                        </a:solidFill>
                        <a:latin typeface="Cambria Math" panose="02040503050406030204" pitchFamily="18" charset="0"/>
                      </a:rPr>
                      <m:t>2</m:t>
                    </m:r>
                  </m:oMath>
                </a14:m>
                <a:r>
                  <a:rPr lang="pt-BR" sz="2500" dirty="0">
                    <a:solidFill>
                      <a:schemeClr val="bg1"/>
                    </a:solidFill>
                  </a:rPr>
                  <a:t> a ter  crença </a:t>
                </a:r>
                <a14:m>
                  <m:oMath xmlns:m="http://schemas.openxmlformats.org/officeDocument/2006/math">
                    <m:r>
                      <a:rPr lang="pt-BR" sz="2500" i="1">
                        <a:solidFill>
                          <a:schemeClr val="bg1"/>
                        </a:solidFill>
                        <a:latin typeface="Cambria Math" panose="02040503050406030204" pitchFamily="18" charset="0"/>
                      </a:rPr>
                      <m:t>𝑝</m:t>
                    </m:r>
                    <m:r>
                      <a:rPr lang="pt-BR" sz="2500" i="1">
                        <a:solidFill>
                          <a:schemeClr val="bg1"/>
                        </a:solidFill>
                        <a:latin typeface="Cambria Math" panose="02040503050406030204" pitchFamily="18" charset="0"/>
                      </a:rPr>
                      <m:t>=</m:t>
                    </m:r>
                    <m:sSub>
                      <m:sSubPr>
                        <m:ctrlPr>
                          <a:rPr lang="pt-BR" sz="2500" i="1">
                            <a:solidFill>
                              <a:schemeClr val="bg1"/>
                            </a:solidFill>
                            <a:latin typeface="Cambria Math" panose="02040503050406030204" pitchFamily="18" charset="0"/>
                          </a:rPr>
                        </m:ctrlPr>
                      </m:sSubPr>
                      <m:e>
                        <m:r>
                          <a:rPr lang="pt-BR" sz="2500" i="1">
                            <a:solidFill>
                              <a:schemeClr val="bg1"/>
                            </a:solidFill>
                            <a:latin typeface="Cambria Math" panose="02040503050406030204" pitchFamily="18" charset="0"/>
                          </a:rPr>
                          <m:t>𝑞</m:t>
                        </m:r>
                      </m:e>
                      <m:sub>
                        <m:r>
                          <a:rPr lang="pt-BR" sz="2500" i="1">
                            <a:solidFill>
                              <a:schemeClr val="bg1"/>
                            </a:solidFill>
                            <a:latin typeface="Cambria Math" panose="02040503050406030204" pitchFamily="18" charset="0"/>
                          </a:rPr>
                          <m:t>1</m:t>
                        </m:r>
                      </m:sub>
                    </m:sSub>
                    <m:r>
                      <a:rPr lang="en-US" sz="2500" i="1">
                        <a:solidFill>
                          <a:schemeClr val="bg1"/>
                        </a:solidFill>
                        <a:latin typeface="Cambria Math" panose="02040503050406030204" pitchFamily="18" charset="0"/>
                      </a:rPr>
                      <m:t>/(</m:t>
                    </m:r>
                    <m:sSub>
                      <m:sSubPr>
                        <m:ctrlPr>
                          <a:rPr lang="en-US" sz="2500" i="1">
                            <a:solidFill>
                              <a:schemeClr val="bg1"/>
                            </a:solidFill>
                            <a:latin typeface="Cambria Math" panose="02040503050406030204" pitchFamily="18" charset="0"/>
                          </a:rPr>
                        </m:ctrlPr>
                      </m:sSubPr>
                      <m:e>
                        <m:r>
                          <a:rPr lang="en-US" sz="2500" i="1">
                            <a:solidFill>
                              <a:schemeClr val="bg1"/>
                            </a:solidFill>
                            <a:latin typeface="Cambria Math" panose="02040503050406030204" pitchFamily="18" charset="0"/>
                          </a:rPr>
                          <m:t>𝑞</m:t>
                        </m:r>
                      </m:e>
                      <m:sub>
                        <m:r>
                          <a:rPr lang="en-US" sz="2500" i="1">
                            <a:solidFill>
                              <a:schemeClr val="bg1"/>
                            </a:solidFill>
                            <a:latin typeface="Cambria Math" panose="02040503050406030204" pitchFamily="18" charset="0"/>
                          </a:rPr>
                          <m:t>1</m:t>
                        </m:r>
                      </m:sub>
                    </m:sSub>
                    <m:r>
                      <a:rPr lang="en-US" sz="2500" i="1">
                        <a:solidFill>
                          <a:schemeClr val="bg1"/>
                        </a:solidFill>
                        <a:latin typeface="Cambria Math" panose="02040503050406030204" pitchFamily="18" charset="0"/>
                      </a:rPr>
                      <m:t>+</m:t>
                    </m:r>
                    <m:sSub>
                      <m:sSubPr>
                        <m:ctrlPr>
                          <a:rPr lang="en-US" sz="2500" i="1">
                            <a:solidFill>
                              <a:schemeClr val="bg1"/>
                            </a:solidFill>
                            <a:latin typeface="Cambria Math" panose="02040503050406030204" pitchFamily="18" charset="0"/>
                          </a:rPr>
                        </m:ctrlPr>
                      </m:sSubPr>
                      <m:e>
                        <m:r>
                          <a:rPr lang="en-US" sz="2500" i="1">
                            <a:solidFill>
                              <a:schemeClr val="bg1"/>
                            </a:solidFill>
                            <a:latin typeface="Cambria Math" panose="02040503050406030204" pitchFamily="18" charset="0"/>
                          </a:rPr>
                          <m:t>𝑞</m:t>
                        </m:r>
                      </m:e>
                      <m:sub>
                        <m:r>
                          <a:rPr lang="en-US" sz="2500" i="1">
                            <a:solidFill>
                              <a:schemeClr val="bg1"/>
                            </a:solidFill>
                            <a:latin typeface="Cambria Math" panose="02040503050406030204" pitchFamily="18" charset="0"/>
                          </a:rPr>
                          <m:t>2</m:t>
                        </m:r>
                      </m:sub>
                    </m:sSub>
                    <m:r>
                      <a:rPr lang="en-US" sz="2500" i="1">
                        <a:solidFill>
                          <a:schemeClr val="bg1"/>
                        </a:solidFill>
                        <a:latin typeface="Cambria Math" panose="02040503050406030204" pitchFamily="18" charset="0"/>
                      </a:rPr>
                      <m:t>)</m:t>
                    </m:r>
                  </m:oMath>
                </a14:m>
                <a:r>
                  <a:rPr lang="pt-BR" sz="2500" dirty="0">
                    <a:solidFill>
                      <a:schemeClr val="bg1"/>
                    </a:solidFill>
                  </a:rPr>
                  <a:t> </a:t>
                </a:r>
              </a:p>
            </p:txBody>
          </p:sp>
        </mc:Choice>
        <mc:Fallback xmlns="">
          <p:sp>
            <p:nvSpPr>
              <p:cNvPr id="8" name="Content Placeholder 7">
                <a:extLst>
                  <a:ext uri="{FF2B5EF4-FFF2-40B4-BE49-F238E27FC236}">
                    <a16:creationId xmlns:a16="http://schemas.microsoft.com/office/drawing/2014/main" id="{FB2FF805-C620-4236-84C6-832C942DCD06}"/>
                  </a:ext>
                </a:extLst>
              </p:cNvPr>
              <p:cNvSpPr>
                <a:spLocks noGrp="1" noRot="1" noChangeAspect="1" noMove="1" noResize="1" noEditPoints="1" noAdjustHandles="1" noChangeArrowheads="1" noChangeShapeType="1" noTextEdit="1"/>
              </p:cNvSpPr>
              <p:nvPr>
                <p:ph idx="1"/>
              </p:nvPr>
            </p:nvSpPr>
            <p:spPr>
              <a:xfrm>
                <a:off x="5540095" y="1752602"/>
                <a:ext cx="6118505" cy="4784722"/>
              </a:xfrm>
              <a:blipFill>
                <a:blip r:embed="rId3"/>
                <a:stretch>
                  <a:fillRect l="-2092" t="-2168" r="-1494"/>
                </a:stretch>
              </a:blipFill>
            </p:spPr>
            <p:txBody>
              <a:bodyPr/>
              <a:lstStyle/>
              <a:p>
                <a:r>
                  <a:rPr lang="en-US">
                    <a:noFill/>
                  </a:rPr>
                  <a:t> </a:t>
                </a:r>
              </a:p>
            </p:txBody>
          </p:sp>
        </mc:Fallback>
      </mc:AlternateContent>
      <p:pic>
        <p:nvPicPr>
          <p:cNvPr id="9" name="Content Placeholder 5" descr="A close up of a map&#10;&#10;Description automatically generated">
            <a:extLst>
              <a:ext uri="{FF2B5EF4-FFF2-40B4-BE49-F238E27FC236}">
                <a16:creationId xmlns:a16="http://schemas.microsoft.com/office/drawing/2014/main" id="{10764DC4-8A69-4372-BE19-052A40633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48" y="2177076"/>
            <a:ext cx="5106113" cy="3486637"/>
          </a:xfrm>
          <a:prstGeom prst="rect">
            <a:avLst/>
          </a:prstGeom>
        </p:spPr>
      </p:pic>
      <p:sp>
        <p:nvSpPr>
          <p:cNvPr id="2" name="Footer Placeholder 1">
            <a:extLst>
              <a:ext uri="{FF2B5EF4-FFF2-40B4-BE49-F238E27FC236}">
                <a16:creationId xmlns:a16="http://schemas.microsoft.com/office/drawing/2014/main" id="{D3CFB8A7-2518-4F5D-8F10-F0605AE98B51}"/>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2607D2C2-9B98-4B40-A7FE-D415C17FB373}"/>
              </a:ext>
            </a:extLst>
          </p:cNvPr>
          <p:cNvSpPr>
            <a:spLocks noGrp="1"/>
          </p:cNvSpPr>
          <p:nvPr>
            <p:ph type="sldNum" sz="quarter" idx="12"/>
          </p:nvPr>
        </p:nvSpPr>
        <p:spPr/>
        <p:txBody>
          <a:bodyPr/>
          <a:lstStyle/>
          <a:p>
            <a:fld id="{AF67EEE8-F201-4410-BA13-233EFB93B646}" type="slidenum">
              <a:rPr lang="pt-BR" smtClean="0"/>
              <a:t>29</a:t>
            </a:fld>
            <a:endParaRPr lang="pt-BR"/>
          </a:p>
        </p:txBody>
      </p:sp>
    </p:spTree>
    <p:extLst>
      <p:ext uri="{BB962C8B-B14F-4D97-AF65-F5344CB8AC3E}">
        <p14:creationId xmlns:p14="http://schemas.microsoft.com/office/powerpoint/2010/main" val="217240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1B2B-5891-46A9-8826-F634C87CE769}"/>
              </a:ext>
            </a:extLst>
          </p:cNvPr>
          <p:cNvSpPr>
            <a:spLocks noGrp="1"/>
          </p:cNvSpPr>
          <p:nvPr>
            <p:ph type="title"/>
          </p:nvPr>
        </p:nvSpPr>
        <p:spPr/>
        <p:txBody>
          <a:bodyPr/>
          <a:lstStyle/>
          <a:p>
            <a:r>
              <a:rPr lang="pt-BR" b="1" dirty="0"/>
              <a:t>Introdução</a:t>
            </a:r>
          </a:p>
        </p:txBody>
      </p:sp>
      <p:graphicFrame>
        <p:nvGraphicFramePr>
          <p:cNvPr id="4" name="Table 3">
            <a:extLst>
              <a:ext uri="{FF2B5EF4-FFF2-40B4-BE49-F238E27FC236}">
                <a16:creationId xmlns:a16="http://schemas.microsoft.com/office/drawing/2014/main" id="{E42B9E43-7B2D-4600-BA90-6E172BFE84CC}"/>
              </a:ext>
            </a:extLst>
          </p:cNvPr>
          <p:cNvGraphicFramePr>
            <a:graphicFrameLocks noGrp="1"/>
          </p:cNvGraphicFramePr>
          <p:nvPr>
            <p:extLst>
              <p:ext uri="{D42A27DB-BD31-4B8C-83A1-F6EECF244321}">
                <p14:modId xmlns:p14="http://schemas.microsoft.com/office/powerpoint/2010/main" val="266962934"/>
              </p:ext>
            </p:extLst>
          </p:nvPr>
        </p:nvGraphicFramePr>
        <p:xfrm>
          <a:off x="2501321" y="1552576"/>
          <a:ext cx="6684242" cy="4702028"/>
        </p:xfrm>
        <a:graphic>
          <a:graphicData uri="http://schemas.openxmlformats.org/drawingml/2006/table">
            <a:tbl>
              <a:tblPr>
                <a:tableStyleId>{5C22544A-7EE6-4342-B048-85BDC9FD1C3A}</a:tableStyleId>
              </a:tblPr>
              <a:tblGrid>
                <a:gridCol w="693563">
                  <a:extLst>
                    <a:ext uri="{9D8B030D-6E8A-4147-A177-3AD203B41FA5}">
                      <a16:colId xmlns:a16="http://schemas.microsoft.com/office/drawing/2014/main" val="1173051291"/>
                    </a:ext>
                  </a:extLst>
                </a:gridCol>
                <a:gridCol w="2011341">
                  <a:extLst>
                    <a:ext uri="{9D8B030D-6E8A-4147-A177-3AD203B41FA5}">
                      <a16:colId xmlns:a16="http://schemas.microsoft.com/office/drawing/2014/main" val="2653696117"/>
                    </a:ext>
                  </a:extLst>
                </a:gridCol>
                <a:gridCol w="2028682">
                  <a:extLst>
                    <a:ext uri="{9D8B030D-6E8A-4147-A177-3AD203B41FA5}">
                      <a16:colId xmlns:a16="http://schemas.microsoft.com/office/drawing/2014/main" val="697084285"/>
                    </a:ext>
                  </a:extLst>
                </a:gridCol>
                <a:gridCol w="1950656">
                  <a:extLst>
                    <a:ext uri="{9D8B030D-6E8A-4147-A177-3AD203B41FA5}">
                      <a16:colId xmlns:a16="http://schemas.microsoft.com/office/drawing/2014/main" val="813196612"/>
                    </a:ext>
                  </a:extLst>
                </a:gridCol>
              </a:tblGrid>
              <a:tr h="947977">
                <a:tc>
                  <a:txBody>
                    <a:bodyPr/>
                    <a:lstStyle/>
                    <a:p>
                      <a:pPr algn="ctr" fontAlgn="ctr"/>
                      <a:endParaRPr lang="pt-BR" sz="2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pt-BR" sz="2800" b="1" i="0" u="none" strike="noStrike" dirty="0">
                        <a:solidFill>
                          <a:srgbClr val="000000"/>
                        </a:solidFill>
                        <a:effectLst/>
                        <a:latin typeface="Calibri" panose="020F0502020204030204" pitchFamily="34" charset="0"/>
                      </a:endParaRPr>
                    </a:p>
                  </a:txBody>
                  <a:tcPr marL="9525" marR="9525" marT="9525" marB="0" anchor="ctr"/>
                </a:tc>
                <a:tc gridSpan="2">
                  <a:txBody>
                    <a:bodyPr/>
                    <a:lstStyle/>
                    <a:p>
                      <a:pPr algn="ctr" fontAlgn="ctr"/>
                      <a:r>
                        <a:rPr lang="pt-BR" sz="2800" b="1" u="none" strike="noStrike" dirty="0">
                          <a:solidFill>
                            <a:srgbClr val="C00000"/>
                          </a:solidFill>
                          <a:effectLst/>
                        </a:rPr>
                        <a:t>Timing do jogo</a:t>
                      </a:r>
                      <a:endParaRPr lang="pt-BR" sz="2800" b="1" i="0" u="none" strike="noStrike" dirty="0">
                        <a:solidFill>
                          <a:srgbClr val="C00000"/>
                        </a:solidFill>
                        <a:effectLst/>
                        <a:latin typeface="Calibri" panose="020F0502020204030204" pitchFamily="34" charset="0"/>
                      </a:endParaRPr>
                    </a:p>
                  </a:txBody>
                  <a:tcPr marL="9525" marR="9525" marT="9525" marB="0" anchor="ctr"/>
                </a:tc>
                <a:tc hMerge="1">
                  <a:txBody>
                    <a:bodyPr/>
                    <a:lstStyle/>
                    <a:p>
                      <a:endParaRPr lang="pt-BR"/>
                    </a:p>
                  </a:txBody>
                  <a:tcPr/>
                </a:tc>
                <a:extLst>
                  <a:ext uri="{0D108BD9-81ED-4DB2-BD59-A6C34878D82A}">
                    <a16:rowId xmlns:a16="http://schemas.microsoft.com/office/drawing/2014/main" val="3442329091"/>
                  </a:ext>
                </a:extLst>
              </a:tr>
              <a:tr h="957517">
                <a:tc>
                  <a:txBody>
                    <a:bodyPr/>
                    <a:lstStyle/>
                    <a:p>
                      <a:pPr algn="ctr" fontAlgn="ctr"/>
                      <a:endParaRPr lang="pt-BR" sz="28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pt-BR" sz="2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2800" b="1" u="none" strike="noStrike" dirty="0">
                          <a:effectLst/>
                        </a:rPr>
                        <a:t>Simultâneo</a:t>
                      </a:r>
                      <a:endParaRPr lang="pt-BR" sz="2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2800" b="1" u="none" strike="noStrike" dirty="0">
                          <a:effectLst/>
                        </a:rPr>
                        <a:t>Sequencial</a:t>
                      </a:r>
                      <a:endParaRPr lang="pt-BR" sz="2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99285278"/>
                  </a:ext>
                </a:extLst>
              </a:tr>
              <a:tr h="947977">
                <a:tc rowSpan="2">
                  <a:txBody>
                    <a:bodyPr/>
                    <a:lstStyle/>
                    <a:p>
                      <a:pPr algn="ctr" fontAlgn="ctr"/>
                      <a:r>
                        <a:rPr lang="pt-BR" sz="2800" b="1" u="none" strike="noStrike" dirty="0">
                          <a:solidFill>
                            <a:srgbClr val="0070C0"/>
                          </a:solidFill>
                          <a:effectLst/>
                        </a:rPr>
                        <a:t>Informação</a:t>
                      </a:r>
                      <a:endParaRPr lang="pt-BR" sz="2800" b="1" i="0" u="none" strike="noStrike" dirty="0">
                        <a:solidFill>
                          <a:srgbClr val="0070C0"/>
                        </a:solidFill>
                        <a:effectLst/>
                        <a:latin typeface="Calibri" panose="020F0502020204030204" pitchFamily="34" charset="0"/>
                      </a:endParaRPr>
                    </a:p>
                  </a:txBody>
                  <a:tcPr marL="9525" marR="9525" marT="9525" marB="0" vert="vert270" anchor="ctr"/>
                </a:tc>
                <a:tc>
                  <a:txBody>
                    <a:bodyPr/>
                    <a:lstStyle/>
                    <a:p>
                      <a:pPr algn="ctr" fontAlgn="ctr"/>
                      <a:r>
                        <a:rPr lang="pt-BR" sz="2800" b="1" u="none" strike="noStrike">
                          <a:effectLst/>
                        </a:rPr>
                        <a:t>Completa</a:t>
                      </a:r>
                      <a:endParaRPr lang="pt-BR" sz="28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pt-BR" sz="2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pt-BR" sz="2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89662822"/>
                  </a:ext>
                </a:extLst>
              </a:tr>
              <a:tr h="1848557">
                <a:tc vMerge="1">
                  <a:txBody>
                    <a:bodyPr/>
                    <a:lstStyle/>
                    <a:p>
                      <a:endParaRPr lang="pt-BR"/>
                    </a:p>
                  </a:txBody>
                  <a:tcPr/>
                </a:tc>
                <a:tc>
                  <a:txBody>
                    <a:bodyPr/>
                    <a:lstStyle/>
                    <a:p>
                      <a:pPr algn="ctr" fontAlgn="ctr"/>
                      <a:r>
                        <a:rPr lang="pt-BR" sz="2800" b="1" u="none" strike="noStrike">
                          <a:effectLst/>
                        </a:rPr>
                        <a:t>Incompleta</a:t>
                      </a:r>
                      <a:endParaRPr lang="pt-BR" sz="28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pt-BR" sz="2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2800" b="1" u="none" strike="noStrike" dirty="0">
                          <a:effectLst/>
                        </a:rPr>
                        <a:t>E.B.P</a:t>
                      </a:r>
                      <a:endParaRPr lang="pt-BR" sz="2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53714918"/>
                  </a:ext>
                </a:extLst>
              </a:tr>
            </a:tbl>
          </a:graphicData>
        </a:graphic>
      </p:graphicFrame>
      <p:sp>
        <p:nvSpPr>
          <p:cNvPr id="5" name="Rectangle 4">
            <a:extLst>
              <a:ext uri="{FF2B5EF4-FFF2-40B4-BE49-F238E27FC236}">
                <a16:creationId xmlns:a16="http://schemas.microsoft.com/office/drawing/2014/main" id="{5EA30C78-763C-4ACE-BF7F-2E91B5B96F48}"/>
              </a:ext>
            </a:extLst>
          </p:cNvPr>
          <p:cNvSpPr/>
          <p:nvPr/>
        </p:nvSpPr>
        <p:spPr>
          <a:xfrm>
            <a:off x="7647709" y="4932218"/>
            <a:ext cx="1191491" cy="803564"/>
          </a:xfrm>
          <a:prstGeom prst="rect">
            <a:avLst/>
          </a:prstGeom>
          <a:solidFill>
            <a:srgbClr val="E9EBF5"/>
          </a:solidFill>
          <a:ln>
            <a:solidFill>
              <a:srgbClr val="E9E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Footer Placeholder 2">
            <a:extLst>
              <a:ext uri="{FF2B5EF4-FFF2-40B4-BE49-F238E27FC236}">
                <a16:creationId xmlns:a16="http://schemas.microsoft.com/office/drawing/2014/main" id="{5C4702BB-1615-4A0E-8ABA-95B9AE34CB2F}"/>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EF6B8557-76D1-4442-8232-A05DF7DDD92C}"/>
              </a:ext>
            </a:extLst>
          </p:cNvPr>
          <p:cNvSpPr>
            <a:spLocks noGrp="1"/>
          </p:cNvSpPr>
          <p:nvPr>
            <p:ph type="sldNum" sz="quarter" idx="12"/>
          </p:nvPr>
        </p:nvSpPr>
        <p:spPr/>
        <p:txBody>
          <a:bodyPr/>
          <a:lstStyle/>
          <a:p>
            <a:fld id="{AF67EEE8-F201-4410-BA13-233EFB93B646}" type="slidenum">
              <a:rPr lang="pt-BR" smtClean="0"/>
              <a:t>3</a:t>
            </a:fld>
            <a:endParaRPr lang="pt-BR"/>
          </a:p>
        </p:txBody>
      </p:sp>
    </p:spTree>
    <p:extLst>
      <p:ext uri="{BB962C8B-B14F-4D97-AF65-F5344CB8AC3E}">
        <p14:creationId xmlns:p14="http://schemas.microsoft.com/office/powerpoint/2010/main" val="1636617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2DB9B0-EDD1-42A8-B8D2-C104A33C6AA2}"/>
              </a:ext>
            </a:extLst>
          </p:cNvPr>
          <p:cNvSpPr>
            <a:spLocks noGrp="1"/>
          </p:cNvSpPr>
          <p:nvPr>
            <p:ph type="title"/>
          </p:nvPr>
        </p:nvSpPr>
        <p:spPr>
          <a:xfrm>
            <a:off x="838200" y="320676"/>
            <a:ext cx="10515601" cy="1231900"/>
          </a:xfrm>
        </p:spPr>
        <p:txBody>
          <a:bodyPr/>
          <a:lstStyle/>
          <a:p>
            <a:r>
              <a:rPr lang="pt-BR" b="1" dirty="0"/>
              <a:t>Introdução a Equilíbrio Bayesiano Perfeito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FB2FF805-C620-4236-84C6-832C942DCD06}"/>
                  </a:ext>
                </a:extLst>
              </p:cNvPr>
              <p:cNvSpPr>
                <a:spLocks noGrp="1"/>
              </p:cNvSpPr>
              <p:nvPr>
                <p:ph idx="1"/>
              </p:nvPr>
            </p:nvSpPr>
            <p:spPr>
              <a:xfrm>
                <a:off x="5540095" y="1752602"/>
                <a:ext cx="6118505" cy="4784722"/>
              </a:xfrm>
            </p:spPr>
            <p:txBody>
              <a:bodyPr>
                <a:normAutofit/>
              </a:bodyPr>
              <a:lstStyle/>
              <a:p>
                <a:pPr marL="0" indent="0" algn="just">
                  <a:buNone/>
                </a:pPr>
                <a:r>
                  <a:rPr lang="pt-BR" dirty="0"/>
                  <a:t>Segunda ilustração de </a:t>
                </a:r>
                <a14:m>
                  <m:oMath xmlns:m="http://schemas.openxmlformats.org/officeDocument/2006/math">
                    <m:r>
                      <a:rPr lang="pt-BR" b="0" i="1" dirty="0" smtClean="0">
                        <a:latin typeface="Cambria Math" panose="02040503050406030204" pitchFamily="18" charset="0"/>
                      </a:rPr>
                      <m:t>𝑅</m:t>
                    </m:r>
                    <m:r>
                      <a:rPr lang="pt-BR" b="0" i="1" dirty="0" smtClean="0">
                        <a:latin typeface="Cambria Math" panose="02040503050406030204" pitchFamily="18" charset="0"/>
                      </a:rPr>
                      <m:t>.3</m:t>
                    </m:r>
                  </m:oMath>
                </a14:m>
                <a:r>
                  <a:rPr lang="pt-BR" dirty="0"/>
                  <a:t>:</a:t>
                </a:r>
              </a:p>
              <a:p>
                <a:pPr marL="0" indent="0" algn="just">
                  <a:buNone/>
                </a:pPr>
                <a:endParaRPr lang="pt-BR" dirty="0"/>
              </a:p>
              <a:p>
                <a:pPr algn="just"/>
                <a:r>
                  <a:rPr lang="pt-BR" sz="2500" dirty="0"/>
                  <a:t>Suponha que houvesse um equilíbrio em estratégias mistas em que </a:t>
                </a:r>
                <a14:m>
                  <m:oMath xmlns:m="http://schemas.openxmlformats.org/officeDocument/2006/math">
                    <m:r>
                      <a:rPr lang="pt-BR" sz="2500" b="0" i="1" smtClean="0">
                        <a:latin typeface="Cambria Math" panose="02040503050406030204" pitchFamily="18" charset="0"/>
                      </a:rPr>
                      <m:t>1</m:t>
                    </m:r>
                  </m:oMath>
                </a14:m>
                <a:r>
                  <a:rPr lang="pt-BR" sz="2500" dirty="0"/>
                  <a:t> joga </a:t>
                </a:r>
                <a14:m>
                  <m:oMath xmlns:m="http://schemas.openxmlformats.org/officeDocument/2006/math">
                    <m:r>
                      <a:rPr lang="pt-BR" sz="2500" i="1">
                        <a:latin typeface="Cambria Math" panose="02040503050406030204" pitchFamily="18" charset="0"/>
                      </a:rPr>
                      <m:t>𝐿</m:t>
                    </m:r>
                  </m:oMath>
                </a14:m>
                <a:r>
                  <a:rPr lang="pt-BR" sz="2500" dirty="0"/>
                  <a:t> com probabilidade </a:t>
                </a:r>
                <a14:m>
                  <m:oMath xmlns:m="http://schemas.openxmlformats.org/officeDocument/2006/math">
                    <m:sSub>
                      <m:sSubPr>
                        <m:ctrlPr>
                          <a:rPr lang="pt-BR" sz="2500" b="0" i="1" smtClean="0">
                            <a:latin typeface="Cambria Math" panose="02040503050406030204" pitchFamily="18" charset="0"/>
                          </a:rPr>
                        </m:ctrlPr>
                      </m:sSubPr>
                      <m:e>
                        <m:r>
                          <a:rPr lang="pt-BR" sz="2500" b="0" i="1" smtClean="0">
                            <a:latin typeface="Cambria Math" panose="02040503050406030204" pitchFamily="18" charset="0"/>
                          </a:rPr>
                          <m:t>𝑞</m:t>
                        </m:r>
                      </m:e>
                      <m:sub>
                        <m:r>
                          <a:rPr lang="pt-BR" sz="2500" b="0" i="1" smtClean="0">
                            <a:latin typeface="Cambria Math" panose="02040503050406030204" pitchFamily="18" charset="0"/>
                          </a:rPr>
                          <m:t>1</m:t>
                        </m:r>
                      </m:sub>
                    </m:sSub>
                  </m:oMath>
                </a14:m>
                <a:r>
                  <a:rPr lang="pt-BR" sz="2500" dirty="0"/>
                  <a:t>, </a:t>
                </a:r>
                <a14:m>
                  <m:oMath xmlns:m="http://schemas.openxmlformats.org/officeDocument/2006/math">
                    <m:r>
                      <a:rPr lang="pt-BR" sz="2500" b="0" i="1" smtClean="0">
                        <a:latin typeface="Cambria Math" panose="02040503050406030204" pitchFamily="18" charset="0"/>
                      </a:rPr>
                      <m:t>𝑀</m:t>
                    </m:r>
                  </m:oMath>
                </a14:m>
                <a:r>
                  <a:rPr lang="pt-BR" sz="2500" dirty="0"/>
                  <a:t> com probabilidade </a:t>
                </a:r>
                <a14:m>
                  <m:oMath xmlns:m="http://schemas.openxmlformats.org/officeDocument/2006/math">
                    <m:sSub>
                      <m:sSubPr>
                        <m:ctrlPr>
                          <a:rPr lang="pt-BR" sz="2500" b="0" i="1" smtClean="0">
                            <a:latin typeface="Cambria Math" panose="02040503050406030204" pitchFamily="18" charset="0"/>
                          </a:rPr>
                        </m:ctrlPr>
                      </m:sSubPr>
                      <m:e>
                        <m:r>
                          <a:rPr lang="pt-BR" sz="2500" b="0" i="1" smtClean="0">
                            <a:latin typeface="Cambria Math" panose="02040503050406030204" pitchFamily="18" charset="0"/>
                          </a:rPr>
                          <m:t>𝑞</m:t>
                        </m:r>
                      </m:e>
                      <m:sub>
                        <m:r>
                          <a:rPr lang="pt-BR" sz="2500" b="0" i="1" smtClean="0">
                            <a:latin typeface="Cambria Math" panose="02040503050406030204" pitchFamily="18" charset="0"/>
                          </a:rPr>
                          <m:t>2</m:t>
                        </m:r>
                      </m:sub>
                    </m:sSub>
                  </m:oMath>
                </a14:m>
                <a:r>
                  <a:rPr lang="pt-BR" sz="2500" dirty="0"/>
                  <a:t> e </a:t>
                </a:r>
                <a14:m>
                  <m:oMath xmlns:m="http://schemas.openxmlformats.org/officeDocument/2006/math">
                    <m:r>
                      <a:rPr lang="pt-BR" sz="2500" i="1" dirty="0" smtClean="0">
                        <a:latin typeface="Cambria Math" panose="02040503050406030204" pitchFamily="18" charset="0"/>
                      </a:rPr>
                      <m:t>𝑅</m:t>
                    </m:r>
                  </m:oMath>
                </a14:m>
                <a:r>
                  <a:rPr lang="pt-BR" sz="2500" dirty="0"/>
                  <a:t> com probabilidade </a:t>
                </a:r>
                <a14:m>
                  <m:oMath xmlns:m="http://schemas.openxmlformats.org/officeDocument/2006/math">
                    <m:r>
                      <a:rPr lang="pt-BR" sz="2500" i="1" dirty="0" smtClean="0">
                        <a:latin typeface="Cambria Math" panose="02040503050406030204" pitchFamily="18" charset="0"/>
                      </a:rPr>
                      <m:t>1−</m:t>
                    </m:r>
                    <m:sSub>
                      <m:sSubPr>
                        <m:ctrlPr>
                          <a:rPr lang="pt-BR" sz="2500" i="1" dirty="0" smtClean="0">
                            <a:latin typeface="Cambria Math" panose="02040503050406030204" pitchFamily="18" charset="0"/>
                          </a:rPr>
                        </m:ctrlPr>
                      </m:sSubPr>
                      <m:e>
                        <m:r>
                          <a:rPr lang="pt-BR" sz="2500" i="1" dirty="0" smtClean="0">
                            <a:latin typeface="Cambria Math" panose="02040503050406030204" pitchFamily="18" charset="0"/>
                          </a:rPr>
                          <m:t>𝑞</m:t>
                        </m:r>
                      </m:e>
                      <m:sub>
                        <m:r>
                          <a:rPr lang="pt-BR" sz="2500" i="1" dirty="0" smtClean="0">
                            <a:latin typeface="Cambria Math" panose="02040503050406030204" pitchFamily="18" charset="0"/>
                          </a:rPr>
                          <m:t>1</m:t>
                        </m:r>
                      </m:sub>
                    </m:sSub>
                    <m:r>
                      <a:rPr lang="pt-BR" sz="2500" i="1" dirty="0" smtClean="0">
                        <a:latin typeface="Cambria Math" panose="02040503050406030204" pitchFamily="18" charset="0"/>
                      </a:rPr>
                      <m:t>−</m:t>
                    </m:r>
                    <m:sSub>
                      <m:sSubPr>
                        <m:ctrlPr>
                          <a:rPr lang="pt-BR" sz="2500" i="1" dirty="0" smtClean="0">
                            <a:latin typeface="Cambria Math" panose="02040503050406030204" pitchFamily="18" charset="0"/>
                          </a:rPr>
                        </m:ctrlPr>
                      </m:sSubPr>
                      <m:e>
                        <m:r>
                          <a:rPr lang="pt-BR" sz="2500" i="1" dirty="0" smtClean="0">
                            <a:latin typeface="Cambria Math" panose="02040503050406030204" pitchFamily="18" charset="0"/>
                          </a:rPr>
                          <m:t>𝑞</m:t>
                        </m:r>
                      </m:e>
                      <m:sub>
                        <m:r>
                          <a:rPr lang="pt-BR" sz="2500" i="1" dirty="0" smtClean="0">
                            <a:latin typeface="Cambria Math" panose="02040503050406030204" pitchFamily="18" charset="0"/>
                          </a:rPr>
                          <m:t>2</m:t>
                        </m:r>
                      </m:sub>
                    </m:sSub>
                  </m:oMath>
                </a14:m>
                <a:endParaRPr lang="pt-BR" sz="2500" dirty="0"/>
              </a:p>
              <a:p>
                <a:pPr algn="just"/>
                <a:endParaRPr lang="pt-BR" dirty="0"/>
              </a:p>
              <a:p>
                <a:pPr algn="just"/>
                <a:r>
                  <a:rPr lang="pt-BR" sz="2500" dirty="0"/>
                  <a:t>O Requisito </a:t>
                </a:r>
                <a14:m>
                  <m:oMath xmlns:m="http://schemas.openxmlformats.org/officeDocument/2006/math">
                    <m:r>
                      <a:rPr lang="pt-BR" sz="2500" i="1" dirty="0" smtClean="0">
                        <a:latin typeface="Cambria Math" panose="02040503050406030204" pitchFamily="18" charset="0"/>
                      </a:rPr>
                      <m:t>3</m:t>
                    </m:r>
                  </m:oMath>
                </a14:m>
                <a:r>
                  <a:rPr lang="pt-BR" sz="2500" dirty="0"/>
                  <a:t> forçaria o jogador </a:t>
                </a:r>
                <a14:m>
                  <m:oMath xmlns:m="http://schemas.openxmlformats.org/officeDocument/2006/math">
                    <m:r>
                      <a:rPr lang="pt-BR" sz="2500" i="1" dirty="0">
                        <a:latin typeface="Cambria Math" panose="02040503050406030204" pitchFamily="18" charset="0"/>
                      </a:rPr>
                      <m:t>2</m:t>
                    </m:r>
                  </m:oMath>
                </a14:m>
                <a:r>
                  <a:rPr lang="pt-BR" sz="2500" dirty="0"/>
                  <a:t> a ter  crença </a:t>
                </a:r>
                <a14:m>
                  <m:oMath xmlns:m="http://schemas.openxmlformats.org/officeDocument/2006/math">
                    <m:r>
                      <a:rPr lang="pt-BR" sz="2500" i="1">
                        <a:latin typeface="Cambria Math" panose="02040503050406030204" pitchFamily="18" charset="0"/>
                      </a:rPr>
                      <m:t>𝑝</m:t>
                    </m:r>
                    <m:r>
                      <a:rPr lang="pt-BR" sz="2500" i="1">
                        <a:latin typeface="Cambria Math" panose="02040503050406030204" pitchFamily="18" charset="0"/>
                      </a:rPr>
                      <m:t>=</m:t>
                    </m:r>
                    <m:sSub>
                      <m:sSubPr>
                        <m:ctrlPr>
                          <a:rPr lang="pt-BR" sz="2500" i="1">
                            <a:latin typeface="Cambria Math" panose="02040503050406030204" pitchFamily="18" charset="0"/>
                          </a:rPr>
                        </m:ctrlPr>
                      </m:sSubPr>
                      <m:e>
                        <m:r>
                          <a:rPr lang="pt-BR" sz="2500" i="1">
                            <a:latin typeface="Cambria Math" panose="02040503050406030204" pitchFamily="18" charset="0"/>
                          </a:rPr>
                          <m:t>𝑞</m:t>
                        </m:r>
                      </m:e>
                      <m:sub>
                        <m:r>
                          <a:rPr lang="pt-BR" sz="2500" i="1">
                            <a:latin typeface="Cambria Math" panose="02040503050406030204" pitchFamily="18" charset="0"/>
                          </a:rPr>
                          <m:t>1</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𝑞</m:t>
                        </m:r>
                      </m:e>
                      <m:sub>
                        <m:r>
                          <a:rPr lang="en-US" sz="2500" i="1">
                            <a:latin typeface="Cambria Math" panose="02040503050406030204" pitchFamily="18" charset="0"/>
                          </a:rPr>
                          <m:t>1</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𝑞</m:t>
                        </m:r>
                      </m:e>
                      <m:sub>
                        <m:r>
                          <a:rPr lang="en-US" sz="2500" i="1">
                            <a:latin typeface="Cambria Math" panose="02040503050406030204" pitchFamily="18" charset="0"/>
                          </a:rPr>
                          <m:t>2</m:t>
                        </m:r>
                      </m:sub>
                    </m:sSub>
                    <m:r>
                      <a:rPr lang="en-US" sz="2500" i="1">
                        <a:latin typeface="Cambria Math" panose="02040503050406030204" pitchFamily="18" charset="0"/>
                      </a:rPr>
                      <m:t>)</m:t>
                    </m:r>
                  </m:oMath>
                </a14:m>
                <a:r>
                  <a:rPr lang="pt-BR" sz="2500" dirty="0"/>
                  <a:t> </a:t>
                </a:r>
              </a:p>
            </p:txBody>
          </p:sp>
        </mc:Choice>
        <mc:Fallback xmlns="">
          <p:sp>
            <p:nvSpPr>
              <p:cNvPr id="8" name="Content Placeholder 7">
                <a:extLst>
                  <a:ext uri="{FF2B5EF4-FFF2-40B4-BE49-F238E27FC236}">
                    <a16:creationId xmlns:a16="http://schemas.microsoft.com/office/drawing/2014/main" id="{FB2FF805-C620-4236-84C6-832C942DCD06}"/>
                  </a:ext>
                </a:extLst>
              </p:cNvPr>
              <p:cNvSpPr>
                <a:spLocks noGrp="1" noRot="1" noChangeAspect="1" noMove="1" noResize="1" noEditPoints="1" noAdjustHandles="1" noChangeArrowheads="1" noChangeShapeType="1" noTextEdit="1"/>
              </p:cNvSpPr>
              <p:nvPr>
                <p:ph idx="1"/>
              </p:nvPr>
            </p:nvSpPr>
            <p:spPr>
              <a:xfrm>
                <a:off x="5540095" y="1752602"/>
                <a:ext cx="6118505" cy="4784722"/>
              </a:xfrm>
              <a:blipFill>
                <a:blip r:embed="rId3"/>
                <a:stretch>
                  <a:fillRect l="-2092" t="-2168" r="-1494"/>
                </a:stretch>
              </a:blipFill>
            </p:spPr>
            <p:txBody>
              <a:bodyPr/>
              <a:lstStyle/>
              <a:p>
                <a:r>
                  <a:rPr lang="en-US">
                    <a:noFill/>
                  </a:rPr>
                  <a:t> </a:t>
                </a:r>
              </a:p>
            </p:txBody>
          </p:sp>
        </mc:Fallback>
      </mc:AlternateContent>
      <p:pic>
        <p:nvPicPr>
          <p:cNvPr id="9" name="Content Placeholder 5" descr="A close up of a map&#10;&#10;Description automatically generated">
            <a:extLst>
              <a:ext uri="{FF2B5EF4-FFF2-40B4-BE49-F238E27FC236}">
                <a16:creationId xmlns:a16="http://schemas.microsoft.com/office/drawing/2014/main" id="{10764DC4-8A69-4372-BE19-052A406331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48" y="2177076"/>
            <a:ext cx="5106113" cy="3486637"/>
          </a:xfrm>
          <a:prstGeom prst="rect">
            <a:avLst/>
          </a:prstGeom>
        </p:spPr>
      </p:pic>
      <p:sp>
        <p:nvSpPr>
          <p:cNvPr id="2" name="Footer Placeholder 1">
            <a:extLst>
              <a:ext uri="{FF2B5EF4-FFF2-40B4-BE49-F238E27FC236}">
                <a16:creationId xmlns:a16="http://schemas.microsoft.com/office/drawing/2014/main" id="{D3CFB8A7-2518-4F5D-8F10-F0605AE98B51}"/>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2607D2C2-9B98-4B40-A7FE-D415C17FB373}"/>
              </a:ext>
            </a:extLst>
          </p:cNvPr>
          <p:cNvSpPr>
            <a:spLocks noGrp="1"/>
          </p:cNvSpPr>
          <p:nvPr>
            <p:ph type="sldNum" sz="quarter" idx="12"/>
          </p:nvPr>
        </p:nvSpPr>
        <p:spPr/>
        <p:txBody>
          <a:bodyPr/>
          <a:lstStyle/>
          <a:p>
            <a:fld id="{AF67EEE8-F201-4410-BA13-233EFB93B646}" type="slidenum">
              <a:rPr lang="pt-BR" smtClean="0"/>
              <a:t>30</a:t>
            </a:fld>
            <a:endParaRPr lang="pt-BR"/>
          </a:p>
        </p:txBody>
      </p:sp>
    </p:spTree>
    <p:extLst>
      <p:ext uri="{BB962C8B-B14F-4D97-AF65-F5344CB8AC3E}">
        <p14:creationId xmlns:p14="http://schemas.microsoft.com/office/powerpoint/2010/main" val="678597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23A33C-7835-47AF-BD0D-AE64447CEE7E}"/>
                  </a:ext>
                </a:extLst>
              </p:cNvPr>
              <p:cNvSpPr>
                <a:spLocks noGrp="1"/>
              </p:cNvSpPr>
              <p:nvPr>
                <p:ph idx="1"/>
              </p:nvPr>
            </p:nvSpPr>
            <p:spPr/>
            <p:txBody>
              <a:bodyPr>
                <a:normAutofit fontScale="92500" lnSpcReduction="20000"/>
              </a:bodyPr>
              <a:lstStyle/>
              <a:p>
                <a:pPr algn="just"/>
                <a:r>
                  <a:rPr lang="pt-BR" dirty="0"/>
                  <a:t>Os requisitos de </a:t>
                </a:r>
                <a14:m>
                  <m:oMath xmlns:m="http://schemas.openxmlformats.org/officeDocument/2006/math">
                    <m:r>
                      <a:rPr lang="pt-BR" i="1" dirty="0" smtClean="0">
                        <a:latin typeface="Cambria Math" panose="02040503050406030204" pitchFamily="18" charset="0"/>
                      </a:rPr>
                      <m:t>1</m:t>
                    </m:r>
                  </m:oMath>
                </a14:m>
                <a:r>
                  <a:rPr lang="pt-BR" dirty="0"/>
                  <a:t> a </a:t>
                </a:r>
                <a14:m>
                  <m:oMath xmlns:m="http://schemas.openxmlformats.org/officeDocument/2006/math">
                    <m:r>
                      <a:rPr lang="pt-BR" i="1" dirty="0" smtClean="0">
                        <a:latin typeface="Cambria Math" panose="02040503050406030204" pitchFamily="18" charset="0"/>
                      </a:rPr>
                      <m:t>3</m:t>
                    </m:r>
                  </m:oMath>
                </a14:m>
                <a:r>
                  <a:rPr lang="pt-BR" dirty="0"/>
                  <a:t> capturam as principais características do E.B.P.. </a:t>
                </a:r>
                <a:r>
                  <a:rPr lang="pt-BR" i="1" dirty="0">
                    <a:solidFill>
                      <a:srgbClr val="0070C0"/>
                    </a:solidFill>
                  </a:rPr>
                  <a:t>Crenças são elevadas à importância de estratégias na definição do equilíbrio</a:t>
                </a:r>
                <a:r>
                  <a:rPr lang="pt-BR" dirty="0"/>
                  <a:t> (</a:t>
                </a:r>
                <a:r>
                  <a:rPr lang="en-US" dirty="0"/>
                  <a:t>Kreps &amp; Wilson, 1982</a:t>
                </a:r>
                <a:r>
                  <a:rPr lang="pt-BR" dirty="0"/>
                  <a:t>)</a:t>
                </a:r>
              </a:p>
              <a:p>
                <a:pPr lvl="1" algn="just"/>
                <a:endParaRPr lang="pt-BR" dirty="0"/>
              </a:p>
              <a:p>
                <a:pPr algn="just"/>
                <a:r>
                  <a:rPr lang="pt-BR" b="1" dirty="0">
                    <a:solidFill>
                      <a:srgbClr val="C00000"/>
                    </a:solidFill>
                  </a:rPr>
                  <a:t>Um equilíbrio não consiste mais somente em uma estratégia para cada jogador, mas agora inclui uma crença para cada jogador em cada conjunto de informação em que o jogador tem a jogada.</a:t>
                </a:r>
              </a:p>
              <a:p>
                <a:pPr algn="just"/>
                <a:endParaRPr lang="pt-BR" i="1" dirty="0"/>
              </a:p>
              <a:p>
                <a:pPr algn="just"/>
                <a:r>
                  <a:rPr lang="pt-BR" dirty="0"/>
                  <a:t>O Requisito </a:t>
                </a:r>
                <a14:m>
                  <m:oMath xmlns:m="http://schemas.openxmlformats.org/officeDocument/2006/math">
                    <m:r>
                      <a:rPr lang="pt-BR" i="1" dirty="0" smtClean="0">
                        <a:latin typeface="Cambria Math" panose="02040503050406030204" pitchFamily="18" charset="0"/>
                      </a:rPr>
                      <m:t>3</m:t>
                    </m:r>
                  </m:oMath>
                </a14:m>
                <a:r>
                  <a:rPr lang="pt-BR" dirty="0"/>
                  <a:t> força que os jogadores tenham crenças razoáveis no caminho de equilíbrio. </a:t>
                </a:r>
              </a:p>
              <a:p>
                <a:pPr lvl="1" algn="just"/>
                <a:r>
                  <a:rPr lang="pt-BR" dirty="0"/>
                  <a:t>Para jogos mais simples, os requisitos de </a:t>
                </a:r>
                <a14:m>
                  <m:oMath xmlns:m="http://schemas.openxmlformats.org/officeDocument/2006/math">
                    <m:r>
                      <a:rPr lang="pt-BR" i="1" dirty="0" smtClean="0">
                        <a:latin typeface="Cambria Math" panose="02040503050406030204" pitchFamily="18" charset="0"/>
                      </a:rPr>
                      <m:t>1</m:t>
                    </m:r>
                  </m:oMath>
                </a14:m>
                <a:r>
                  <a:rPr lang="pt-BR" dirty="0"/>
                  <a:t> a </a:t>
                </a:r>
                <a14:m>
                  <m:oMath xmlns:m="http://schemas.openxmlformats.org/officeDocument/2006/math">
                    <m:r>
                      <a:rPr lang="pt-BR" i="1" dirty="0" smtClean="0">
                        <a:latin typeface="Cambria Math" panose="02040503050406030204" pitchFamily="18" charset="0"/>
                      </a:rPr>
                      <m:t>3</m:t>
                    </m:r>
                  </m:oMath>
                </a14:m>
                <a:r>
                  <a:rPr lang="pt-BR" dirty="0"/>
                  <a:t> constituem a definição de E.B.P</a:t>
                </a:r>
              </a:p>
              <a:p>
                <a:pPr lvl="1" algn="just"/>
                <a:r>
                  <a:rPr lang="pt-BR" dirty="0"/>
                  <a:t>Em jogos mais ricos, mais requisitos são impostos para eliminar equilíbrios implausíveis </a:t>
                </a:r>
              </a:p>
              <a:p>
                <a:pPr algn="just"/>
                <a:endParaRPr lang="pt-BR" i="1" dirty="0"/>
              </a:p>
            </p:txBody>
          </p:sp>
        </mc:Choice>
        <mc:Fallback xmlns="">
          <p:sp>
            <p:nvSpPr>
              <p:cNvPr id="3" name="Content Placeholder 2">
                <a:extLst>
                  <a:ext uri="{FF2B5EF4-FFF2-40B4-BE49-F238E27FC236}">
                    <a16:creationId xmlns:a16="http://schemas.microsoft.com/office/drawing/2014/main" id="{A723A33C-7835-47AF-BD0D-AE64447CEE7E}"/>
                  </a:ext>
                </a:extLst>
              </p:cNvPr>
              <p:cNvSpPr>
                <a:spLocks noGrp="1" noRot="1" noChangeAspect="1" noMove="1" noResize="1" noEditPoints="1" noAdjustHandles="1" noChangeArrowheads="1" noChangeShapeType="1" noTextEdit="1"/>
              </p:cNvSpPr>
              <p:nvPr>
                <p:ph idx="1"/>
              </p:nvPr>
            </p:nvSpPr>
            <p:spPr>
              <a:blipFill>
                <a:blip r:embed="rId3"/>
                <a:stretch>
                  <a:fillRect l="-928" t="-35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F194E781-0DA8-4099-AE90-5B7F2958B24F}"/>
              </a:ext>
            </a:extLst>
          </p:cNvPr>
          <p:cNvSpPr>
            <a:spLocks noGrp="1"/>
          </p:cNvSpPr>
          <p:nvPr>
            <p:ph type="title"/>
          </p:nvPr>
        </p:nvSpPr>
        <p:spPr>
          <a:xfrm>
            <a:off x="838200" y="320676"/>
            <a:ext cx="10515601" cy="1231900"/>
          </a:xfrm>
        </p:spPr>
        <p:txBody>
          <a:bodyPr/>
          <a:lstStyle/>
          <a:p>
            <a:r>
              <a:rPr lang="pt-BR" b="1" dirty="0"/>
              <a:t>Introdução a Equilíbrio Bayesiano Perfeito</a:t>
            </a:r>
          </a:p>
        </p:txBody>
      </p:sp>
      <p:sp>
        <p:nvSpPr>
          <p:cNvPr id="5" name="Footer Placeholder 4">
            <a:extLst>
              <a:ext uri="{FF2B5EF4-FFF2-40B4-BE49-F238E27FC236}">
                <a16:creationId xmlns:a16="http://schemas.microsoft.com/office/drawing/2014/main" id="{1DEDE9B7-4804-4D58-A00A-5B8F87C5E241}"/>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02153C88-D15B-4C92-B21A-3747A3B80240}"/>
              </a:ext>
            </a:extLst>
          </p:cNvPr>
          <p:cNvSpPr>
            <a:spLocks noGrp="1"/>
          </p:cNvSpPr>
          <p:nvPr>
            <p:ph type="sldNum" sz="quarter" idx="12"/>
          </p:nvPr>
        </p:nvSpPr>
        <p:spPr/>
        <p:txBody>
          <a:bodyPr/>
          <a:lstStyle/>
          <a:p>
            <a:fld id="{AF67EEE8-F201-4410-BA13-233EFB93B646}" type="slidenum">
              <a:rPr lang="pt-BR" smtClean="0"/>
              <a:t>31</a:t>
            </a:fld>
            <a:endParaRPr lang="pt-BR"/>
          </a:p>
        </p:txBody>
      </p:sp>
      <p:pic>
        <p:nvPicPr>
          <p:cNvPr id="7" name="Picture 6" descr="💡 Light Bulb Emoji">
            <a:extLst>
              <a:ext uri="{FF2B5EF4-FFF2-40B4-BE49-F238E27FC236}">
                <a16:creationId xmlns:a16="http://schemas.microsoft.com/office/drawing/2014/main" id="{C4D6DEF7-D057-DF56-3647-B725896235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787" y="2953828"/>
            <a:ext cx="846826" cy="84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291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23A33C-7835-47AF-BD0D-AE64447CEE7E}"/>
                  </a:ext>
                </a:extLst>
              </p:cNvPr>
              <p:cNvSpPr>
                <a:spLocks noGrp="1"/>
              </p:cNvSpPr>
              <p:nvPr>
                <p:ph idx="1"/>
              </p:nvPr>
            </p:nvSpPr>
            <p:spPr/>
            <p:txBody>
              <a:bodyPr>
                <a:normAutofit fontScale="92500" lnSpcReduction="10000"/>
              </a:bodyPr>
              <a:lstStyle/>
              <a:p>
                <a:pPr algn="just"/>
                <a:r>
                  <a:rPr lang="pt-BR" b="1" dirty="0"/>
                  <a:t>Requisito 4 (R.4): </a:t>
                </a:r>
                <a:r>
                  <a:rPr lang="pt-BR" dirty="0"/>
                  <a:t>para conjuntos de informação fora do caminho de equilíbrio, crenças são determinadas pela regra de Bayes e pelas estratégias de equilíbrio dos jogadores </a:t>
                </a:r>
                <a:r>
                  <a:rPr lang="pt-BR" i="1" dirty="0">
                    <a:solidFill>
                      <a:srgbClr val="C00000"/>
                    </a:solidFill>
                  </a:rPr>
                  <a:t>quando for possível</a:t>
                </a:r>
              </a:p>
              <a:p>
                <a:pPr algn="just"/>
                <a:endParaRPr lang="pt-BR" i="1" dirty="0"/>
              </a:p>
              <a:p>
                <a:pPr algn="just"/>
                <a:r>
                  <a:rPr lang="pt-BR" b="1" dirty="0"/>
                  <a:t>Definição: </a:t>
                </a:r>
                <a:r>
                  <a:rPr lang="pt-BR" dirty="0"/>
                  <a:t>Um equilíbrio Bayesiano perfeito consiste de estratégias e crenças que satisfaçam os Requisitos de </a:t>
                </a:r>
                <a14:m>
                  <m:oMath xmlns:m="http://schemas.openxmlformats.org/officeDocument/2006/math">
                    <m:r>
                      <a:rPr lang="pt-BR" i="1" dirty="0" smtClean="0">
                        <a:latin typeface="Cambria Math" panose="02040503050406030204" pitchFamily="18" charset="0"/>
                      </a:rPr>
                      <m:t>1</m:t>
                    </m:r>
                  </m:oMath>
                </a14:m>
                <a:r>
                  <a:rPr lang="pt-BR" dirty="0"/>
                  <a:t> a </a:t>
                </a:r>
                <a14:m>
                  <m:oMath xmlns:m="http://schemas.openxmlformats.org/officeDocument/2006/math">
                    <m:r>
                      <a:rPr lang="pt-BR" i="1" dirty="0" smtClean="0">
                        <a:latin typeface="Cambria Math" panose="02040503050406030204" pitchFamily="18" charset="0"/>
                      </a:rPr>
                      <m:t>4</m:t>
                    </m:r>
                  </m:oMath>
                </a14:m>
                <a:r>
                  <a:rPr lang="pt-BR" dirty="0"/>
                  <a:t>.</a:t>
                </a:r>
              </a:p>
              <a:p>
                <a:pPr marL="0" indent="0" algn="just">
                  <a:buNone/>
                </a:pPr>
                <a:r>
                  <a:rPr lang="pt-BR" dirty="0"/>
                  <a:t> </a:t>
                </a:r>
              </a:p>
              <a:p>
                <a:pPr algn="just"/>
                <a:r>
                  <a:rPr lang="pt-BR" dirty="0"/>
                  <a:t>Recapitulando, </a:t>
                </a:r>
                <a:r>
                  <a:rPr lang="pt-BR" b="1" dirty="0">
                    <a:solidFill>
                      <a:srgbClr val="0070C0"/>
                    </a:solidFill>
                  </a:rPr>
                  <a:t>um equilíbrio perfeito Bayesiano é um conjunto de estratégias e crenças tais que as estratégias sejam sequencialmente racionais dadas as crenças dos jogadores e os jogadores atualizam suas crenças através da regra de Bayes sempre que possível</a:t>
                </a:r>
                <a:endParaRPr lang="pt-BR" b="1" i="1" dirty="0">
                  <a:solidFill>
                    <a:srgbClr val="0070C0"/>
                  </a:solidFill>
                </a:endParaRPr>
              </a:p>
            </p:txBody>
          </p:sp>
        </mc:Choice>
        <mc:Fallback xmlns="">
          <p:sp>
            <p:nvSpPr>
              <p:cNvPr id="3" name="Content Placeholder 2">
                <a:extLst>
                  <a:ext uri="{FF2B5EF4-FFF2-40B4-BE49-F238E27FC236}">
                    <a16:creationId xmlns:a16="http://schemas.microsoft.com/office/drawing/2014/main" id="{A723A33C-7835-47AF-BD0D-AE64447CEE7E}"/>
                  </a:ext>
                </a:extLst>
              </p:cNvPr>
              <p:cNvSpPr>
                <a:spLocks noGrp="1" noRot="1" noChangeAspect="1" noMove="1" noResize="1" noEditPoints="1" noAdjustHandles="1" noChangeArrowheads="1" noChangeShapeType="1" noTextEdit="1"/>
              </p:cNvSpPr>
              <p:nvPr>
                <p:ph idx="1"/>
              </p:nvPr>
            </p:nvSpPr>
            <p:spPr>
              <a:blipFill>
                <a:blip r:embed="rId3"/>
                <a:stretch>
                  <a:fillRect l="-928" t="-2801" r="-986"/>
                </a:stretch>
              </a:blipFill>
            </p:spPr>
            <p:txBody>
              <a:bodyPr/>
              <a:lstStyle/>
              <a:p>
                <a:r>
                  <a:rPr lang="pt-BR">
                    <a:noFill/>
                  </a:rPr>
                  <a:t> </a:t>
                </a:r>
              </a:p>
            </p:txBody>
          </p:sp>
        </mc:Fallback>
      </mc:AlternateContent>
      <p:sp>
        <p:nvSpPr>
          <p:cNvPr id="4" name="Title 1">
            <a:extLst>
              <a:ext uri="{FF2B5EF4-FFF2-40B4-BE49-F238E27FC236}">
                <a16:creationId xmlns:a16="http://schemas.microsoft.com/office/drawing/2014/main" id="{F194E781-0DA8-4099-AE90-5B7F2958B24F}"/>
              </a:ext>
            </a:extLst>
          </p:cNvPr>
          <p:cNvSpPr>
            <a:spLocks noGrp="1"/>
          </p:cNvSpPr>
          <p:nvPr>
            <p:ph type="title"/>
          </p:nvPr>
        </p:nvSpPr>
        <p:spPr>
          <a:xfrm>
            <a:off x="838200" y="320676"/>
            <a:ext cx="10515601" cy="1231900"/>
          </a:xfrm>
        </p:spPr>
        <p:txBody>
          <a:bodyPr/>
          <a:lstStyle/>
          <a:p>
            <a:r>
              <a:rPr lang="pt-BR" b="1" dirty="0"/>
              <a:t>Introdução a Equilíbrio Bayesiano Perfeito</a:t>
            </a:r>
          </a:p>
        </p:txBody>
      </p:sp>
      <p:sp>
        <p:nvSpPr>
          <p:cNvPr id="2" name="Footer Placeholder 1">
            <a:extLst>
              <a:ext uri="{FF2B5EF4-FFF2-40B4-BE49-F238E27FC236}">
                <a16:creationId xmlns:a16="http://schemas.microsoft.com/office/drawing/2014/main" id="{4915C8F5-E59F-47D9-80A8-DB48B8898442}"/>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F14111CB-A07C-4EB8-97E9-B210C7FA86FE}"/>
              </a:ext>
            </a:extLst>
          </p:cNvPr>
          <p:cNvSpPr>
            <a:spLocks noGrp="1"/>
          </p:cNvSpPr>
          <p:nvPr>
            <p:ph type="sldNum" sz="quarter" idx="12"/>
          </p:nvPr>
        </p:nvSpPr>
        <p:spPr/>
        <p:txBody>
          <a:bodyPr/>
          <a:lstStyle/>
          <a:p>
            <a:fld id="{AF67EEE8-F201-4410-BA13-233EFB93B646}" type="slidenum">
              <a:rPr lang="pt-BR" smtClean="0"/>
              <a:t>32</a:t>
            </a:fld>
            <a:endParaRPr lang="pt-BR"/>
          </a:p>
        </p:txBody>
      </p:sp>
      <p:pic>
        <p:nvPicPr>
          <p:cNvPr id="6" name="Picture 5" descr="💡 Light Bulb Emoji">
            <a:extLst>
              <a:ext uri="{FF2B5EF4-FFF2-40B4-BE49-F238E27FC236}">
                <a16:creationId xmlns:a16="http://schemas.microsoft.com/office/drawing/2014/main" id="{469B0797-AFBC-48D9-12CD-25A252EB9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40" y="3219166"/>
            <a:ext cx="846826" cy="84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369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a:extLst>
              <a:ext uri="{FF2B5EF4-FFF2-40B4-BE49-F238E27FC236}">
                <a16:creationId xmlns:a16="http://schemas.microsoft.com/office/drawing/2014/main" id="{9CDEEE6F-A5D4-407D-8BDE-E257F47C74FC}"/>
              </a:ext>
            </a:extLst>
          </p:cNvPr>
          <p:cNvSpPr>
            <a:spLocks noGrp="1"/>
          </p:cNvSpPr>
          <p:nvPr>
            <p:ph type="title"/>
          </p:nvPr>
        </p:nvSpPr>
        <p:spPr>
          <a:xfrm>
            <a:off x="838200" y="320676"/>
            <a:ext cx="10515601" cy="1231900"/>
          </a:xfrm>
        </p:spPr>
        <p:txBody>
          <a:bodyPr>
            <a:normAutofit/>
          </a:bodyPr>
          <a:lstStyle/>
          <a:p>
            <a:r>
              <a:rPr lang="pt-BR" b="1" dirty="0"/>
              <a:t>Introdução a Equilíbrio Bayesiano Perfeito</a:t>
            </a:r>
            <a:br>
              <a:rPr lang="pt-BR" b="1" dirty="0"/>
            </a:br>
            <a:r>
              <a:rPr lang="pt-BR" sz="2400" b="1" dirty="0"/>
              <a:t>Exemplo do requisito 4</a:t>
            </a:r>
          </a:p>
        </p:txBody>
      </p:sp>
      <mc:AlternateContent xmlns:mc="http://schemas.openxmlformats.org/markup-compatibility/2006" xmlns:a14="http://schemas.microsoft.com/office/drawing/2010/main">
        <mc:Choice Requires="a14">
          <p:sp>
            <p:nvSpPr>
              <p:cNvPr id="116" name="Content Placeholder 7">
                <a:extLst>
                  <a:ext uri="{FF2B5EF4-FFF2-40B4-BE49-F238E27FC236}">
                    <a16:creationId xmlns:a16="http://schemas.microsoft.com/office/drawing/2014/main" id="{3C97D0D7-1B02-47A6-8CE5-01B5A8E7444A}"/>
                  </a:ext>
                </a:extLst>
              </p:cNvPr>
              <p:cNvSpPr txBox="1">
                <a:spLocks/>
              </p:cNvSpPr>
              <p:nvPr/>
            </p:nvSpPr>
            <p:spPr>
              <a:xfrm>
                <a:off x="5540095" y="1752602"/>
                <a:ext cx="6118505" cy="4784722"/>
              </a:xfrm>
              <a:prstGeom prst="rect">
                <a:avLst/>
              </a:prstGeom>
            </p:spPr>
            <p:txBody>
              <a:bodyPr vert="horz" lIns="91440" tIns="45720" rIns="91440" bIns="45720" rtlCol="0">
                <a:normAutofit lnSpcReduction="1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b="1" dirty="0"/>
                  <a:t>Exemplo:</a:t>
                </a:r>
                <a:r>
                  <a:rPr lang="pt-BR" dirty="0"/>
                  <a:t> Esse jogo tem um subjogo, que começa no conjunto de informação unitário de </a:t>
                </a:r>
                <a14:m>
                  <m:oMath xmlns:m="http://schemas.openxmlformats.org/officeDocument/2006/math">
                    <m:r>
                      <a:rPr lang="pt-BR" i="1">
                        <a:latin typeface="Cambria Math" panose="02040503050406030204" pitchFamily="18" charset="0"/>
                      </a:rPr>
                      <m:t>2</m:t>
                    </m:r>
                  </m:oMath>
                </a14:m>
                <a:endParaRPr lang="pt-BR" dirty="0"/>
              </a:p>
              <a:p>
                <a:pPr lvl="1" algn="just"/>
                <a:r>
                  <a:rPr lang="pt-BR" dirty="0"/>
                  <a:t>O único equilíbrio de Nash nesse subjogo entre </a:t>
                </a:r>
                <a14:m>
                  <m:oMath xmlns:m="http://schemas.openxmlformats.org/officeDocument/2006/math">
                    <m:r>
                      <a:rPr lang="pt-BR" i="1">
                        <a:latin typeface="Cambria Math" panose="02040503050406030204" pitchFamily="18" charset="0"/>
                      </a:rPr>
                      <m:t>2</m:t>
                    </m:r>
                  </m:oMath>
                </a14:m>
                <a:r>
                  <a:rPr lang="pt-BR" dirty="0"/>
                  <a:t> e </a:t>
                </a:r>
                <a14:m>
                  <m:oMath xmlns:m="http://schemas.openxmlformats.org/officeDocument/2006/math">
                    <m:r>
                      <a:rPr lang="pt-BR" i="1">
                        <a:latin typeface="Cambria Math" panose="02040503050406030204" pitchFamily="18" charset="0"/>
                      </a:rPr>
                      <m:t>3</m:t>
                    </m:r>
                  </m:oMath>
                </a14:m>
                <a:r>
                  <a:rPr lang="pt-BR" dirty="0"/>
                  <a:t> é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𝐿</m:t>
                    </m:r>
                    <m:r>
                      <a:rPr lang="pt-BR" i="1">
                        <a:latin typeface="Cambria Math" panose="02040503050406030204" pitchFamily="18" charset="0"/>
                      </a:rPr>
                      <m:t>,</m:t>
                    </m:r>
                    <m:r>
                      <a:rPr lang="pt-BR" i="1">
                        <a:latin typeface="Cambria Math" panose="02040503050406030204" pitchFamily="18" charset="0"/>
                      </a:rPr>
                      <m:t>𝑅</m:t>
                    </m:r>
                    <m:r>
                      <a:rPr lang="pt-BR" i="1">
                        <a:latin typeface="Cambria Math" panose="02040503050406030204" pitchFamily="18" charset="0"/>
                      </a:rPr>
                      <m:t>′)</m:t>
                    </m:r>
                  </m:oMath>
                </a14:m>
                <a:r>
                  <a:rPr lang="pt-BR" dirty="0"/>
                  <a:t>, portanto o único E.N.P.S. do jogo é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𝐷</m:t>
                    </m:r>
                    <m:r>
                      <a:rPr lang="pt-BR" i="1">
                        <a:latin typeface="Cambria Math" panose="02040503050406030204" pitchFamily="18" charset="0"/>
                      </a:rPr>
                      <m:t>,</m:t>
                    </m:r>
                    <m:r>
                      <a:rPr lang="pt-BR" i="1">
                        <a:latin typeface="Cambria Math" panose="02040503050406030204" pitchFamily="18" charset="0"/>
                      </a:rPr>
                      <m:t>𝐿</m:t>
                    </m:r>
                    <m:r>
                      <a:rPr lang="pt-BR" i="1">
                        <a:latin typeface="Cambria Math" panose="02040503050406030204" pitchFamily="18" charset="0"/>
                      </a:rPr>
                      <m:t>,</m:t>
                    </m:r>
                    <m:r>
                      <a:rPr lang="pt-BR" i="1">
                        <a:latin typeface="Cambria Math" panose="02040503050406030204" pitchFamily="18" charset="0"/>
                      </a:rPr>
                      <m:t>𝑅</m:t>
                    </m:r>
                    <m:r>
                      <a:rPr lang="pt-BR" i="1">
                        <a:latin typeface="Cambria Math" panose="02040503050406030204" pitchFamily="18" charset="0"/>
                      </a:rPr>
                      <m:t>′)</m:t>
                    </m:r>
                  </m:oMath>
                </a14:m>
                <a:endParaRPr lang="pt-BR" dirty="0"/>
              </a:p>
              <a:p>
                <a:pPr lvl="1" algn="just"/>
                <a:endParaRPr lang="pt-BR" dirty="0"/>
              </a:p>
              <a:p>
                <a:pPr algn="just"/>
                <a:r>
                  <a:rPr lang="pt-BR" dirty="0"/>
                  <a:t>A estratégia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𝐷</m:t>
                    </m:r>
                    <m:r>
                      <a:rPr lang="pt-BR" i="1">
                        <a:latin typeface="Cambria Math" panose="02040503050406030204" pitchFamily="18" charset="0"/>
                      </a:rPr>
                      <m:t>,</m:t>
                    </m:r>
                    <m:r>
                      <a:rPr lang="pt-BR" i="1">
                        <a:latin typeface="Cambria Math" panose="02040503050406030204" pitchFamily="18" charset="0"/>
                      </a:rPr>
                      <m:t>𝐿</m:t>
                    </m:r>
                    <m:r>
                      <a:rPr lang="pt-BR" i="1">
                        <a:latin typeface="Cambria Math" panose="02040503050406030204" pitchFamily="18" charset="0"/>
                      </a:rPr>
                      <m:t>,</m:t>
                    </m:r>
                    <m:r>
                      <a:rPr lang="pt-BR" i="1">
                        <a:latin typeface="Cambria Math" panose="02040503050406030204" pitchFamily="18" charset="0"/>
                      </a:rPr>
                      <m:t>𝑅</m:t>
                    </m:r>
                    <m:r>
                      <a:rPr lang="pt-BR" i="1">
                        <a:latin typeface="Cambria Math" panose="02040503050406030204" pitchFamily="18" charset="0"/>
                      </a:rPr>
                      <m:t>′)</m:t>
                    </m:r>
                  </m:oMath>
                </a14:m>
                <a:r>
                  <a:rPr lang="pt-BR" dirty="0"/>
                  <a:t> e crença </a:t>
                </a:r>
                <a14:m>
                  <m:oMath xmlns:m="http://schemas.openxmlformats.org/officeDocument/2006/math">
                    <m:r>
                      <a:rPr lang="pt-BR" i="1">
                        <a:latin typeface="Cambria Math" panose="02040503050406030204" pitchFamily="18" charset="0"/>
                      </a:rPr>
                      <m:t>𝑝</m:t>
                    </m:r>
                    <m:r>
                      <a:rPr lang="pt-BR" i="1">
                        <a:latin typeface="Cambria Math" panose="02040503050406030204" pitchFamily="18" charset="0"/>
                      </a:rPr>
                      <m:t>=1</m:t>
                    </m:r>
                  </m:oMath>
                </a14:m>
                <a:r>
                  <a:rPr lang="pt-BR" dirty="0"/>
                  <a:t> para </a:t>
                </a:r>
                <a14:m>
                  <m:oMath xmlns:m="http://schemas.openxmlformats.org/officeDocument/2006/math">
                    <m:r>
                      <a:rPr lang="pt-BR" i="1">
                        <a:latin typeface="Cambria Math" panose="02040503050406030204" pitchFamily="18" charset="0"/>
                      </a:rPr>
                      <m:t>3</m:t>
                    </m:r>
                  </m:oMath>
                </a14:m>
                <a:r>
                  <a:rPr lang="pt-BR" dirty="0"/>
                  <a:t> satisfazem os requisitos de </a:t>
                </a:r>
                <a14:m>
                  <m:oMath xmlns:m="http://schemas.openxmlformats.org/officeDocument/2006/math">
                    <m:r>
                      <a:rPr lang="pt-BR" i="1">
                        <a:latin typeface="Cambria Math" panose="02040503050406030204" pitchFamily="18" charset="0"/>
                      </a:rPr>
                      <m:t>1</m:t>
                    </m:r>
                  </m:oMath>
                </a14:m>
                <a:r>
                  <a:rPr lang="pt-BR" dirty="0"/>
                  <a:t> a </a:t>
                </a:r>
                <a14:m>
                  <m:oMath xmlns:m="http://schemas.openxmlformats.org/officeDocument/2006/math">
                    <m:r>
                      <a:rPr lang="pt-BR" i="1">
                        <a:latin typeface="Cambria Math" panose="02040503050406030204" pitchFamily="18" charset="0"/>
                      </a:rPr>
                      <m:t>3</m:t>
                    </m:r>
                  </m:oMath>
                </a14:m>
                <a:endParaRPr lang="pt-BR" dirty="0"/>
              </a:p>
              <a:p>
                <a:pPr lvl="1" algn="just"/>
                <a:r>
                  <a:rPr lang="pt-BR" dirty="0"/>
                  <a:t>Não há nenhum conjunto de informação fora </a:t>
                </a:r>
                <a:r>
                  <a:rPr lang="pt-BR" i="1" dirty="0"/>
                  <a:t>desse</a:t>
                </a:r>
                <a:r>
                  <a:rPr lang="pt-BR" dirty="0"/>
                  <a:t> caminho de equilíbrio, portanto também satisfaz </a:t>
                </a:r>
                <a14:m>
                  <m:oMath xmlns:m="http://schemas.openxmlformats.org/officeDocument/2006/math">
                    <m:r>
                      <a:rPr lang="pt-BR" i="1">
                        <a:latin typeface="Cambria Math" panose="02040503050406030204" pitchFamily="18" charset="0"/>
                      </a:rPr>
                      <m:t>𝑅</m:t>
                    </m:r>
                    <m:r>
                      <a:rPr lang="pt-BR" i="1">
                        <a:latin typeface="Cambria Math" panose="02040503050406030204" pitchFamily="18" charset="0"/>
                      </a:rPr>
                      <m:t>.4</m:t>
                    </m:r>
                  </m:oMath>
                </a14:m>
                <a:r>
                  <a:rPr lang="pt-BR" dirty="0"/>
                  <a:t>.</a:t>
                </a:r>
              </a:p>
              <a:p>
                <a:pPr lvl="1" algn="just"/>
                <a:r>
                  <a:rPr lang="pt-BR" dirty="0"/>
                  <a:t>Logo, constitui um E.B.P.</a:t>
                </a:r>
              </a:p>
              <a:p>
                <a:pPr lvl="1" algn="just"/>
                <a:endParaRPr lang="pt-BR" dirty="0"/>
              </a:p>
              <a:p>
                <a:pPr lvl="1" algn="just"/>
                <a:endParaRPr lang="pt-BR" dirty="0"/>
              </a:p>
            </p:txBody>
          </p:sp>
        </mc:Choice>
        <mc:Fallback xmlns="">
          <p:sp>
            <p:nvSpPr>
              <p:cNvPr id="116" name="Content Placeholder 7">
                <a:extLst>
                  <a:ext uri="{FF2B5EF4-FFF2-40B4-BE49-F238E27FC236}">
                    <a16:creationId xmlns:a16="http://schemas.microsoft.com/office/drawing/2014/main" id="{3C97D0D7-1B02-47A6-8CE5-01B5A8E7444A}"/>
                  </a:ext>
                </a:extLst>
              </p:cNvPr>
              <p:cNvSpPr txBox="1">
                <a:spLocks noRot="1" noChangeAspect="1" noMove="1" noResize="1" noEditPoints="1" noAdjustHandles="1" noChangeArrowheads="1" noChangeShapeType="1" noTextEdit="1"/>
              </p:cNvSpPr>
              <p:nvPr/>
            </p:nvSpPr>
            <p:spPr>
              <a:xfrm>
                <a:off x="5540095" y="1752602"/>
                <a:ext cx="6118505" cy="4784722"/>
              </a:xfrm>
              <a:prstGeom prst="rect">
                <a:avLst/>
              </a:prstGeom>
              <a:blipFill>
                <a:blip r:embed="rId3"/>
                <a:stretch>
                  <a:fillRect l="-1793" t="-2934" r="-1892"/>
                </a:stretch>
              </a:blipFill>
            </p:spPr>
            <p:txBody>
              <a:bodyPr/>
              <a:lstStyle/>
              <a:p>
                <a:r>
                  <a:rPr lang="pt-BR">
                    <a:noFill/>
                  </a:rPr>
                  <a:t> </a:t>
                </a:r>
              </a:p>
            </p:txBody>
          </p:sp>
        </mc:Fallback>
      </mc:AlternateContent>
      <p:pic>
        <p:nvPicPr>
          <p:cNvPr id="119" name="Content Placeholder 4" descr="A close up of a map&#10;&#10;Description automatically generated">
            <a:extLst>
              <a:ext uri="{FF2B5EF4-FFF2-40B4-BE49-F238E27FC236}">
                <a16:creationId xmlns:a16="http://schemas.microsoft.com/office/drawing/2014/main" id="{8504CFBD-39CE-4F35-864A-5D002BDB1F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066" y="1752602"/>
            <a:ext cx="4851389" cy="4581868"/>
          </a:xfrm>
          <a:prstGeom prst="rect">
            <a:avLst/>
          </a:prstGeom>
        </p:spPr>
      </p:pic>
      <p:sp>
        <p:nvSpPr>
          <p:cNvPr id="2" name="Rectangle 1">
            <a:extLst>
              <a:ext uri="{FF2B5EF4-FFF2-40B4-BE49-F238E27FC236}">
                <a16:creationId xmlns:a16="http://schemas.microsoft.com/office/drawing/2014/main" id="{1E860DFD-B0FC-42CC-B28C-BFD37B6A28CF}"/>
              </a:ext>
            </a:extLst>
          </p:cNvPr>
          <p:cNvSpPr/>
          <p:nvPr/>
        </p:nvSpPr>
        <p:spPr>
          <a:xfrm>
            <a:off x="5619565" y="2816445"/>
            <a:ext cx="6294268" cy="3720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Footer Placeholder 2">
            <a:extLst>
              <a:ext uri="{FF2B5EF4-FFF2-40B4-BE49-F238E27FC236}">
                <a16:creationId xmlns:a16="http://schemas.microsoft.com/office/drawing/2014/main" id="{60AE0EBC-9C6A-4B8D-B4FA-CD1FAA5CC224}"/>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767DA392-E904-4E24-AB03-EC35F741F168}"/>
              </a:ext>
            </a:extLst>
          </p:cNvPr>
          <p:cNvSpPr>
            <a:spLocks noGrp="1"/>
          </p:cNvSpPr>
          <p:nvPr>
            <p:ph type="sldNum" sz="quarter" idx="12"/>
          </p:nvPr>
        </p:nvSpPr>
        <p:spPr/>
        <p:txBody>
          <a:bodyPr/>
          <a:lstStyle/>
          <a:p>
            <a:fld id="{AF67EEE8-F201-4410-BA13-233EFB93B646}" type="slidenum">
              <a:rPr lang="pt-BR" smtClean="0"/>
              <a:t>33</a:t>
            </a:fld>
            <a:endParaRPr lang="pt-BR"/>
          </a:p>
        </p:txBody>
      </p:sp>
    </p:spTree>
    <p:extLst>
      <p:ext uri="{BB962C8B-B14F-4D97-AF65-F5344CB8AC3E}">
        <p14:creationId xmlns:p14="http://schemas.microsoft.com/office/powerpoint/2010/main" val="147698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a:extLst>
              <a:ext uri="{FF2B5EF4-FFF2-40B4-BE49-F238E27FC236}">
                <a16:creationId xmlns:a16="http://schemas.microsoft.com/office/drawing/2014/main" id="{9CDEEE6F-A5D4-407D-8BDE-E257F47C74FC}"/>
              </a:ext>
            </a:extLst>
          </p:cNvPr>
          <p:cNvSpPr>
            <a:spLocks noGrp="1"/>
          </p:cNvSpPr>
          <p:nvPr>
            <p:ph type="title"/>
          </p:nvPr>
        </p:nvSpPr>
        <p:spPr>
          <a:xfrm>
            <a:off x="838200" y="320676"/>
            <a:ext cx="10515601" cy="1231900"/>
          </a:xfrm>
        </p:spPr>
        <p:txBody>
          <a:bodyPr/>
          <a:lstStyle/>
          <a:p>
            <a:r>
              <a:rPr lang="pt-BR" b="1" dirty="0"/>
              <a:t>Introdução a Equilíbrio Bayesiano Perfeito</a:t>
            </a:r>
            <a:br>
              <a:rPr lang="pt-BR" b="1" dirty="0"/>
            </a:br>
            <a:r>
              <a:rPr lang="pt-BR" sz="2400" b="1" dirty="0"/>
              <a:t>Exemplo do requisito 4</a:t>
            </a:r>
            <a:endParaRPr lang="pt-BR" b="1" dirty="0"/>
          </a:p>
        </p:txBody>
      </p:sp>
      <mc:AlternateContent xmlns:mc="http://schemas.openxmlformats.org/markup-compatibility/2006" xmlns:a14="http://schemas.microsoft.com/office/drawing/2010/main">
        <mc:Choice Requires="a14">
          <p:sp>
            <p:nvSpPr>
              <p:cNvPr id="116" name="Content Placeholder 7">
                <a:extLst>
                  <a:ext uri="{FF2B5EF4-FFF2-40B4-BE49-F238E27FC236}">
                    <a16:creationId xmlns:a16="http://schemas.microsoft.com/office/drawing/2014/main" id="{3C97D0D7-1B02-47A6-8CE5-01B5A8E7444A}"/>
                  </a:ext>
                </a:extLst>
              </p:cNvPr>
              <p:cNvSpPr txBox="1">
                <a:spLocks/>
              </p:cNvSpPr>
              <p:nvPr/>
            </p:nvSpPr>
            <p:spPr>
              <a:xfrm>
                <a:off x="5540095" y="1752602"/>
                <a:ext cx="6118505" cy="4784722"/>
              </a:xfrm>
              <a:prstGeom prst="rect">
                <a:avLst/>
              </a:prstGeom>
            </p:spPr>
            <p:txBody>
              <a:bodyPr vert="horz" lIns="91440" tIns="45720" rIns="91440" bIns="45720" rtlCol="0">
                <a:normAutofit lnSpcReduction="1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b="1" dirty="0"/>
                  <a:t>Exemplo:</a:t>
                </a:r>
                <a:r>
                  <a:rPr lang="pt-BR" dirty="0"/>
                  <a:t> Esse jogo tem um subjogo, que começa no conjunto de informação unitário de </a:t>
                </a:r>
                <a14:m>
                  <m:oMath xmlns:m="http://schemas.openxmlformats.org/officeDocument/2006/math">
                    <m:r>
                      <a:rPr lang="pt-BR" i="1">
                        <a:latin typeface="Cambria Math" panose="02040503050406030204" pitchFamily="18" charset="0"/>
                      </a:rPr>
                      <m:t>2</m:t>
                    </m:r>
                  </m:oMath>
                </a14:m>
                <a:endParaRPr lang="pt-BR" dirty="0"/>
              </a:p>
              <a:p>
                <a:pPr lvl="1" algn="just"/>
                <a:r>
                  <a:rPr lang="pt-BR" dirty="0"/>
                  <a:t>O único equilíbrio de Nash nesse subjogo entre </a:t>
                </a:r>
                <a14:m>
                  <m:oMath xmlns:m="http://schemas.openxmlformats.org/officeDocument/2006/math">
                    <m:r>
                      <a:rPr lang="pt-BR" i="1">
                        <a:latin typeface="Cambria Math" panose="02040503050406030204" pitchFamily="18" charset="0"/>
                      </a:rPr>
                      <m:t>2</m:t>
                    </m:r>
                  </m:oMath>
                </a14:m>
                <a:r>
                  <a:rPr lang="pt-BR" dirty="0"/>
                  <a:t> e </a:t>
                </a:r>
                <a14:m>
                  <m:oMath xmlns:m="http://schemas.openxmlformats.org/officeDocument/2006/math">
                    <m:r>
                      <a:rPr lang="pt-BR" i="1">
                        <a:latin typeface="Cambria Math" panose="02040503050406030204" pitchFamily="18" charset="0"/>
                      </a:rPr>
                      <m:t>3</m:t>
                    </m:r>
                  </m:oMath>
                </a14:m>
                <a:r>
                  <a:rPr lang="pt-BR" dirty="0"/>
                  <a:t> é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𝐿</m:t>
                    </m:r>
                    <m:r>
                      <a:rPr lang="pt-BR" i="1">
                        <a:latin typeface="Cambria Math" panose="02040503050406030204" pitchFamily="18" charset="0"/>
                      </a:rPr>
                      <m:t>,</m:t>
                    </m:r>
                    <m:r>
                      <a:rPr lang="pt-BR" i="1">
                        <a:latin typeface="Cambria Math" panose="02040503050406030204" pitchFamily="18" charset="0"/>
                      </a:rPr>
                      <m:t>𝑅</m:t>
                    </m:r>
                    <m:r>
                      <a:rPr lang="pt-BR" i="1">
                        <a:latin typeface="Cambria Math" panose="02040503050406030204" pitchFamily="18" charset="0"/>
                      </a:rPr>
                      <m:t>′)</m:t>
                    </m:r>
                  </m:oMath>
                </a14:m>
                <a:r>
                  <a:rPr lang="pt-BR" dirty="0"/>
                  <a:t>, portanto o único E.N.P.S. do jogo é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𝐷</m:t>
                    </m:r>
                    <m:r>
                      <a:rPr lang="pt-BR" i="1">
                        <a:latin typeface="Cambria Math" panose="02040503050406030204" pitchFamily="18" charset="0"/>
                      </a:rPr>
                      <m:t>,</m:t>
                    </m:r>
                    <m:r>
                      <a:rPr lang="pt-BR" i="1">
                        <a:latin typeface="Cambria Math" panose="02040503050406030204" pitchFamily="18" charset="0"/>
                      </a:rPr>
                      <m:t>𝐿</m:t>
                    </m:r>
                    <m:r>
                      <a:rPr lang="pt-BR" i="1">
                        <a:latin typeface="Cambria Math" panose="02040503050406030204" pitchFamily="18" charset="0"/>
                      </a:rPr>
                      <m:t>,</m:t>
                    </m:r>
                    <m:r>
                      <a:rPr lang="pt-BR" i="1">
                        <a:latin typeface="Cambria Math" panose="02040503050406030204" pitchFamily="18" charset="0"/>
                      </a:rPr>
                      <m:t>𝑅</m:t>
                    </m:r>
                    <m:r>
                      <a:rPr lang="pt-BR" i="1">
                        <a:latin typeface="Cambria Math" panose="02040503050406030204" pitchFamily="18" charset="0"/>
                      </a:rPr>
                      <m:t>′)</m:t>
                    </m:r>
                  </m:oMath>
                </a14:m>
                <a:endParaRPr lang="pt-BR" dirty="0"/>
              </a:p>
              <a:p>
                <a:pPr lvl="1" algn="just"/>
                <a:endParaRPr lang="pt-BR" dirty="0"/>
              </a:p>
              <a:p>
                <a:pPr algn="just"/>
                <a:r>
                  <a:rPr lang="pt-BR" dirty="0"/>
                  <a:t>A estratégia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𝐷</m:t>
                    </m:r>
                    <m:r>
                      <a:rPr lang="pt-BR" i="1">
                        <a:latin typeface="Cambria Math" panose="02040503050406030204" pitchFamily="18" charset="0"/>
                      </a:rPr>
                      <m:t>,</m:t>
                    </m:r>
                    <m:r>
                      <a:rPr lang="pt-BR" i="1">
                        <a:latin typeface="Cambria Math" panose="02040503050406030204" pitchFamily="18" charset="0"/>
                      </a:rPr>
                      <m:t>𝐿</m:t>
                    </m:r>
                    <m:r>
                      <a:rPr lang="pt-BR" i="1">
                        <a:latin typeface="Cambria Math" panose="02040503050406030204" pitchFamily="18" charset="0"/>
                      </a:rPr>
                      <m:t>,</m:t>
                    </m:r>
                    <m:r>
                      <a:rPr lang="pt-BR" i="1">
                        <a:latin typeface="Cambria Math" panose="02040503050406030204" pitchFamily="18" charset="0"/>
                      </a:rPr>
                      <m:t>𝑅</m:t>
                    </m:r>
                    <m:r>
                      <a:rPr lang="pt-BR" i="1">
                        <a:latin typeface="Cambria Math" panose="02040503050406030204" pitchFamily="18" charset="0"/>
                      </a:rPr>
                      <m:t>′)</m:t>
                    </m:r>
                  </m:oMath>
                </a14:m>
                <a:r>
                  <a:rPr lang="pt-BR" dirty="0"/>
                  <a:t> e crença </a:t>
                </a:r>
                <a14:m>
                  <m:oMath xmlns:m="http://schemas.openxmlformats.org/officeDocument/2006/math">
                    <m:r>
                      <a:rPr lang="pt-BR" i="1">
                        <a:latin typeface="Cambria Math" panose="02040503050406030204" pitchFamily="18" charset="0"/>
                      </a:rPr>
                      <m:t>𝑝</m:t>
                    </m:r>
                    <m:r>
                      <a:rPr lang="pt-BR" i="1">
                        <a:latin typeface="Cambria Math" panose="02040503050406030204" pitchFamily="18" charset="0"/>
                      </a:rPr>
                      <m:t>=1</m:t>
                    </m:r>
                  </m:oMath>
                </a14:m>
                <a:r>
                  <a:rPr lang="pt-BR" dirty="0"/>
                  <a:t> para </a:t>
                </a:r>
                <a14:m>
                  <m:oMath xmlns:m="http://schemas.openxmlformats.org/officeDocument/2006/math">
                    <m:r>
                      <a:rPr lang="pt-BR" i="1">
                        <a:latin typeface="Cambria Math" panose="02040503050406030204" pitchFamily="18" charset="0"/>
                      </a:rPr>
                      <m:t>3</m:t>
                    </m:r>
                  </m:oMath>
                </a14:m>
                <a:r>
                  <a:rPr lang="pt-BR" dirty="0"/>
                  <a:t> satisfazem os requisitos de </a:t>
                </a:r>
                <a14:m>
                  <m:oMath xmlns:m="http://schemas.openxmlformats.org/officeDocument/2006/math">
                    <m:r>
                      <a:rPr lang="pt-BR" i="1">
                        <a:latin typeface="Cambria Math" panose="02040503050406030204" pitchFamily="18" charset="0"/>
                      </a:rPr>
                      <m:t>1</m:t>
                    </m:r>
                  </m:oMath>
                </a14:m>
                <a:r>
                  <a:rPr lang="pt-BR" dirty="0"/>
                  <a:t> a </a:t>
                </a:r>
                <a14:m>
                  <m:oMath xmlns:m="http://schemas.openxmlformats.org/officeDocument/2006/math">
                    <m:r>
                      <a:rPr lang="pt-BR" i="1">
                        <a:latin typeface="Cambria Math" panose="02040503050406030204" pitchFamily="18" charset="0"/>
                      </a:rPr>
                      <m:t>3</m:t>
                    </m:r>
                  </m:oMath>
                </a14:m>
                <a:endParaRPr lang="pt-BR" dirty="0"/>
              </a:p>
              <a:p>
                <a:pPr lvl="1" algn="just"/>
                <a:r>
                  <a:rPr lang="pt-BR" dirty="0"/>
                  <a:t>Não há nenhum conjunto de informação fora </a:t>
                </a:r>
                <a:r>
                  <a:rPr lang="pt-BR" i="1" dirty="0"/>
                  <a:t>desse</a:t>
                </a:r>
                <a:r>
                  <a:rPr lang="pt-BR" dirty="0"/>
                  <a:t> caminho de equilíbrio, portanto também satisfaz </a:t>
                </a:r>
                <a14:m>
                  <m:oMath xmlns:m="http://schemas.openxmlformats.org/officeDocument/2006/math">
                    <m:r>
                      <a:rPr lang="pt-BR" i="1">
                        <a:latin typeface="Cambria Math" panose="02040503050406030204" pitchFamily="18" charset="0"/>
                      </a:rPr>
                      <m:t>𝑅</m:t>
                    </m:r>
                    <m:r>
                      <a:rPr lang="pt-BR" i="1">
                        <a:latin typeface="Cambria Math" panose="02040503050406030204" pitchFamily="18" charset="0"/>
                      </a:rPr>
                      <m:t>.4</m:t>
                    </m:r>
                  </m:oMath>
                </a14:m>
                <a:r>
                  <a:rPr lang="pt-BR" dirty="0"/>
                  <a:t>.</a:t>
                </a:r>
              </a:p>
              <a:p>
                <a:pPr lvl="1" algn="just"/>
                <a:r>
                  <a:rPr lang="pt-BR" dirty="0"/>
                  <a:t>Logo, constitui um E.B.P.</a:t>
                </a:r>
              </a:p>
              <a:p>
                <a:pPr lvl="1" algn="just"/>
                <a:endParaRPr lang="pt-BR" dirty="0"/>
              </a:p>
              <a:p>
                <a:pPr lvl="1" algn="just"/>
                <a:endParaRPr lang="pt-BR" dirty="0"/>
              </a:p>
            </p:txBody>
          </p:sp>
        </mc:Choice>
        <mc:Fallback xmlns="">
          <p:sp>
            <p:nvSpPr>
              <p:cNvPr id="116" name="Content Placeholder 7">
                <a:extLst>
                  <a:ext uri="{FF2B5EF4-FFF2-40B4-BE49-F238E27FC236}">
                    <a16:creationId xmlns:a16="http://schemas.microsoft.com/office/drawing/2014/main" id="{3C97D0D7-1B02-47A6-8CE5-01B5A8E7444A}"/>
                  </a:ext>
                </a:extLst>
              </p:cNvPr>
              <p:cNvSpPr txBox="1">
                <a:spLocks noRot="1" noChangeAspect="1" noMove="1" noResize="1" noEditPoints="1" noAdjustHandles="1" noChangeArrowheads="1" noChangeShapeType="1" noTextEdit="1"/>
              </p:cNvSpPr>
              <p:nvPr/>
            </p:nvSpPr>
            <p:spPr>
              <a:xfrm>
                <a:off x="5540095" y="1752602"/>
                <a:ext cx="6118505" cy="4784722"/>
              </a:xfrm>
              <a:prstGeom prst="rect">
                <a:avLst/>
              </a:prstGeom>
              <a:blipFill>
                <a:blip r:embed="rId3"/>
                <a:stretch>
                  <a:fillRect l="-1793" t="-2934" r="-1892"/>
                </a:stretch>
              </a:blipFill>
            </p:spPr>
            <p:txBody>
              <a:bodyPr/>
              <a:lstStyle/>
              <a:p>
                <a:r>
                  <a:rPr lang="pt-BR">
                    <a:noFill/>
                  </a:rPr>
                  <a:t> </a:t>
                </a:r>
              </a:p>
            </p:txBody>
          </p:sp>
        </mc:Fallback>
      </mc:AlternateContent>
      <p:pic>
        <p:nvPicPr>
          <p:cNvPr id="119" name="Content Placeholder 4" descr="A close up of a map&#10;&#10;Description automatically generated">
            <a:extLst>
              <a:ext uri="{FF2B5EF4-FFF2-40B4-BE49-F238E27FC236}">
                <a16:creationId xmlns:a16="http://schemas.microsoft.com/office/drawing/2014/main" id="{8504CFBD-39CE-4F35-864A-5D002BDB1F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066" y="1752602"/>
            <a:ext cx="4851389" cy="4581868"/>
          </a:xfrm>
          <a:prstGeom prst="rect">
            <a:avLst/>
          </a:prstGeom>
        </p:spPr>
      </p:pic>
      <p:sp>
        <p:nvSpPr>
          <p:cNvPr id="120" name="Rectangle 119">
            <a:extLst>
              <a:ext uri="{FF2B5EF4-FFF2-40B4-BE49-F238E27FC236}">
                <a16:creationId xmlns:a16="http://schemas.microsoft.com/office/drawing/2014/main" id="{AAB63915-B7BB-4C7B-8625-7D1FD7E629D4}"/>
              </a:ext>
            </a:extLst>
          </p:cNvPr>
          <p:cNvSpPr/>
          <p:nvPr/>
        </p:nvSpPr>
        <p:spPr>
          <a:xfrm>
            <a:off x="5619565" y="4114800"/>
            <a:ext cx="6294268" cy="24225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Footer Placeholder 1">
            <a:extLst>
              <a:ext uri="{FF2B5EF4-FFF2-40B4-BE49-F238E27FC236}">
                <a16:creationId xmlns:a16="http://schemas.microsoft.com/office/drawing/2014/main" id="{0FF85CFD-4E82-4C8F-84FC-8B12D3DFD318}"/>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1E1F6269-A673-47FC-AE60-97517F79F7F2}"/>
              </a:ext>
            </a:extLst>
          </p:cNvPr>
          <p:cNvSpPr>
            <a:spLocks noGrp="1"/>
          </p:cNvSpPr>
          <p:nvPr>
            <p:ph type="sldNum" sz="quarter" idx="12"/>
          </p:nvPr>
        </p:nvSpPr>
        <p:spPr/>
        <p:txBody>
          <a:bodyPr/>
          <a:lstStyle/>
          <a:p>
            <a:fld id="{AF67EEE8-F201-4410-BA13-233EFB93B646}" type="slidenum">
              <a:rPr lang="pt-BR" smtClean="0"/>
              <a:t>34</a:t>
            </a:fld>
            <a:endParaRPr lang="pt-BR"/>
          </a:p>
        </p:txBody>
      </p:sp>
    </p:spTree>
    <p:extLst>
      <p:ext uri="{BB962C8B-B14F-4D97-AF65-F5344CB8AC3E}">
        <p14:creationId xmlns:p14="http://schemas.microsoft.com/office/powerpoint/2010/main" val="2167335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a:extLst>
              <a:ext uri="{FF2B5EF4-FFF2-40B4-BE49-F238E27FC236}">
                <a16:creationId xmlns:a16="http://schemas.microsoft.com/office/drawing/2014/main" id="{9CDEEE6F-A5D4-407D-8BDE-E257F47C74FC}"/>
              </a:ext>
            </a:extLst>
          </p:cNvPr>
          <p:cNvSpPr>
            <a:spLocks noGrp="1"/>
          </p:cNvSpPr>
          <p:nvPr>
            <p:ph type="title"/>
          </p:nvPr>
        </p:nvSpPr>
        <p:spPr>
          <a:xfrm>
            <a:off x="838200" y="320676"/>
            <a:ext cx="10515601" cy="1231900"/>
          </a:xfrm>
        </p:spPr>
        <p:txBody>
          <a:bodyPr/>
          <a:lstStyle/>
          <a:p>
            <a:r>
              <a:rPr lang="pt-BR" b="1" dirty="0"/>
              <a:t>Introdução a Equilíbrio Bayesiano Perfeito</a:t>
            </a:r>
            <a:br>
              <a:rPr lang="pt-BR" b="1" dirty="0"/>
            </a:br>
            <a:r>
              <a:rPr lang="pt-BR" sz="2400" b="1" dirty="0"/>
              <a:t>Exemplo do requisito 4</a:t>
            </a:r>
            <a:endParaRPr lang="pt-BR" b="1" dirty="0"/>
          </a:p>
        </p:txBody>
      </p:sp>
      <mc:AlternateContent xmlns:mc="http://schemas.openxmlformats.org/markup-compatibility/2006" xmlns:a14="http://schemas.microsoft.com/office/drawing/2010/main">
        <mc:Choice Requires="a14">
          <p:sp>
            <p:nvSpPr>
              <p:cNvPr id="116" name="Content Placeholder 7">
                <a:extLst>
                  <a:ext uri="{FF2B5EF4-FFF2-40B4-BE49-F238E27FC236}">
                    <a16:creationId xmlns:a16="http://schemas.microsoft.com/office/drawing/2014/main" id="{3C97D0D7-1B02-47A6-8CE5-01B5A8E7444A}"/>
                  </a:ext>
                </a:extLst>
              </p:cNvPr>
              <p:cNvSpPr txBox="1">
                <a:spLocks/>
              </p:cNvSpPr>
              <p:nvPr/>
            </p:nvSpPr>
            <p:spPr>
              <a:xfrm>
                <a:off x="5540095" y="1752602"/>
                <a:ext cx="6118505" cy="4784722"/>
              </a:xfrm>
              <a:prstGeom prst="rect">
                <a:avLst/>
              </a:prstGeom>
            </p:spPr>
            <p:txBody>
              <a:bodyPr vert="horz" lIns="91440" tIns="45720" rIns="91440" bIns="45720" rtlCol="0">
                <a:normAutofit lnSpcReduction="1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b="1" dirty="0"/>
                  <a:t>Exemplo:</a:t>
                </a:r>
                <a:r>
                  <a:rPr lang="pt-BR" dirty="0"/>
                  <a:t> Esse jogo tem um subjogo, que começa no conjunto de informação unitário de </a:t>
                </a:r>
                <a14:m>
                  <m:oMath xmlns:m="http://schemas.openxmlformats.org/officeDocument/2006/math">
                    <m:r>
                      <a:rPr lang="pt-BR" i="1">
                        <a:latin typeface="Cambria Math" panose="02040503050406030204" pitchFamily="18" charset="0"/>
                      </a:rPr>
                      <m:t>2</m:t>
                    </m:r>
                  </m:oMath>
                </a14:m>
                <a:endParaRPr lang="pt-BR" dirty="0"/>
              </a:p>
              <a:p>
                <a:pPr lvl="1" algn="just"/>
                <a:r>
                  <a:rPr lang="pt-BR" dirty="0"/>
                  <a:t>O único equilíbrio de Nash nesse subjogo entre </a:t>
                </a:r>
                <a14:m>
                  <m:oMath xmlns:m="http://schemas.openxmlformats.org/officeDocument/2006/math">
                    <m:r>
                      <a:rPr lang="pt-BR" i="1">
                        <a:latin typeface="Cambria Math" panose="02040503050406030204" pitchFamily="18" charset="0"/>
                      </a:rPr>
                      <m:t>2</m:t>
                    </m:r>
                  </m:oMath>
                </a14:m>
                <a:r>
                  <a:rPr lang="pt-BR" dirty="0"/>
                  <a:t> e </a:t>
                </a:r>
                <a14:m>
                  <m:oMath xmlns:m="http://schemas.openxmlformats.org/officeDocument/2006/math">
                    <m:r>
                      <a:rPr lang="pt-BR" i="1">
                        <a:latin typeface="Cambria Math" panose="02040503050406030204" pitchFamily="18" charset="0"/>
                      </a:rPr>
                      <m:t>3</m:t>
                    </m:r>
                  </m:oMath>
                </a14:m>
                <a:r>
                  <a:rPr lang="pt-BR" dirty="0"/>
                  <a:t> é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𝐿</m:t>
                    </m:r>
                    <m:r>
                      <a:rPr lang="pt-BR" i="1">
                        <a:latin typeface="Cambria Math" panose="02040503050406030204" pitchFamily="18" charset="0"/>
                      </a:rPr>
                      <m:t>,</m:t>
                    </m:r>
                    <m:r>
                      <a:rPr lang="pt-BR" i="1">
                        <a:latin typeface="Cambria Math" panose="02040503050406030204" pitchFamily="18" charset="0"/>
                      </a:rPr>
                      <m:t>𝑅</m:t>
                    </m:r>
                    <m:r>
                      <a:rPr lang="pt-BR" i="1">
                        <a:latin typeface="Cambria Math" panose="02040503050406030204" pitchFamily="18" charset="0"/>
                      </a:rPr>
                      <m:t>′)</m:t>
                    </m:r>
                  </m:oMath>
                </a14:m>
                <a:r>
                  <a:rPr lang="pt-BR" dirty="0"/>
                  <a:t>, portanto o único E.N.P.S. do jogo é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𝐷</m:t>
                    </m:r>
                    <m:r>
                      <a:rPr lang="pt-BR" i="1">
                        <a:latin typeface="Cambria Math" panose="02040503050406030204" pitchFamily="18" charset="0"/>
                      </a:rPr>
                      <m:t>,</m:t>
                    </m:r>
                    <m:r>
                      <a:rPr lang="pt-BR" i="1">
                        <a:latin typeface="Cambria Math" panose="02040503050406030204" pitchFamily="18" charset="0"/>
                      </a:rPr>
                      <m:t>𝐿</m:t>
                    </m:r>
                    <m:r>
                      <a:rPr lang="pt-BR" i="1">
                        <a:latin typeface="Cambria Math" panose="02040503050406030204" pitchFamily="18" charset="0"/>
                      </a:rPr>
                      <m:t>,</m:t>
                    </m:r>
                    <m:r>
                      <a:rPr lang="pt-BR" i="1">
                        <a:latin typeface="Cambria Math" panose="02040503050406030204" pitchFamily="18" charset="0"/>
                      </a:rPr>
                      <m:t>𝑅</m:t>
                    </m:r>
                    <m:r>
                      <a:rPr lang="pt-BR" i="1">
                        <a:latin typeface="Cambria Math" panose="02040503050406030204" pitchFamily="18" charset="0"/>
                      </a:rPr>
                      <m:t>′)</m:t>
                    </m:r>
                  </m:oMath>
                </a14:m>
                <a:endParaRPr lang="pt-BR" dirty="0"/>
              </a:p>
              <a:p>
                <a:pPr lvl="1" algn="just"/>
                <a:endParaRPr lang="pt-BR" dirty="0"/>
              </a:p>
              <a:p>
                <a:pPr algn="just"/>
                <a:r>
                  <a:rPr lang="pt-BR" dirty="0"/>
                  <a:t>A estratégia </a:t>
                </a:r>
                <a14:m>
                  <m:oMath xmlns:m="http://schemas.openxmlformats.org/officeDocument/2006/math">
                    <m:r>
                      <a:rPr lang="pt-BR" i="1">
                        <a:latin typeface="Cambria Math" panose="02040503050406030204" pitchFamily="18" charset="0"/>
                      </a:rPr>
                      <m:t>(</m:t>
                    </m:r>
                    <m:r>
                      <a:rPr lang="pt-BR" i="1">
                        <a:latin typeface="Cambria Math" panose="02040503050406030204" pitchFamily="18" charset="0"/>
                      </a:rPr>
                      <m:t>𝐷</m:t>
                    </m:r>
                    <m:r>
                      <a:rPr lang="pt-BR" i="1">
                        <a:latin typeface="Cambria Math" panose="02040503050406030204" pitchFamily="18" charset="0"/>
                      </a:rPr>
                      <m:t>,</m:t>
                    </m:r>
                    <m:r>
                      <a:rPr lang="pt-BR" i="1">
                        <a:latin typeface="Cambria Math" panose="02040503050406030204" pitchFamily="18" charset="0"/>
                      </a:rPr>
                      <m:t>𝐿</m:t>
                    </m:r>
                    <m:r>
                      <a:rPr lang="pt-BR" i="1">
                        <a:latin typeface="Cambria Math" panose="02040503050406030204" pitchFamily="18" charset="0"/>
                      </a:rPr>
                      <m:t>,</m:t>
                    </m:r>
                    <m:r>
                      <a:rPr lang="pt-BR" i="1">
                        <a:latin typeface="Cambria Math" panose="02040503050406030204" pitchFamily="18" charset="0"/>
                      </a:rPr>
                      <m:t>𝑅</m:t>
                    </m:r>
                    <m:r>
                      <a:rPr lang="pt-BR" i="1">
                        <a:latin typeface="Cambria Math" panose="02040503050406030204" pitchFamily="18" charset="0"/>
                      </a:rPr>
                      <m:t>′)</m:t>
                    </m:r>
                  </m:oMath>
                </a14:m>
                <a:r>
                  <a:rPr lang="pt-BR" dirty="0"/>
                  <a:t> e crença </a:t>
                </a:r>
                <a14:m>
                  <m:oMath xmlns:m="http://schemas.openxmlformats.org/officeDocument/2006/math">
                    <m:r>
                      <a:rPr lang="pt-BR" i="1">
                        <a:latin typeface="Cambria Math" panose="02040503050406030204" pitchFamily="18" charset="0"/>
                      </a:rPr>
                      <m:t>𝑝</m:t>
                    </m:r>
                    <m:r>
                      <a:rPr lang="pt-BR" i="1">
                        <a:latin typeface="Cambria Math" panose="02040503050406030204" pitchFamily="18" charset="0"/>
                      </a:rPr>
                      <m:t>=1</m:t>
                    </m:r>
                  </m:oMath>
                </a14:m>
                <a:r>
                  <a:rPr lang="pt-BR" dirty="0"/>
                  <a:t> para </a:t>
                </a:r>
                <a14:m>
                  <m:oMath xmlns:m="http://schemas.openxmlformats.org/officeDocument/2006/math">
                    <m:r>
                      <a:rPr lang="pt-BR" i="1">
                        <a:latin typeface="Cambria Math" panose="02040503050406030204" pitchFamily="18" charset="0"/>
                      </a:rPr>
                      <m:t>3</m:t>
                    </m:r>
                  </m:oMath>
                </a14:m>
                <a:r>
                  <a:rPr lang="pt-BR" dirty="0"/>
                  <a:t> satisfazem os requisitos de </a:t>
                </a:r>
                <a14:m>
                  <m:oMath xmlns:m="http://schemas.openxmlformats.org/officeDocument/2006/math">
                    <m:r>
                      <a:rPr lang="pt-BR" i="1">
                        <a:latin typeface="Cambria Math" panose="02040503050406030204" pitchFamily="18" charset="0"/>
                      </a:rPr>
                      <m:t>1</m:t>
                    </m:r>
                  </m:oMath>
                </a14:m>
                <a:r>
                  <a:rPr lang="pt-BR" dirty="0"/>
                  <a:t> a </a:t>
                </a:r>
                <a14:m>
                  <m:oMath xmlns:m="http://schemas.openxmlformats.org/officeDocument/2006/math">
                    <m:r>
                      <a:rPr lang="pt-BR" b="0" i="1" smtClean="0">
                        <a:latin typeface="Cambria Math" panose="02040503050406030204" pitchFamily="18" charset="0"/>
                      </a:rPr>
                      <m:t>3</m:t>
                    </m:r>
                  </m:oMath>
                </a14:m>
                <a:endParaRPr lang="pt-BR" dirty="0"/>
              </a:p>
              <a:p>
                <a:pPr lvl="1" algn="just"/>
                <a:r>
                  <a:rPr lang="pt-BR" dirty="0"/>
                  <a:t>Não há nenhum conjunto de informação fora </a:t>
                </a:r>
                <a:r>
                  <a:rPr lang="pt-BR" i="1" dirty="0"/>
                  <a:t>desse</a:t>
                </a:r>
                <a:r>
                  <a:rPr lang="pt-BR" dirty="0"/>
                  <a:t> caminho de equilíbrio, portanto também satisfaz </a:t>
                </a:r>
                <a14:m>
                  <m:oMath xmlns:m="http://schemas.openxmlformats.org/officeDocument/2006/math">
                    <m:r>
                      <a:rPr lang="pt-BR" b="0" i="1" smtClean="0">
                        <a:latin typeface="Cambria Math" panose="02040503050406030204" pitchFamily="18" charset="0"/>
                      </a:rPr>
                      <m:t>𝑅</m:t>
                    </m:r>
                    <m:r>
                      <a:rPr lang="pt-BR" b="0" i="1" smtClean="0">
                        <a:latin typeface="Cambria Math" panose="02040503050406030204" pitchFamily="18" charset="0"/>
                      </a:rPr>
                      <m:t>.4</m:t>
                    </m:r>
                  </m:oMath>
                </a14:m>
                <a:r>
                  <a:rPr lang="pt-BR" dirty="0"/>
                  <a:t>.</a:t>
                </a:r>
              </a:p>
              <a:p>
                <a:pPr lvl="1" algn="just"/>
                <a:r>
                  <a:rPr lang="pt-BR" dirty="0"/>
                  <a:t>Logo, constitui um E.B.P.</a:t>
                </a:r>
              </a:p>
              <a:p>
                <a:pPr lvl="1" algn="just"/>
                <a:endParaRPr lang="pt-BR" dirty="0"/>
              </a:p>
              <a:p>
                <a:pPr lvl="1" algn="just"/>
                <a:endParaRPr lang="pt-BR" dirty="0"/>
              </a:p>
            </p:txBody>
          </p:sp>
        </mc:Choice>
        <mc:Fallback xmlns="">
          <p:sp>
            <p:nvSpPr>
              <p:cNvPr id="116" name="Content Placeholder 7">
                <a:extLst>
                  <a:ext uri="{FF2B5EF4-FFF2-40B4-BE49-F238E27FC236}">
                    <a16:creationId xmlns:a16="http://schemas.microsoft.com/office/drawing/2014/main" id="{3C97D0D7-1B02-47A6-8CE5-01B5A8E7444A}"/>
                  </a:ext>
                </a:extLst>
              </p:cNvPr>
              <p:cNvSpPr txBox="1">
                <a:spLocks noRot="1" noChangeAspect="1" noMove="1" noResize="1" noEditPoints="1" noAdjustHandles="1" noChangeArrowheads="1" noChangeShapeType="1" noTextEdit="1"/>
              </p:cNvSpPr>
              <p:nvPr/>
            </p:nvSpPr>
            <p:spPr>
              <a:xfrm>
                <a:off x="5540095" y="1752602"/>
                <a:ext cx="6118505" cy="4784722"/>
              </a:xfrm>
              <a:prstGeom prst="rect">
                <a:avLst/>
              </a:prstGeom>
              <a:blipFill>
                <a:blip r:embed="rId3"/>
                <a:stretch>
                  <a:fillRect l="-1793" t="-2934" r="-1892"/>
                </a:stretch>
              </a:blipFill>
            </p:spPr>
            <p:txBody>
              <a:bodyPr/>
              <a:lstStyle/>
              <a:p>
                <a:r>
                  <a:rPr lang="pt-BR">
                    <a:noFill/>
                  </a:rPr>
                  <a:t> </a:t>
                </a:r>
              </a:p>
            </p:txBody>
          </p:sp>
        </mc:Fallback>
      </mc:AlternateContent>
      <p:pic>
        <p:nvPicPr>
          <p:cNvPr id="119" name="Content Placeholder 4" descr="A close up of a map&#10;&#10;Description automatically generated">
            <a:extLst>
              <a:ext uri="{FF2B5EF4-FFF2-40B4-BE49-F238E27FC236}">
                <a16:creationId xmlns:a16="http://schemas.microsoft.com/office/drawing/2014/main" id="{8504CFBD-39CE-4F35-864A-5D002BDB1F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066" y="1752602"/>
            <a:ext cx="4851389" cy="4581868"/>
          </a:xfrm>
          <a:prstGeom prst="rect">
            <a:avLst/>
          </a:prstGeom>
        </p:spPr>
      </p:pic>
      <p:sp>
        <p:nvSpPr>
          <p:cNvPr id="2" name="Footer Placeholder 1">
            <a:extLst>
              <a:ext uri="{FF2B5EF4-FFF2-40B4-BE49-F238E27FC236}">
                <a16:creationId xmlns:a16="http://schemas.microsoft.com/office/drawing/2014/main" id="{A59DC031-9043-4234-A484-7DE7B1223275}"/>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7F2A1618-CA49-4642-A523-B4B943A544A2}"/>
              </a:ext>
            </a:extLst>
          </p:cNvPr>
          <p:cNvSpPr>
            <a:spLocks noGrp="1"/>
          </p:cNvSpPr>
          <p:nvPr>
            <p:ph type="sldNum" sz="quarter" idx="12"/>
          </p:nvPr>
        </p:nvSpPr>
        <p:spPr/>
        <p:txBody>
          <a:bodyPr/>
          <a:lstStyle/>
          <a:p>
            <a:fld id="{AF67EEE8-F201-4410-BA13-233EFB93B646}" type="slidenum">
              <a:rPr lang="pt-BR" smtClean="0"/>
              <a:t>35</a:t>
            </a:fld>
            <a:endParaRPr lang="pt-BR"/>
          </a:p>
        </p:txBody>
      </p:sp>
    </p:spTree>
    <p:extLst>
      <p:ext uri="{BB962C8B-B14F-4D97-AF65-F5344CB8AC3E}">
        <p14:creationId xmlns:p14="http://schemas.microsoft.com/office/powerpoint/2010/main" val="3993317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254D0814-5C3E-4665-BCB6-45E280901A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066" y="1752602"/>
            <a:ext cx="4851389" cy="4581868"/>
          </a:xfrm>
        </p:spPr>
      </p:pic>
      <p:sp>
        <p:nvSpPr>
          <p:cNvPr id="114" name="Title 1">
            <a:extLst>
              <a:ext uri="{FF2B5EF4-FFF2-40B4-BE49-F238E27FC236}">
                <a16:creationId xmlns:a16="http://schemas.microsoft.com/office/drawing/2014/main" id="{9CDEEE6F-A5D4-407D-8BDE-E257F47C74FC}"/>
              </a:ext>
            </a:extLst>
          </p:cNvPr>
          <p:cNvSpPr>
            <a:spLocks noGrp="1"/>
          </p:cNvSpPr>
          <p:nvPr>
            <p:ph type="title"/>
          </p:nvPr>
        </p:nvSpPr>
        <p:spPr>
          <a:xfrm>
            <a:off x="838200" y="320676"/>
            <a:ext cx="10515601" cy="1231900"/>
          </a:xfrm>
        </p:spPr>
        <p:txBody>
          <a:bodyPr/>
          <a:lstStyle/>
          <a:p>
            <a:r>
              <a:rPr lang="pt-BR" b="1" dirty="0"/>
              <a:t>Introdução a Equilíbrio Bayesiano Perfeito</a:t>
            </a:r>
            <a:br>
              <a:rPr lang="pt-BR" b="1" dirty="0"/>
            </a:br>
            <a:r>
              <a:rPr lang="pt-BR" sz="2400" b="1" dirty="0"/>
              <a:t>Exemplo do requisito 4</a:t>
            </a:r>
            <a:endParaRPr lang="pt-BR" b="1" dirty="0"/>
          </a:p>
        </p:txBody>
      </p:sp>
      <mc:AlternateContent xmlns:mc="http://schemas.openxmlformats.org/markup-compatibility/2006" xmlns:a14="http://schemas.microsoft.com/office/drawing/2010/main">
        <mc:Choice Requires="a14">
          <p:sp>
            <p:nvSpPr>
              <p:cNvPr id="116" name="Content Placeholder 7">
                <a:extLst>
                  <a:ext uri="{FF2B5EF4-FFF2-40B4-BE49-F238E27FC236}">
                    <a16:creationId xmlns:a16="http://schemas.microsoft.com/office/drawing/2014/main" id="{3C97D0D7-1B02-47A6-8CE5-01B5A8E7444A}"/>
                  </a:ext>
                </a:extLst>
              </p:cNvPr>
              <p:cNvSpPr txBox="1">
                <a:spLocks/>
              </p:cNvSpPr>
              <p:nvPr/>
            </p:nvSpPr>
            <p:spPr>
              <a:xfrm>
                <a:off x="5527963" y="1752602"/>
                <a:ext cx="6130637" cy="4784722"/>
              </a:xfrm>
              <a:prstGeom prst="rect">
                <a:avLst/>
              </a:prstGeom>
            </p:spPr>
            <p:txBody>
              <a:bodyPr vert="horz" lIns="91440" tIns="45720" rIns="91440" bIns="45720" rtlCol="0">
                <a:normAutofit fontScale="925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dirty="0"/>
                  <a:t>Agora considere </a:t>
                </a:r>
                <a14:m>
                  <m:oMath xmlns:m="http://schemas.openxmlformats.org/officeDocument/2006/math">
                    <m:d>
                      <m:dPr>
                        <m:ctrlPr>
                          <a:rPr lang="pt-BR" b="0" i="1" smtClean="0">
                            <a:latin typeface="Cambria Math" panose="02040503050406030204" pitchFamily="18" charset="0"/>
                          </a:rPr>
                        </m:ctrlPr>
                      </m:dPr>
                      <m:e>
                        <m:r>
                          <a:rPr lang="pt-BR" b="0" i="1" smtClean="0">
                            <a:latin typeface="Cambria Math" panose="02040503050406030204" pitchFamily="18" charset="0"/>
                          </a:rPr>
                          <m:t>𝐴</m:t>
                        </m:r>
                        <m:r>
                          <a:rPr lang="pt-BR" b="0" i="1" smtClean="0">
                            <a:latin typeface="Cambria Math" panose="02040503050406030204" pitchFamily="18" charset="0"/>
                          </a:rPr>
                          <m:t>,</m:t>
                        </m:r>
                        <m:r>
                          <a:rPr lang="pt-BR" b="0" i="1" smtClean="0">
                            <a:latin typeface="Cambria Math" panose="02040503050406030204" pitchFamily="18" charset="0"/>
                          </a:rPr>
                          <m:t>𝐿</m:t>
                        </m:r>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𝐿</m:t>
                            </m:r>
                          </m:e>
                          <m:sup>
                            <m:r>
                              <a:rPr lang="pt-BR" b="0" i="1" smtClean="0">
                                <a:latin typeface="Cambria Math" panose="02040503050406030204" pitchFamily="18" charset="0"/>
                              </a:rPr>
                              <m:t>′</m:t>
                            </m:r>
                          </m:sup>
                        </m:sSup>
                      </m:e>
                    </m:d>
                  </m:oMath>
                </a14:m>
                <a:r>
                  <a:rPr lang="pt-BR" dirty="0"/>
                  <a:t> e crença </a:t>
                </a:r>
                <a14:m>
                  <m:oMath xmlns:m="http://schemas.openxmlformats.org/officeDocument/2006/math">
                    <m:r>
                      <a:rPr lang="pt-BR" i="1" dirty="0" smtClean="0">
                        <a:latin typeface="Cambria Math" panose="02040503050406030204" pitchFamily="18" charset="0"/>
                      </a:rPr>
                      <m:t>𝑝</m:t>
                    </m:r>
                    <m:r>
                      <a:rPr lang="pt-BR" i="1" dirty="0" smtClean="0">
                        <a:latin typeface="Cambria Math" panose="02040503050406030204" pitchFamily="18" charset="0"/>
                      </a:rPr>
                      <m:t>=0</m:t>
                    </m:r>
                  </m:oMath>
                </a14:m>
                <a:endParaRPr lang="pt-BR" dirty="0"/>
              </a:p>
              <a:p>
                <a:pPr marL="0" indent="0" algn="just">
                  <a:buNone/>
                </a:pPr>
                <a:endParaRPr lang="pt-BR" dirty="0"/>
              </a:p>
              <a:p>
                <a:pPr algn="just"/>
                <a:r>
                  <a:rPr lang="pt-BR" dirty="0"/>
                  <a:t>É equilíbrio de Nash – nenhum jogador deseja desviar unilateralmente e </a:t>
                </a:r>
              </a:p>
              <a:p>
                <a:pPr algn="just"/>
                <a:endParaRPr lang="pt-BR" dirty="0"/>
              </a:p>
              <a:p>
                <a:pPr algn="just"/>
                <a:r>
                  <a:rPr lang="pt-BR" dirty="0"/>
                  <a:t>Satisfaz </a:t>
                </a:r>
                <a14:m>
                  <m:oMath xmlns:m="http://schemas.openxmlformats.org/officeDocument/2006/math">
                    <m:r>
                      <m:rPr>
                        <m:sty m:val="p"/>
                      </m:rPr>
                      <a:rPr lang="pt-BR" b="0" i="0" dirty="0" smtClean="0">
                        <a:latin typeface="Cambria Math" panose="02040503050406030204" pitchFamily="18" charset="0"/>
                      </a:rPr>
                      <m:t>R</m:t>
                    </m:r>
                    <m:r>
                      <a:rPr lang="pt-BR" b="0" i="1" dirty="0" smtClean="0">
                        <a:latin typeface="Cambria Math" panose="02040503050406030204" pitchFamily="18" charset="0"/>
                      </a:rPr>
                      <m:t>.</m:t>
                    </m:r>
                    <m:r>
                      <a:rPr lang="pt-BR" i="1" dirty="0" smtClean="0">
                        <a:latin typeface="Cambria Math" panose="02040503050406030204" pitchFamily="18" charset="0"/>
                      </a:rPr>
                      <m:t>1</m:t>
                    </m:r>
                  </m:oMath>
                </a14:m>
                <a:r>
                  <a:rPr lang="pt-BR" dirty="0"/>
                  <a:t>-</a:t>
                </a:r>
                <a14:m>
                  <m:oMath xmlns:m="http://schemas.openxmlformats.org/officeDocument/2006/math">
                    <m:r>
                      <m:rPr>
                        <m:sty m:val="p"/>
                      </m:rPr>
                      <a:rPr lang="pt-BR" b="0" i="0" dirty="0" smtClean="0">
                        <a:latin typeface="Cambria Math" panose="02040503050406030204" pitchFamily="18" charset="0"/>
                      </a:rPr>
                      <m:t>R</m:t>
                    </m:r>
                    <m:r>
                      <a:rPr lang="pt-BR" b="0" i="0" dirty="0" smtClean="0">
                        <a:latin typeface="Cambria Math" panose="02040503050406030204" pitchFamily="18" charset="0"/>
                      </a:rPr>
                      <m:t>.3</m:t>
                    </m:r>
                  </m:oMath>
                </a14:m>
                <a:r>
                  <a:rPr lang="pt-BR" dirty="0"/>
                  <a:t>: </a:t>
                </a:r>
                <a14:m>
                  <m:oMath xmlns:m="http://schemas.openxmlformats.org/officeDocument/2006/math">
                    <m:r>
                      <a:rPr lang="pt-BR" i="1" dirty="0" smtClean="0">
                        <a:latin typeface="Cambria Math" panose="02040503050406030204" pitchFamily="18" charset="0"/>
                      </a:rPr>
                      <m:t>3</m:t>
                    </m:r>
                  </m:oMath>
                </a14:m>
                <a:r>
                  <a:rPr lang="pt-BR" dirty="0"/>
                  <a:t> age otimamente dada sua crença; </a:t>
                </a:r>
                <a14:m>
                  <m:oMath xmlns:m="http://schemas.openxmlformats.org/officeDocument/2006/math">
                    <m:r>
                      <a:rPr lang="pt-BR" i="1" dirty="0" smtClean="0">
                        <a:latin typeface="Cambria Math" panose="02040503050406030204" pitchFamily="18" charset="0"/>
                      </a:rPr>
                      <m:t>1</m:t>
                    </m:r>
                  </m:oMath>
                </a14:m>
                <a:r>
                  <a:rPr lang="pt-BR" dirty="0"/>
                  <a:t> e </a:t>
                </a:r>
                <a14:m>
                  <m:oMath xmlns:m="http://schemas.openxmlformats.org/officeDocument/2006/math">
                    <m:r>
                      <a:rPr lang="pt-BR" i="1" dirty="0" smtClean="0">
                        <a:latin typeface="Cambria Math" panose="02040503050406030204" pitchFamily="18" charset="0"/>
                      </a:rPr>
                      <m:t>2</m:t>
                    </m:r>
                  </m:oMath>
                </a14:m>
                <a:r>
                  <a:rPr lang="pt-BR" dirty="0"/>
                  <a:t> agem otimamente dadas as estratégias subsequentes dos outros jogadores</a:t>
                </a:r>
              </a:p>
              <a:p>
                <a:pPr lvl="1" algn="just"/>
                <a:endParaRPr lang="pt-BR" dirty="0"/>
              </a:p>
              <a:p>
                <a:pPr algn="just"/>
                <a:r>
                  <a:rPr lang="pt-BR" dirty="0"/>
                  <a:t>Mas esse E.N. não é perfeito em subjogo. Portanto, </a:t>
                </a:r>
                <a14:m>
                  <m:oMath xmlns:m="http://schemas.openxmlformats.org/officeDocument/2006/math">
                    <m:r>
                      <m:rPr>
                        <m:sty m:val="p"/>
                      </m:rPr>
                      <a:rPr lang="pt-BR" dirty="0">
                        <a:latin typeface="Cambria Math" panose="02040503050406030204" pitchFamily="18" charset="0"/>
                      </a:rPr>
                      <m:t>R</m:t>
                    </m:r>
                    <m:r>
                      <a:rPr lang="pt-BR" i="1" dirty="0">
                        <a:latin typeface="Cambria Math" panose="02040503050406030204" pitchFamily="18" charset="0"/>
                      </a:rPr>
                      <m:t>.1</m:t>
                    </m:r>
                  </m:oMath>
                </a14:m>
                <a:r>
                  <a:rPr lang="pt-BR" dirty="0"/>
                  <a:t> a </a:t>
                </a:r>
                <a14:m>
                  <m:oMath xmlns:m="http://schemas.openxmlformats.org/officeDocument/2006/math">
                    <m:r>
                      <m:rPr>
                        <m:sty m:val="p"/>
                      </m:rPr>
                      <a:rPr lang="pt-BR" dirty="0">
                        <a:latin typeface="Cambria Math" panose="02040503050406030204" pitchFamily="18" charset="0"/>
                      </a:rPr>
                      <m:t>R</m:t>
                    </m:r>
                    <m:r>
                      <a:rPr lang="pt-BR" dirty="0">
                        <a:latin typeface="Cambria Math" panose="02040503050406030204" pitchFamily="18" charset="0"/>
                      </a:rPr>
                      <m:t>.3</m:t>
                    </m:r>
                  </m:oMath>
                </a14:m>
                <a:r>
                  <a:rPr lang="pt-BR" dirty="0"/>
                  <a:t> não garantem que as estratégias dos jogadores sejam E.N.P.S.</a:t>
                </a:r>
              </a:p>
            </p:txBody>
          </p:sp>
        </mc:Choice>
        <mc:Fallback xmlns="">
          <p:sp>
            <p:nvSpPr>
              <p:cNvPr id="116" name="Content Placeholder 7">
                <a:extLst>
                  <a:ext uri="{FF2B5EF4-FFF2-40B4-BE49-F238E27FC236}">
                    <a16:creationId xmlns:a16="http://schemas.microsoft.com/office/drawing/2014/main" id="{3C97D0D7-1B02-47A6-8CE5-01B5A8E7444A}"/>
                  </a:ext>
                </a:extLst>
              </p:cNvPr>
              <p:cNvSpPr txBox="1">
                <a:spLocks noRot="1" noChangeAspect="1" noMove="1" noResize="1" noEditPoints="1" noAdjustHandles="1" noChangeArrowheads="1" noChangeShapeType="1" noTextEdit="1"/>
              </p:cNvSpPr>
              <p:nvPr/>
            </p:nvSpPr>
            <p:spPr>
              <a:xfrm>
                <a:off x="5527963" y="1752602"/>
                <a:ext cx="6130637" cy="4784722"/>
              </a:xfrm>
              <a:prstGeom prst="rect">
                <a:avLst/>
              </a:prstGeom>
              <a:blipFill>
                <a:blip r:embed="rId4"/>
                <a:stretch>
                  <a:fillRect l="-1789" t="-3316" r="-1789"/>
                </a:stretch>
              </a:blipFill>
            </p:spPr>
            <p:txBody>
              <a:bodyPr/>
              <a:lstStyle/>
              <a:p>
                <a:r>
                  <a:rPr lang="pt-BR">
                    <a:noFill/>
                  </a:rPr>
                  <a:t> </a:t>
                </a:r>
              </a:p>
            </p:txBody>
          </p:sp>
        </mc:Fallback>
      </mc:AlternateContent>
      <p:sp>
        <p:nvSpPr>
          <p:cNvPr id="6" name="Rectangle 5">
            <a:extLst>
              <a:ext uri="{FF2B5EF4-FFF2-40B4-BE49-F238E27FC236}">
                <a16:creationId xmlns:a16="http://schemas.microsoft.com/office/drawing/2014/main" id="{BD3CA6BB-5B40-4CA5-9F66-19D84BBCF962}"/>
              </a:ext>
            </a:extLst>
          </p:cNvPr>
          <p:cNvSpPr/>
          <p:nvPr/>
        </p:nvSpPr>
        <p:spPr>
          <a:xfrm>
            <a:off x="5459767" y="2219417"/>
            <a:ext cx="6454066" cy="43179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D935FEC8-D53A-496C-986B-6CDA43A2888B}"/>
                  </a:ext>
                </a:extLst>
              </p:cNvPr>
              <p:cNvGraphicFramePr>
                <a:graphicFrameLocks noGrp="1"/>
              </p:cNvGraphicFramePr>
              <p:nvPr/>
            </p:nvGraphicFramePr>
            <p:xfrm>
              <a:off x="5786284" y="2870804"/>
              <a:ext cx="5048250" cy="1786920"/>
            </p:xfrm>
            <a:graphic>
              <a:graphicData uri="http://schemas.openxmlformats.org/drawingml/2006/table">
                <a:tbl>
                  <a:tblPr>
                    <a:tableStyleId>{5C22544A-7EE6-4342-B048-85BDC9FD1C3A}</a:tableStyleId>
                  </a:tblPr>
                  <a:tblGrid>
                    <a:gridCol w="1009650">
                      <a:extLst>
                        <a:ext uri="{9D8B030D-6E8A-4147-A177-3AD203B41FA5}">
                          <a16:colId xmlns:a16="http://schemas.microsoft.com/office/drawing/2014/main" val="181901516"/>
                        </a:ext>
                      </a:extLst>
                    </a:gridCol>
                    <a:gridCol w="1009650">
                      <a:extLst>
                        <a:ext uri="{9D8B030D-6E8A-4147-A177-3AD203B41FA5}">
                          <a16:colId xmlns:a16="http://schemas.microsoft.com/office/drawing/2014/main" val="986073999"/>
                        </a:ext>
                      </a:extLst>
                    </a:gridCol>
                    <a:gridCol w="1009650">
                      <a:extLst>
                        <a:ext uri="{9D8B030D-6E8A-4147-A177-3AD203B41FA5}">
                          <a16:colId xmlns:a16="http://schemas.microsoft.com/office/drawing/2014/main" val="2052317873"/>
                        </a:ext>
                      </a:extLst>
                    </a:gridCol>
                    <a:gridCol w="1009650">
                      <a:extLst>
                        <a:ext uri="{9D8B030D-6E8A-4147-A177-3AD203B41FA5}">
                          <a16:colId xmlns:a16="http://schemas.microsoft.com/office/drawing/2014/main" val="2602155708"/>
                        </a:ext>
                      </a:extLst>
                    </a:gridCol>
                    <a:gridCol w="1009650">
                      <a:extLst>
                        <a:ext uri="{9D8B030D-6E8A-4147-A177-3AD203B41FA5}">
                          <a16:colId xmlns:a16="http://schemas.microsoft.com/office/drawing/2014/main" val="1228230281"/>
                        </a:ext>
                      </a:extLst>
                    </a:gridCol>
                  </a:tblGrid>
                  <a:tr h="595640">
                    <a:tc>
                      <a:txBody>
                        <a:bodyPr/>
                        <a:lstStyle/>
                        <a:p>
                          <a:pPr algn="ctr" fontAlgn="ctr"/>
                          <a:endParaRPr lang="pt-BR" sz="25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b="1" i="1" u="none" strike="noStrike" dirty="0" smtClean="0">
                                    <a:effectLst/>
                                    <a:latin typeface="Cambria Math" panose="02040503050406030204" pitchFamily="18" charset="0"/>
                                  </a:rPr>
                                  <m:t>𝑳𝑳</m:t>
                                </m:r>
                                <m:r>
                                  <a:rPr lang="pt-BR" sz="2500" b="1" i="1" u="none" strike="noStrike" dirty="0" smtClean="0">
                                    <a:effectLst/>
                                    <a:latin typeface="Cambria Math" panose="02040503050406030204" pitchFamily="18" charset="0"/>
                                  </a:rPr>
                                  <m:t>′</m:t>
                                </m:r>
                              </m:oMath>
                            </m:oMathPara>
                          </a14:m>
                          <a:endParaRPr lang="pt-BR" sz="25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b="1" i="1" u="none" strike="noStrike" dirty="0" smtClean="0">
                                    <a:effectLst/>
                                    <a:latin typeface="Cambria Math" panose="02040503050406030204" pitchFamily="18" charset="0"/>
                                  </a:rPr>
                                  <m:t>𝑳𝑹</m:t>
                                </m:r>
                                <m:r>
                                  <a:rPr lang="pt-BR" sz="2500" b="1" i="1" u="none" strike="noStrike" dirty="0" smtClean="0">
                                    <a:effectLst/>
                                    <a:latin typeface="Cambria Math" panose="02040503050406030204" pitchFamily="18" charset="0"/>
                                  </a:rPr>
                                  <m:t>′</m:t>
                                </m:r>
                              </m:oMath>
                            </m:oMathPara>
                          </a14:m>
                          <a:endParaRPr lang="pt-BR" sz="25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b="1" i="1" u="none" strike="noStrike" dirty="0" smtClean="0">
                                    <a:effectLst/>
                                    <a:latin typeface="Cambria Math" panose="02040503050406030204" pitchFamily="18" charset="0"/>
                                  </a:rPr>
                                  <m:t>𝑹𝑳</m:t>
                                </m:r>
                                <m:r>
                                  <a:rPr lang="pt-BR" sz="2500" b="1" i="1" u="none" strike="noStrike" dirty="0" smtClean="0">
                                    <a:effectLst/>
                                    <a:latin typeface="Cambria Math" panose="02040503050406030204" pitchFamily="18" charset="0"/>
                                  </a:rPr>
                                  <m:t>′</m:t>
                                </m:r>
                              </m:oMath>
                            </m:oMathPara>
                          </a14:m>
                          <a:endParaRPr lang="pt-BR" sz="25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b="1" i="1" u="none" strike="noStrike" dirty="0" smtClean="0">
                                    <a:effectLst/>
                                    <a:latin typeface="Cambria Math" panose="02040503050406030204" pitchFamily="18" charset="0"/>
                                  </a:rPr>
                                  <m:t>𝑹𝑹</m:t>
                                </m:r>
                                <m:r>
                                  <a:rPr lang="pt-BR" sz="2500" b="1" i="1" u="none" strike="noStrike" dirty="0" smtClean="0">
                                    <a:effectLst/>
                                    <a:latin typeface="Cambria Math" panose="02040503050406030204" pitchFamily="18" charset="0"/>
                                  </a:rPr>
                                  <m:t>′</m:t>
                                </m:r>
                              </m:oMath>
                            </m:oMathPara>
                          </a14:m>
                          <a:endParaRPr lang="pt-BR" sz="25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90910692"/>
                      </a:ext>
                    </a:extLst>
                  </a:tr>
                  <a:tr h="595640">
                    <a:tc>
                      <a:txBody>
                        <a:bodyPr/>
                        <a:lstStyle/>
                        <a:p>
                          <a:pPr algn="ctr" fontAlgn="ctr"/>
                          <a14:m>
                            <m:oMathPara xmlns:m="http://schemas.openxmlformats.org/officeDocument/2006/math">
                              <m:oMathParaPr>
                                <m:jc m:val="centerGroup"/>
                              </m:oMathParaPr>
                              <m:oMath xmlns:m="http://schemas.openxmlformats.org/officeDocument/2006/math">
                                <m:r>
                                  <a:rPr lang="pt-BR" sz="2500" b="1" i="1" u="none" strike="noStrike" dirty="0" smtClean="0">
                                    <a:effectLst/>
                                    <a:latin typeface="Cambria Math" panose="02040503050406030204" pitchFamily="18" charset="0"/>
                                  </a:rPr>
                                  <m:t>𝑨</m:t>
                                </m:r>
                              </m:oMath>
                            </m:oMathPara>
                          </a14:m>
                          <a:endParaRPr lang="pt-BR" sz="25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i="1" u="none" strike="noStrike" dirty="0" smtClean="0">
                                    <a:solidFill>
                                      <a:schemeClr val="accent6">
                                        <a:lumMod val="75000"/>
                                      </a:schemeClr>
                                    </a:solidFill>
                                    <a:effectLst/>
                                    <a:latin typeface="Cambria Math" panose="02040503050406030204" pitchFamily="18" charset="0"/>
                                  </a:rPr>
                                  <m:t>2</m:t>
                                </m:r>
                                <m:r>
                                  <a:rPr lang="pt-BR" sz="2500" i="1" u="none" strike="noStrike" dirty="0" smtClean="0">
                                    <a:effectLst/>
                                    <a:latin typeface="Cambria Math" panose="02040503050406030204" pitchFamily="18" charset="0"/>
                                  </a:rPr>
                                  <m:t>,</m:t>
                                </m:r>
                                <m:r>
                                  <a:rPr lang="pt-BR" sz="2500" i="1" u="none" strike="noStrike" dirty="0" smtClean="0">
                                    <a:solidFill>
                                      <a:srgbClr val="881616"/>
                                    </a:solidFill>
                                    <a:effectLst/>
                                    <a:latin typeface="Cambria Math" panose="02040503050406030204" pitchFamily="18" charset="0"/>
                                  </a:rPr>
                                  <m:t>0</m:t>
                                </m:r>
                                <m:r>
                                  <a:rPr lang="pt-BR" sz="2500" i="1" u="none" strike="noStrike" dirty="0" smtClean="0">
                                    <a:effectLst/>
                                    <a:latin typeface="Cambria Math" panose="02040503050406030204" pitchFamily="18" charset="0"/>
                                  </a:rPr>
                                  <m:t>,</m:t>
                                </m:r>
                                <m:r>
                                  <a:rPr lang="pt-BR" sz="2500" i="1" u="none" strike="noStrike" dirty="0" smtClean="0">
                                    <a:solidFill>
                                      <a:srgbClr val="0070C0"/>
                                    </a:solidFill>
                                    <a:effectLst/>
                                    <a:latin typeface="Cambria Math" panose="02040503050406030204" pitchFamily="18" charset="0"/>
                                  </a:rPr>
                                  <m:t>0</m:t>
                                </m:r>
                              </m:oMath>
                            </m:oMathPara>
                          </a14:m>
                          <a:endParaRPr lang="pt-BR" sz="2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i="1" u="none" strike="noStrike" dirty="0" smtClean="0">
                                    <a:effectLst/>
                                    <a:latin typeface="Cambria Math" panose="02040503050406030204" pitchFamily="18" charset="0"/>
                                  </a:rPr>
                                  <m:t>2,0,0</m:t>
                                </m:r>
                              </m:oMath>
                            </m:oMathPara>
                          </a14:m>
                          <a:endParaRPr lang="pt-BR" sz="2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i="1" u="none" strike="noStrike" dirty="0" smtClean="0">
                                    <a:solidFill>
                                      <a:schemeClr val="accent6">
                                        <a:lumMod val="75000"/>
                                      </a:schemeClr>
                                    </a:solidFill>
                                    <a:effectLst/>
                                    <a:latin typeface="Cambria Math" panose="02040503050406030204" pitchFamily="18" charset="0"/>
                                  </a:rPr>
                                  <m:t>2</m:t>
                                </m:r>
                                <m:r>
                                  <a:rPr lang="pt-BR" sz="2500" i="1" u="none" strike="noStrike" dirty="0" smtClean="0">
                                    <a:effectLst/>
                                    <a:latin typeface="Cambria Math" panose="02040503050406030204" pitchFamily="18" charset="0"/>
                                  </a:rPr>
                                  <m:t>,</m:t>
                                </m:r>
                                <m:r>
                                  <a:rPr lang="pt-BR" sz="2500" i="1" u="none" strike="noStrike" dirty="0" smtClean="0">
                                    <a:solidFill>
                                      <a:srgbClr val="881616"/>
                                    </a:solidFill>
                                    <a:effectLst/>
                                    <a:latin typeface="Cambria Math" panose="02040503050406030204" pitchFamily="18" charset="0"/>
                                  </a:rPr>
                                  <m:t>0</m:t>
                                </m:r>
                                <m:r>
                                  <a:rPr lang="pt-BR" sz="2500" i="1" u="none" strike="noStrike" dirty="0" smtClean="0">
                                    <a:effectLst/>
                                    <a:latin typeface="Cambria Math" panose="02040503050406030204" pitchFamily="18" charset="0"/>
                                  </a:rPr>
                                  <m:t>,</m:t>
                                </m:r>
                                <m:r>
                                  <a:rPr lang="pt-BR" sz="2500" i="1" u="none" strike="noStrike" dirty="0" smtClean="0">
                                    <a:solidFill>
                                      <a:srgbClr val="0070C0"/>
                                    </a:solidFill>
                                    <a:effectLst/>
                                    <a:latin typeface="Cambria Math" panose="02040503050406030204" pitchFamily="18" charset="0"/>
                                  </a:rPr>
                                  <m:t>0</m:t>
                                </m:r>
                              </m:oMath>
                            </m:oMathPara>
                          </a14:m>
                          <a:endParaRPr lang="pt-BR" sz="2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i="1" u="none" strike="noStrike" dirty="0" smtClean="0">
                                    <a:solidFill>
                                      <a:schemeClr val="accent6">
                                        <a:lumMod val="75000"/>
                                      </a:schemeClr>
                                    </a:solidFill>
                                    <a:effectLst/>
                                    <a:latin typeface="Cambria Math" panose="02040503050406030204" pitchFamily="18" charset="0"/>
                                  </a:rPr>
                                  <m:t>2</m:t>
                                </m:r>
                                <m:r>
                                  <a:rPr lang="pt-BR" sz="2500" i="1" u="none" strike="noStrike" dirty="0" smtClean="0">
                                    <a:effectLst/>
                                    <a:latin typeface="Cambria Math" panose="02040503050406030204" pitchFamily="18" charset="0"/>
                                  </a:rPr>
                                  <m:t>,</m:t>
                                </m:r>
                                <m:r>
                                  <a:rPr lang="pt-BR" sz="2500" i="1" u="none" strike="noStrike" dirty="0" smtClean="0">
                                    <a:solidFill>
                                      <a:srgbClr val="881616"/>
                                    </a:solidFill>
                                    <a:effectLst/>
                                    <a:latin typeface="Cambria Math" panose="02040503050406030204" pitchFamily="18" charset="0"/>
                                  </a:rPr>
                                  <m:t>0</m:t>
                                </m:r>
                                <m:r>
                                  <a:rPr lang="pt-BR" sz="2500" i="1" u="none" strike="noStrike" dirty="0" smtClean="0">
                                    <a:effectLst/>
                                    <a:latin typeface="Cambria Math" panose="02040503050406030204" pitchFamily="18" charset="0"/>
                                  </a:rPr>
                                  <m:t>,</m:t>
                                </m:r>
                                <m:r>
                                  <a:rPr lang="pt-BR" sz="2500" i="1" u="none" strike="noStrike" dirty="0" smtClean="0">
                                    <a:solidFill>
                                      <a:srgbClr val="0070C0"/>
                                    </a:solidFill>
                                    <a:effectLst/>
                                    <a:latin typeface="Cambria Math" panose="02040503050406030204" pitchFamily="18" charset="0"/>
                                  </a:rPr>
                                  <m:t>0</m:t>
                                </m:r>
                              </m:oMath>
                            </m:oMathPara>
                          </a14:m>
                          <a:endParaRPr lang="pt-BR" sz="25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12838059"/>
                      </a:ext>
                    </a:extLst>
                  </a:tr>
                  <a:tr h="595640">
                    <a:tc>
                      <a:txBody>
                        <a:bodyPr/>
                        <a:lstStyle/>
                        <a:p>
                          <a:pPr algn="ctr" fontAlgn="ctr"/>
                          <a14:m>
                            <m:oMathPara xmlns:m="http://schemas.openxmlformats.org/officeDocument/2006/math">
                              <m:oMathParaPr>
                                <m:jc m:val="centerGroup"/>
                              </m:oMathParaPr>
                              <m:oMath xmlns:m="http://schemas.openxmlformats.org/officeDocument/2006/math">
                                <m:r>
                                  <a:rPr lang="pt-BR" sz="2500" b="1" i="1" u="none" strike="noStrike" dirty="0" smtClean="0">
                                    <a:effectLst/>
                                    <a:latin typeface="Cambria Math" panose="02040503050406030204" pitchFamily="18" charset="0"/>
                                  </a:rPr>
                                  <m:t>𝑫</m:t>
                                </m:r>
                              </m:oMath>
                            </m:oMathPara>
                          </a14:m>
                          <a:endParaRPr lang="pt-BR" sz="25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i="1" u="none" strike="noStrike" dirty="0" smtClean="0">
                                    <a:effectLst/>
                                    <a:latin typeface="Cambria Math" panose="02040503050406030204" pitchFamily="18" charset="0"/>
                                  </a:rPr>
                                  <m:t>1,2,1</m:t>
                                </m:r>
                              </m:oMath>
                            </m:oMathPara>
                          </a14:m>
                          <a:endParaRPr lang="pt-BR" sz="2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i="1" u="none" strike="noStrike" dirty="0" smtClean="0">
                                    <a:solidFill>
                                      <a:schemeClr val="accent6">
                                        <a:lumMod val="75000"/>
                                      </a:schemeClr>
                                    </a:solidFill>
                                    <a:effectLst/>
                                    <a:latin typeface="Cambria Math" panose="02040503050406030204" pitchFamily="18" charset="0"/>
                                  </a:rPr>
                                  <m:t>3</m:t>
                                </m:r>
                                <m:r>
                                  <a:rPr lang="pt-BR" sz="2500" i="1" u="none" strike="noStrike" dirty="0" smtClean="0">
                                    <a:effectLst/>
                                    <a:latin typeface="Cambria Math" panose="02040503050406030204" pitchFamily="18" charset="0"/>
                                  </a:rPr>
                                  <m:t>,</m:t>
                                </m:r>
                                <m:r>
                                  <a:rPr lang="pt-BR" sz="2500" i="1" u="none" strike="noStrike" dirty="0" smtClean="0">
                                    <a:solidFill>
                                      <a:srgbClr val="881616"/>
                                    </a:solidFill>
                                    <a:effectLst/>
                                    <a:latin typeface="Cambria Math" panose="02040503050406030204" pitchFamily="18" charset="0"/>
                                  </a:rPr>
                                  <m:t>3</m:t>
                                </m:r>
                                <m:r>
                                  <a:rPr lang="pt-BR" sz="2500" i="1" u="none" strike="noStrike" dirty="0" smtClean="0">
                                    <a:effectLst/>
                                    <a:latin typeface="Cambria Math" panose="02040503050406030204" pitchFamily="18" charset="0"/>
                                  </a:rPr>
                                  <m:t>,</m:t>
                                </m:r>
                                <m:r>
                                  <a:rPr lang="pt-BR" sz="2500" i="1" u="none" strike="noStrike" dirty="0" smtClean="0">
                                    <a:solidFill>
                                      <a:srgbClr val="0070C0"/>
                                    </a:solidFill>
                                    <a:effectLst/>
                                    <a:latin typeface="Cambria Math" panose="02040503050406030204" pitchFamily="18" charset="0"/>
                                  </a:rPr>
                                  <m:t>3</m:t>
                                </m:r>
                              </m:oMath>
                            </m:oMathPara>
                          </a14:m>
                          <a:endParaRPr lang="pt-BR" sz="2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i="1" u="none" strike="noStrike" dirty="0" smtClean="0">
                                    <a:effectLst/>
                                    <a:latin typeface="Cambria Math" panose="02040503050406030204" pitchFamily="18" charset="0"/>
                                  </a:rPr>
                                  <m:t>0,1,2</m:t>
                                </m:r>
                              </m:oMath>
                            </m:oMathPara>
                          </a14:m>
                          <a:endParaRPr lang="pt-BR" sz="2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i="1" u="none" strike="noStrike" dirty="0" smtClean="0">
                                    <a:effectLst/>
                                    <a:latin typeface="Cambria Math" panose="02040503050406030204" pitchFamily="18" charset="0"/>
                                  </a:rPr>
                                  <m:t>0,1,1</m:t>
                                </m:r>
                              </m:oMath>
                            </m:oMathPara>
                          </a14:m>
                          <a:endParaRPr lang="pt-BR" sz="25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44603745"/>
                      </a:ext>
                    </a:extLst>
                  </a:tr>
                </a:tbl>
              </a:graphicData>
            </a:graphic>
          </p:graphicFrame>
        </mc:Choice>
        <mc:Fallback xmlns="">
          <p:graphicFrame>
            <p:nvGraphicFramePr>
              <p:cNvPr id="2" name="Table 1">
                <a:extLst>
                  <a:ext uri="{FF2B5EF4-FFF2-40B4-BE49-F238E27FC236}">
                    <a16:creationId xmlns:a16="http://schemas.microsoft.com/office/drawing/2014/main" id="{D935FEC8-D53A-496C-986B-6CDA43A2888B}"/>
                  </a:ext>
                </a:extLst>
              </p:cNvPr>
              <p:cNvGraphicFramePr>
                <a:graphicFrameLocks noGrp="1"/>
              </p:cNvGraphicFramePr>
              <p:nvPr/>
            </p:nvGraphicFramePr>
            <p:xfrm>
              <a:off x="5786284" y="2870804"/>
              <a:ext cx="5048250" cy="1786920"/>
            </p:xfrm>
            <a:graphic>
              <a:graphicData uri="http://schemas.openxmlformats.org/drawingml/2006/table">
                <a:tbl>
                  <a:tblPr>
                    <a:tableStyleId>{5C22544A-7EE6-4342-B048-85BDC9FD1C3A}</a:tableStyleId>
                  </a:tblPr>
                  <a:tblGrid>
                    <a:gridCol w="1009650">
                      <a:extLst>
                        <a:ext uri="{9D8B030D-6E8A-4147-A177-3AD203B41FA5}">
                          <a16:colId xmlns:a16="http://schemas.microsoft.com/office/drawing/2014/main" val="181901516"/>
                        </a:ext>
                      </a:extLst>
                    </a:gridCol>
                    <a:gridCol w="1009650">
                      <a:extLst>
                        <a:ext uri="{9D8B030D-6E8A-4147-A177-3AD203B41FA5}">
                          <a16:colId xmlns:a16="http://schemas.microsoft.com/office/drawing/2014/main" val="986073999"/>
                        </a:ext>
                      </a:extLst>
                    </a:gridCol>
                    <a:gridCol w="1009650">
                      <a:extLst>
                        <a:ext uri="{9D8B030D-6E8A-4147-A177-3AD203B41FA5}">
                          <a16:colId xmlns:a16="http://schemas.microsoft.com/office/drawing/2014/main" val="2052317873"/>
                        </a:ext>
                      </a:extLst>
                    </a:gridCol>
                    <a:gridCol w="1009650">
                      <a:extLst>
                        <a:ext uri="{9D8B030D-6E8A-4147-A177-3AD203B41FA5}">
                          <a16:colId xmlns:a16="http://schemas.microsoft.com/office/drawing/2014/main" val="2602155708"/>
                        </a:ext>
                      </a:extLst>
                    </a:gridCol>
                    <a:gridCol w="1009650">
                      <a:extLst>
                        <a:ext uri="{9D8B030D-6E8A-4147-A177-3AD203B41FA5}">
                          <a16:colId xmlns:a16="http://schemas.microsoft.com/office/drawing/2014/main" val="1228230281"/>
                        </a:ext>
                      </a:extLst>
                    </a:gridCol>
                  </a:tblGrid>
                  <a:tr h="595640">
                    <a:tc>
                      <a:txBody>
                        <a:bodyPr/>
                        <a:lstStyle/>
                        <a:p>
                          <a:pPr algn="ctr" fontAlgn="ctr"/>
                          <a:endParaRPr lang="pt-BR" sz="2500" b="0" i="0" u="none" strike="noStrike">
                            <a:solidFill>
                              <a:srgbClr val="000000"/>
                            </a:solidFill>
                            <a:effectLst/>
                            <a:latin typeface="Calibri" panose="020F0502020204030204" pitchFamily="34" charset="0"/>
                          </a:endParaRPr>
                        </a:p>
                      </a:txBody>
                      <a:tcPr marL="9525" marR="9525" marT="9525" marB="0" anchor="ctr"/>
                    </a:tc>
                    <a:tc>
                      <a:txBody>
                        <a:bodyPr/>
                        <a:lstStyle/>
                        <a:p>
                          <a:endParaRPr lang="pt-BR"/>
                        </a:p>
                      </a:txBody>
                      <a:tcPr marL="9525" marR="9525" marT="9525" marB="0" anchor="ctr">
                        <a:blipFill>
                          <a:blip r:embed="rId26"/>
                          <a:stretch>
                            <a:fillRect l="-100602" t="-1020" r="-300602" b="-203061"/>
                          </a:stretch>
                        </a:blipFill>
                      </a:tcPr>
                    </a:tc>
                    <a:tc>
                      <a:txBody>
                        <a:bodyPr/>
                        <a:lstStyle/>
                        <a:p>
                          <a:endParaRPr lang="pt-BR"/>
                        </a:p>
                      </a:txBody>
                      <a:tcPr marL="9525" marR="9525" marT="9525" marB="0" anchor="ctr">
                        <a:blipFill>
                          <a:blip r:embed="rId26"/>
                          <a:stretch>
                            <a:fillRect l="-201818" t="-1020" r="-202424" b="-203061"/>
                          </a:stretch>
                        </a:blipFill>
                      </a:tcPr>
                    </a:tc>
                    <a:tc>
                      <a:txBody>
                        <a:bodyPr/>
                        <a:lstStyle/>
                        <a:p>
                          <a:endParaRPr lang="pt-BR"/>
                        </a:p>
                      </a:txBody>
                      <a:tcPr marL="9525" marR="9525" marT="9525" marB="0" anchor="ctr">
                        <a:blipFill>
                          <a:blip r:embed="rId26"/>
                          <a:stretch>
                            <a:fillRect l="-300000" t="-1020" r="-101205" b="-203061"/>
                          </a:stretch>
                        </a:blipFill>
                      </a:tcPr>
                    </a:tc>
                    <a:tc>
                      <a:txBody>
                        <a:bodyPr/>
                        <a:lstStyle/>
                        <a:p>
                          <a:endParaRPr lang="pt-BR"/>
                        </a:p>
                      </a:txBody>
                      <a:tcPr marL="9525" marR="9525" marT="9525" marB="0" anchor="ctr">
                        <a:blipFill>
                          <a:blip r:embed="rId26"/>
                          <a:stretch>
                            <a:fillRect l="-400000" t="-1020" r="-1205" b="-203061"/>
                          </a:stretch>
                        </a:blipFill>
                      </a:tcPr>
                    </a:tc>
                    <a:extLst>
                      <a:ext uri="{0D108BD9-81ED-4DB2-BD59-A6C34878D82A}">
                        <a16:rowId xmlns:a16="http://schemas.microsoft.com/office/drawing/2014/main" val="3890910692"/>
                      </a:ext>
                    </a:extLst>
                  </a:tr>
                  <a:tr h="595640">
                    <a:tc>
                      <a:txBody>
                        <a:bodyPr/>
                        <a:lstStyle/>
                        <a:p>
                          <a:endParaRPr lang="pt-BR"/>
                        </a:p>
                      </a:txBody>
                      <a:tcPr marL="9525" marR="9525" marT="9525" marB="0" anchor="ctr">
                        <a:blipFill>
                          <a:blip r:embed="rId26"/>
                          <a:stretch>
                            <a:fillRect l="-602" t="-100000" r="-400602" b="-101010"/>
                          </a:stretch>
                        </a:blipFill>
                      </a:tcPr>
                    </a:tc>
                    <a:tc>
                      <a:txBody>
                        <a:bodyPr/>
                        <a:lstStyle/>
                        <a:p>
                          <a:endParaRPr lang="pt-BR"/>
                        </a:p>
                      </a:txBody>
                      <a:tcPr marL="9525" marR="9525" marT="9525" marB="0" anchor="ctr">
                        <a:blipFill>
                          <a:blip r:embed="rId26"/>
                          <a:stretch>
                            <a:fillRect l="-100602" t="-100000" r="-300602" b="-101010"/>
                          </a:stretch>
                        </a:blipFill>
                      </a:tcPr>
                    </a:tc>
                    <a:tc>
                      <a:txBody>
                        <a:bodyPr/>
                        <a:lstStyle/>
                        <a:p>
                          <a:endParaRPr lang="pt-BR"/>
                        </a:p>
                      </a:txBody>
                      <a:tcPr marL="9525" marR="9525" marT="9525" marB="0" anchor="ctr">
                        <a:blipFill>
                          <a:blip r:embed="rId26"/>
                          <a:stretch>
                            <a:fillRect l="-201818" t="-100000" r="-202424" b="-101010"/>
                          </a:stretch>
                        </a:blipFill>
                      </a:tcPr>
                    </a:tc>
                    <a:tc>
                      <a:txBody>
                        <a:bodyPr/>
                        <a:lstStyle/>
                        <a:p>
                          <a:endParaRPr lang="pt-BR"/>
                        </a:p>
                      </a:txBody>
                      <a:tcPr marL="9525" marR="9525" marT="9525" marB="0" anchor="ctr">
                        <a:blipFill>
                          <a:blip r:embed="rId26"/>
                          <a:stretch>
                            <a:fillRect l="-300000" t="-100000" r="-101205" b="-101010"/>
                          </a:stretch>
                        </a:blipFill>
                      </a:tcPr>
                    </a:tc>
                    <a:tc>
                      <a:txBody>
                        <a:bodyPr/>
                        <a:lstStyle/>
                        <a:p>
                          <a:endParaRPr lang="pt-BR"/>
                        </a:p>
                      </a:txBody>
                      <a:tcPr marL="9525" marR="9525" marT="9525" marB="0" anchor="ctr">
                        <a:blipFill>
                          <a:blip r:embed="rId26"/>
                          <a:stretch>
                            <a:fillRect l="-400000" t="-100000" r="-1205" b="-101010"/>
                          </a:stretch>
                        </a:blipFill>
                      </a:tcPr>
                    </a:tc>
                    <a:extLst>
                      <a:ext uri="{0D108BD9-81ED-4DB2-BD59-A6C34878D82A}">
                        <a16:rowId xmlns:a16="http://schemas.microsoft.com/office/drawing/2014/main" val="512838059"/>
                      </a:ext>
                    </a:extLst>
                  </a:tr>
                  <a:tr h="595640">
                    <a:tc>
                      <a:txBody>
                        <a:bodyPr/>
                        <a:lstStyle/>
                        <a:p>
                          <a:endParaRPr lang="pt-BR"/>
                        </a:p>
                      </a:txBody>
                      <a:tcPr marL="9525" marR="9525" marT="9525" marB="0" anchor="ctr">
                        <a:blipFill>
                          <a:blip r:embed="rId26"/>
                          <a:stretch>
                            <a:fillRect l="-602" t="-202041" r="-400602" b="-2041"/>
                          </a:stretch>
                        </a:blipFill>
                      </a:tcPr>
                    </a:tc>
                    <a:tc>
                      <a:txBody>
                        <a:bodyPr/>
                        <a:lstStyle/>
                        <a:p>
                          <a:endParaRPr lang="pt-BR"/>
                        </a:p>
                      </a:txBody>
                      <a:tcPr marL="9525" marR="9525" marT="9525" marB="0" anchor="ctr">
                        <a:blipFill>
                          <a:blip r:embed="rId26"/>
                          <a:stretch>
                            <a:fillRect l="-100602" t="-202041" r="-300602" b="-2041"/>
                          </a:stretch>
                        </a:blipFill>
                      </a:tcPr>
                    </a:tc>
                    <a:tc>
                      <a:txBody>
                        <a:bodyPr/>
                        <a:lstStyle/>
                        <a:p>
                          <a:endParaRPr lang="pt-BR"/>
                        </a:p>
                      </a:txBody>
                      <a:tcPr marL="9525" marR="9525" marT="9525" marB="0" anchor="ctr">
                        <a:blipFill>
                          <a:blip r:embed="rId26"/>
                          <a:stretch>
                            <a:fillRect l="-201818" t="-202041" r="-202424" b="-2041"/>
                          </a:stretch>
                        </a:blipFill>
                      </a:tcPr>
                    </a:tc>
                    <a:tc>
                      <a:txBody>
                        <a:bodyPr/>
                        <a:lstStyle/>
                        <a:p>
                          <a:endParaRPr lang="pt-BR"/>
                        </a:p>
                      </a:txBody>
                      <a:tcPr marL="9525" marR="9525" marT="9525" marB="0" anchor="ctr">
                        <a:blipFill>
                          <a:blip r:embed="rId26"/>
                          <a:stretch>
                            <a:fillRect l="-300000" t="-202041" r="-101205" b="-2041"/>
                          </a:stretch>
                        </a:blipFill>
                      </a:tcPr>
                    </a:tc>
                    <a:tc>
                      <a:txBody>
                        <a:bodyPr/>
                        <a:lstStyle/>
                        <a:p>
                          <a:endParaRPr lang="pt-BR"/>
                        </a:p>
                      </a:txBody>
                      <a:tcPr marL="9525" marR="9525" marT="9525" marB="0" anchor="ctr">
                        <a:blipFill>
                          <a:blip r:embed="rId26"/>
                          <a:stretch>
                            <a:fillRect l="-400000" t="-202041" r="-1205" b="-2041"/>
                          </a:stretch>
                        </a:blipFill>
                      </a:tcPr>
                    </a:tc>
                    <a:extLst>
                      <a:ext uri="{0D108BD9-81ED-4DB2-BD59-A6C34878D82A}">
                        <a16:rowId xmlns:a16="http://schemas.microsoft.com/office/drawing/2014/main" val="1844603745"/>
                      </a:ext>
                    </a:extLst>
                  </a:tr>
                </a:tbl>
              </a:graphicData>
            </a:graphic>
          </p:graphicFrame>
        </mc:Fallback>
      </mc:AlternateContent>
      <p:sp>
        <p:nvSpPr>
          <p:cNvPr id="9" name="Rectangle 8">
            <a:extLst>
              <a:ext uri="{FF2B5EF4-FFF2-40B4-BE49-F238E27FC236}">
                <a16:creationId xmlns:a16="http://schemas.microsoft.com/office/drawing/2014/main" id="{A3EF1265-03BD-4DE8-92FC-619AEB5F2B7C}"/>
              </a:ext>
            </a:extLst>
          </p:cNvPr>
          <p:cNvSpPr/>
          <p:nvPr/>
        </p:nvSpPr>
        <p:spPr>
          <a:xfrm>
            <a:off x="5619565" y="2403987"/>
            <a:ext cx="6294268" cy="41333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Footer Placeholder 2">
            <a:extLst>
              <a:ext uri="{FF2B5EF4-FFF2-40B4-BE49-F238E27FC236}">
                <a16:creationId xmlns:a16="http://schemas.microsoft.com/office/drawing/2014/main" id="{FB3C0820-85F7-49D1-952E-7E8BF99981FD}"/>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B026D706-621A-403C-B384-D8E1D3A722C4}"/>
              </a:ext>
            </a:extLst>
          </p:cNvPr>
          <p:cNvSpPr>
            <a:spLocks noGrp="1"/>
          </p:cNvSpPr>
          <p:nvPr>
            <p:ph type="sldNum" sz="quarter" idx="12"/>
          </p:nvPr>
        </p:nvSpPr>
        <p:spPr/>
        <p:txBody>
          <a:bodyPr/>
          <a:lstStyle/>
          <a:p>
            <a:fld id="{AF67EEE8-F201-4410-BA13-233EFB93B646}" type="slidenum">
              <a:rPr lang="pt-BR" smtClean="0"/>
              <a:t>36</a:t>
            </a:fld>
            <a:endParaRPr lang="pt-BR"/>
          </a:p>
        </p:txBody>
      </p:sp>
    </p:spTree>
    <p:extLst>
      <p:ext uri="{BB962C8B-B14F-4D97-AF65-F5344CB8AC3E}">
        <p14:creationId xmlns:p14="http://schemas.microsoft.com/office/powerpoint/2010/main" val="2495927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254D0814-5C3E-4665-BCB6-45E280901A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066" y="1752602"/>
            <a:ext cx="4851389" cy="4581868"/>
          </a:xfrm>
        </p:spPr>
      </p:pic>
      <p:sp>
        <p:nvSpPr>
          <p:cNvPr id="114" name="Title 1">
            <a:extLst>
              <a:ext uri="{FF2B5EF4-FFF2-40B4-BE49-F238E27FC236}">
                <a16:creationId xmlns:a16="http://schemas.microsoft.com/office/drawing/2014/main" id="{9CDEEE6F-A5D4-407D-8BDE-E257F47C74FC}"/>
              </a:ext>
            </a:extLst>
          </p:cNvPr>
          <p:cNvSpPr>
            <a:spLocks noGrp="1"/>
          </p:cNvSpPr>
          <p:nvPr>
            <p:ph type="title"/>
          </p:nvPr>
        </p:nvSpPr>
        <p:spPr>
          <a:xfrm>
            <a:off x="838200" y="320676"/>
            <a:ext cx="10515601" cy="1231900"/>
          </a:xfrm>
        </p:spPr>
        <p:txBody>
          <a:bodyPr/>
          <a:lstStyle/>
          <a:p>
            <a:r>
              <a:rPr lang="pt-BR" b="1" dirty="0"/>
              <a:t>Introdução a Equilíbrio Bayesiano Perfeito</a:t>
            </a:r>
            <a:br>
              <a:rPr lang="pt-BR" b="1" dirty="0"/>
            </a:br>
            <a:r>
              <a:rPr lang="pt-BR" sz="2400" b="1" dirty="0"/>
              <a:t>Exemplo do requisito 4</a:t>
            </a:r>
            <a:endParaRPr lang="pt-BR" b="1" dirty="0"/>
          </a:p>
        </p:txBody>
      </p:sp>
      <mc:AlternateContent xmlns:mc="http://schemas.openxmlformats.org/markup-compatibility/2006" xmlns:a14="http://schemas.microsoft.com/office/drawing/2010/main">
        <mc:Choice Requires="a14">
          <p:sp>
            <p:nvSpPr>
              <p:cNvPr id="116" name="Content Placeholder 7">
                <a:extLst>
                  <a:ext uri="{FF2B5EF4-FFF2-40B4-BE49-F238E27FC236}">
                    <a16:creationId xmlns:a16="http://schemas.microsoft.com/office/drawing/2014/main" id="{3C97D0D7-1B02-47A6-8CE5-01B5A8E7444A}"/>
                  </a:ext>
                </a:extLst>
              </p:cNvPr>
              <p:cNvSpPr txBox="1">
                <a:spLocks/>
              </p:cNvSpPr>
              <p:nvPr/>
            </p:nvSpPr>
            <p:spPr>
              <a:xfrm>
                <a:off x="5527963" y="1752602"/>
                <a:ext cx="6130637" cy="4784722"/>
              </a:xfrm>
              <a:prstGeom prst="rect">
                <a:avLst/>
              </a:prstGeom>
            </p:spPr>
            <p:txBody>
              <a:bodyPr vert="horz" lIns="91440" tIns="45720" rIns="91440" bIns="45720" rtlCol="0">
                <a:normAutofit fontScale="925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dirty="0"/>
                  <a:t>Agora considere </a:t>
                </a:r>
                <a14:m>
                  <m:oMath xmlns:m="http://schemas.openxmlformats.org/officeDocument/2006/math">
                    <m:d>
                      <m:dPr>
                        <m:ctrlPr>
                          <a:rPr lang="pt-BR" b="0" i="1" smtClean="0">
                            <a:latin typeface="Cambria Math" panose="02040503050406030204" pitchFamily="18" charset="0"/>
                          </a:rPr>
                        </m:ctrlPr>
                      </m:dPr>
                      <m:e>
                        <m:r>
                          <a:rPr lang="pt-BR" b="0" i="1" smtClean="0">
                            <a:latin typeface="Cambria Math" panose="02040503050406030204" pitchFamily="18" charset="0"/>
                          </a:rPr>
                          <m:t>𝐴</m:t>
                        </m:r>
                        <m:r>
                          <a:rPr lang="pt-BR" b="0" i="1" smtClean="0">
                            <a:latin typeface="Cambria Math" panose="02040503050406030204" pitchFamily="18" charset="0"/>
                          </a:rPr>
                          <m:t>,</m:t>
                        </m:r>
                        <m:r>
                          <a:rPr lang="pt-BR" b="0" i="1" smtClean="0">
                            <a:latin typeface="Cambria Math" panose="02040503050406030204" pitchFamily="18" charset="0"/>
                          </a:rPr>
                          <m:t>𝐿</m:t>
                        </m:r>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𝐿</m:t>
                            </m:r>
                          </m:e>
                          <m:sup>
                            <m:r>
                              <a:rPr lang="pt-BR" b="0" i="1" smtClean="0">
                                <a:latin typeface="Cambria Math" panose="02040503050406030204" pitchFamily="18" charset="0"/>
                              </a:rPr>
                              <m:t>′</m:t>
                            </m:r>
                          </m:sup>
                        </m:sSup>
                      </m:e>
                    </m:d>
                  </m:oMath>
                </a14:m>
                <a:r>
                  <a:rPr lang="pt-BR" dirty="0"/>
                  <a:t> e crença </a:t>
                </a:r>
                <a14:m>
                  <m:oMath xmlns:m="http://schemas.openxmlformats.org/officeDocument/2006/math">
                    <m:r>
                      <a:rPr lang="pt-BR" i="1" dirty="0" smtClean="0">
                        <a:latin typeface="Cambria Math" panose="02040503050406030204" pitchFamily="18" charset="0"/>
                      </a:rPr>
                      <m:t>𝑝</m:t>
                    </m:r>
                    <m:r>
                      <a:rPr lang="pt-BR" i="1" dirty="0" smtClean="0">
                        <a:latin typeface="Cambria Math" panose="02040503050406030204" pitchFamily="18" charset="0"/>
                      </a:rPr>
                      <m:t>=0</m:t>
                    </m:r>
                  </m:oMath>
                </a14:m>
                <a:endParaRPr lang="pt-BR" dirty="0"/>
              </a:p>
              <a:p>
                <a:pPr marL="0" indent="0" algn="just">
                  <a:buNone/>
                </a:pPr>
                <a:endParaRPr lang="pt-BR" dirty="0"/>
              </a:p>
              <a:p>
                <a:pPr algn="just"/>
                <a:r>
                  <a:rPr lang="pt-BR" dirty="0"/>
                  <a:t>É equilíbrio de Nash – nenhum jogador deseja desviar unilateralmente e </a:t>
                </a:r>
              </a:p>
              <a:p>
                <a:pPr algn="just"/>
                <a:endParaRPr lang="pt-BR" dirty="0"/>
              </a:p>
              <a:p>
                <a:pPr algn="just"/>
                <a:r>
                  <a:rPr lang="pt-BR" dirty="0"/>
                  <a:t>Satisfaz </a:t>
                </a:r>
                <a14:m>
                  <m:oMath xmlns:m="http://schemas.openxmlformats.org/officeDocument/2006/math">
                    <m:r>
                      <m:rPr>
                        <m:sty m:val="p"/>
                      </m:rPr>
                      <a:rPr lang="pt-BR" b="0" i="0" dirty="0" smtClean="0">
                        <a:latin typeface="Cambria Math" panose="02040503050406030204" pitchFamily="18" charset="0"/>
                      </a:rPr>
                      <m:t>R</m:t>
                    </m:r>
                    <m:r>
                      <a:rPr lang="pt-BR" b="0" i="1" dirty="0" smtClean="0">
                        <a:latin typeface="Cambria Math" panose="02040503050406030204" pitchFamily="18" charset="0"/>
                      </a:rPr>
                      <m:t>.</m:t>
                    </m:r>
                    <m:r>
                      <a:rPr lang="pt-BR" i="1" dirty="0" smtClean="0">
                        <a:latin typeface="Cambria Math" panose="02040503050406030204" pitchFamily="18" charset="0"/>
                      </a:rPr>
                      <m:t>1</m:t>
                    </m:r>
                  </m:oMath>
                </a14:m>
                <a:r>
                  <a:rPr lang="pt-BR" dirty="0"/>
                  <a:t>-</a:t>
                </a:r>
                <a14:m>
                  <m:oMath xmlns:m="http://schemas.openxmlformats.org/officeDocument/2006/math">
                    <m:r>
                      <m:rPr>
                        <m:sty m:val="p"/>
                      </m:rPr>
                      <a:rPr lang="pt-BR" b="0" i="0" dirty="0" smtClean="0">
                        <a:latin typeface="Cambria Math" panose="02040503050406030204" pitchFamily="18" charset="0"/>
                      </a:rPr>
                      <m:t>R</m:t>
                    </m:r>
                    <m:r>
                      <a:rPr lang="pt-BR" b="0" i="0" dirty="0" smtClean="0">
                        <a:latin typeface="Cambria Math" panose="02040503050406030204" pitchFamily="18" charset="0"/>
                      </a:rPr>
                      <m:t>.3</m:t>
                    </m:r>
                  </m:oMath>
                </a14:m>
                <a:r>
                  <a:rPr lang="pt-BR" dirty="0"/>
                  <a:t>: </a:t>
                </a:r>
                <a14:m>
                  <m:oMath xmlns:m="http://schemas.openxmlformats.org/officeDocument/2006/math">
                    <m:r>
                      <a:rPr lang="pt-BR" i="1" dirty="0" smtClean="0">
                        <a:latin typeface="Cambria Math" panose="02040503050406030204" pitchFamily="18" charset="0"/>
                      </a:rPr>
                      <m:t>3</m:t>
                    </m:r>
                  </m:oMath>
                </a14:m>
                <a:r>
                  <a:rPr lang="pt-BR" dirty="0"/>
                  <a:t> age otimamente dada sua crença; </a:t>
                </a:r>
                <a14:m>
                  <m:oMath xmlns:m="http://schemas.openxmlformats.org/officeDocument/2006/math">
                    <m:r>
                      <a:rPr lang="pt-BR" i="1" dirty="0" smtClean="0">
                        <a:latin typeface="Cambria Math" panose="02040503050406030204" pitchFamily="18" charset="0"/>
                      </a:rPr>
                      <m:t>1</m:t>
                    </m:r>
                  </m:oMath>
                </a14:m>
                <a:r>
                  <a:rPr lang="pt-BR" dirty="0"/>
                  <a:t> e </a:t>
                </a:r>
                <a14:m>
                  <m:oMath xmlns:m="http://schemas.openxmlformats.org/officeDocument/2006/math">
                    <m:r>
                      <a:rPr lang="pt-BR" i="1" dirty="0" smtClean="0">
                        <a:latin typeface="Cambria Math" panose="02040503050406030204" pitchFamily="18" charset="0"/>
                      </a:rPr>
                      <m:t>2</m:t>
                    </m:r>
                  </m:oMath>
                </a14:m>
                <a:r>
                  <a:rPr lang="pt-BR" dirty="0"/>
                  <a:t> agem otimamente dadas as estratégias subsequentes dos outros jogadores</a:t>
                </a:r>
              </a:p>
              <a:p>
                <a:pPr lvl="1" algn="just"/>
                <a:endParaRPr lang="pt-BR" dirty="0"/>
              </a:p>
              <a:p>
                <a:pPr algn="just"/>
                <a:r>
                  <a:rPr lang="pt-BR" dirty="0"/>
                  <a:t>Mas esse E.N. não é perfeito em subjogo. Portanto, </a:t>
                </a:r>
                <a14:m>
                  <m:oMath xmlns:m="http://schemas.openxmlformats.org/officeDocument/2006/math">
                    <m:r>
                      <m:rPr>
                        <m:sty m:val="p"/>
                      </m:rPr>
                      <a:rPr lang="pt-BR" dirty="0">
                        <a:latin typeface="Cambria Math" panose="02040503050406030204" pitchFamily="18" charset="0"/>
                      </a:rPr>
                      <m:t>R</m:t>
                    </m:r>
                    <m:r>
                      <a:rPr lang="pt-BR" i="1" dirty="0">
                        <a:latin typeface="Cambria Math" panose="02040503050406030204" pitchFamily="18" charset="0"/>
                      </a:rPr>
                      <m:t>.1</m:t>
                    </m:r>
                  </m:oMath>
                </a14:m>
                <a:r>
                  <a:rPr lang="pt-BR" dirty="0"/>
                  <a:t> a </a:t>
                </a:r>
                <a14:m>
                  <m:oMath xmlns:m="http://schemas.openxmlformats.org/officeDocument/2006/math">
                    <m:r>
                      <m:rPr>
                        <m:sty m:val="p"/>
                      </m:rPr>
                      <a:rPr lang="pt-BR" dirty="0">
                        <a:latin typeface="Cambria Math" panose="02040503050406030204" pitchFamily="18" charset="0"/>
                      </a:rPr>
                      <m:t>R</m:t>
                    </m:r>
                    <m:r>
                      <a:rPr lang="pt-BR" dirty="0">
                        <a:latin typeface="Cambria Math" panose="02040503050406030204" pitchFamily="18" charset="0"/>
                      </a:rPr>
                      <m:t>.3</m:t>
                    </m:r>
                  </m:oMath>
                </a14:m>
                <a:r>
                  <a:rPr lang="pt-BR" dirty="0"/>
                  <a:t> não garantem que as estratégias dos jogadores sejam E.N.P.S.</a:t>
                </a:r>
              </a:p>
            </p:txBody>
          </p:sp>
        </mc:Choice>
        <mc:Fallback xmlns="">
          <p:sp>
            <p:nvSpPr>
              <p:cNvPr id="116" name="Content Placeholder 7">
                <a:extLst>
                  <a:ext uri="{FF2B5EF4-FFF2-40B4-BE49-F238E27FC236}">
                    <a16:creationId xmlns:a16="http://schemas.microsoft.com/office/drawing/2014/main" id="{3C97D0D7-1B02-47A6-8CE5-01B5A8E7444A}"/>
                  </a:ext>
                </a:extLst>
              </p:cNvPr>
              <p:cNvSpPr txBox="1">
                <a:spLocks noRot="1" noChangeAspect="1" noMove="1" noResize="1" noEditPoints="1" noAdjustHandles="1" noChangeArrowheads="1" noChangeShapeType="1" noTextEdit="1"/>
              </p:cNvSpPr>
              <p:nvPr/>
            </p:nvSpPr>
            <p:spPr>
              <a:xfrm>
                <a:off x="5527963" y="1752602"/>
                <a:ext cx="6130637" cy="4784722"/>
              </a:xfrm>
              <a:prstGeom prst="rect">
                <a:avLst/>
              </a:prstGeom>
              <a:blipFill>
                <a:blip r:embed="rId4"/>
                <a:stretch>
                  <a:fillRect l="-1789" t="-3316" r="-1789"/>
                </a:stretch>
              </a:blipFill>
            </p:spPr>
            <p:txBody>
              <a:bodyPr/>
              <a:lstStyle/>
              <a:p>
                <a:r>
                  <a:rPr lang="pt-BR">
                    <a:noFill/>
                  </a:rPr>
                  <a:t> </a:t>
                </a:r>
              </a:p>
            </p:txBody>
          </p:sp>
        </mc:Fallback>
      </mc:AlternateContent>
      <p:sp>
        <p:nvSpPr>
          <p:cNvPr id="6" name="Rectangle 5">
            <a:extLst>
              <a:ext uri="{FF2B5EF4-FFF2-40B4-BE49-F238E27FC236}">
                <a16:creationId xmlns:a16="http://schemas.microsoft.com/office/drawing/2014/main" id="{BD3CA6BB-5B40-4CA5-9F66-19D84BBCF962}"/>
              </a:ext>
            </a:extLst>
          </p:cNvPr>
          <p:cNvSpPr/>
          <p:nvPr/>
        </p:nvSpPr>
        <p:spPr>
          <a:xfrm>
            <a:off x="5459767" y="2219417"/>
            <a:ext cx="6454066" cy="43179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D935FEC8-D53A-496C-986B-6CDA43A2888B}"/>
                  </a:ext>
                </a:extLst>
              </p:cNvPr>
              <p:cNvGraphicFramePr>
                <a:graphicFrameLocks noGrp="1"/>
              </p:cNvGraphicFramePr>
              <p:nvPr>
                <p:extLst>
                  <p:ext uri="{D42A27DB-BD31-4B8C-83A1-F6EECF244321}">
                    <p14:modId xmlns:p14="http://schemas.microsoft.com/office/powerpoint/2010/main" val="476203653"/>
                  </p:ext>
                </p:extLst>
              </p:nvPr>
            </p:nvGraphicFramePr>
            <p:xfrm>
              <a:off x="5786284" y="2870804"/>
              <a:ext cx="5048250" cy="1786920"/>
            </p:xfrm>
            <a:graphic>
              <a:graphicData uri="http://schemas.openxmlformats.org/drawingml/2006/table">
                <a:tbl>
                  <a:tblPr>
                    <a:tableStyleId>{5C22544A-7EE6-4342-B048-85BDC9FD1C3A}</a:tableStyleId>
                  </a:tblPr>
                  <a:tblGrid>
                    <a:gridCol w="1009650">
                      <a:extLst>
                        <a:ext uri="{9D8B030D-6E8A-4147-A177-3AD203B41FA5}">
                          <a16:colId xmlns:a16="http://schemas.microsoft.com/office/drawing/2014/main" val="181901516"/>
                        </a:ext>
                      </a:extLst>
                    </a:gridCol>
                    <a:gridCol w="1009650">
                      <a:extLst>
                        <a:ext uri="{9D8B030D-6E8A-4147-A177-3AD203B41FA5}">
                          <a16:colId xmlns:a16="http://schemas.microsoft.com/office/drawing/2014/main" val="986073999"/>
                        </a:ext>
                      </a:extLst>
                    </a:gridCol>
                    <a:gridCol w="1009650">
                      <a:extLst>
                        <a:ext uri="{9D8B030D-6E8A-4147-A177-3AD203B41FA5}">
                          <a16:colId xmlns:a16="http://schemas.microsoft.com/office/drawing/2014/main" val="2052317873"/>
                        </a:ext>
                      </a:extLst>
                    </a:gridCol>
                    <a:gridCol w="1009650">
                      <a:extLst>
                        <a:ext uri="{9D8B030D-6E8A-4147-A177-3AD203B41FA5}">
                          <a16:colId xmlns:a16="http://schemas.microsoft.com/office/drawing/2014/main" val="2602155708"/>
                        </a:ext>
                      </a:extLst>
                    </a:gridCol>
                    <a:gridCol w="1009650">
                      <a:extLst>
                        <a:ext uri="{9D8B030D-6E8A-4147-A177-3AD203B41FA5}">
                          <a16:colId xmlns:a16="http://schemas.microsoft.com/office/drawing/2014/main" val="1228230281"/>
                        </a:ext>
                      </a:extLst>
                    </a:gridCol>
                  </a:tblGrid>
                  <a:tr h="595640">
                    <a:tc>
                      <a:txBody>
                        <a:bodyPr/>
                        <a:lstStyle/>
                        <a:p>
                          <a:pPr algn="ctr" fontAlgn="ctr"/>
                          <a:endParaRPr lang="pt-BR" sz="25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b="1" i="1" u="none" strike="noStrike" dirty="0" smtClean="0">
                                    <a:effectLst/>
                                    <a:latin typeface="Cambria Math" panose="02040503050406030204" pitchFamily="18" charset="0"/>
                                  </a:rPr>
                                  <m:t>(</m:t>
                                </m:r>
                                <m:r>
                                  <a:rPr lang="pt-BR" sz="2500" b="1" i="1" u="none" strike="noStrike" dirty="0" smtClean="0">
                                    <a:effectLst/>
                                    <a:latin typeface="Cambria Math" panose="02040503050406030204" pitchFamily="18" charset="0"/>
                                  </a:rPr>
                                  <m:t>𝑳</m:t>
                                </m:r>
                                <m:r>
                                  <a:rPr lang="pt-BR" sz="2500" b="1" i="1" u="none" strike="noStrike" dirty="0" smtClean="0">
                                    <a:effectLst/>
                                    <a:latin typeface="Cambria Math" panose="02040503050406030204" pitchFamily="18" charset="0"/>
                                  </a:rPr>
                                  <m:t>,</m:t>
                                </m:r>
                                <m:sSup>
                                  <m:sSupPr>
                                    <m:ctrlPr>
                                      <a:rPr lang="pt-BR" sz="2500" b="1" i="1" u="none" strike="noStrike" dirty="0" smtClean="0">
                                        <a:effectLst/>
                                        <a:latin typeface="Cambria Math" panose="02040503050406030204" pitchFamily="18" charset="0"/>
                                      </a:rPr>
                                    </m:ctrlPr>
                                  </m:sSupPr>
                                  <m:e>
                                    <m:r>
                                      <a:rPr lang="pt-BR" sz="2500" b="1" i="1" u="none" strike="noStrike" dirty="0" smtClean="0">
                                        <a:effectLst/>
                                        <a:latin typeface="Cambria Math" panose="02040503050406030204" pitchFamily="18" charset="0"/>
                                      </a:rPr>
                                      <m:t>𝑳</m:t>
                                    </m:r>
                                  </m:e>
                                  <m:sup>
                                    <m:r>
                                      <a:rPr lang="pt-BR" sz="2500" b="1" i="1" u="none" strike="noStrike" dirty="0" smtClean="0">
                                        <a:effectLst/>
                                        <a:latin typeface="Cambria Math" panose="02040503050406030204" pitchFamily="18" charset="0"/>
                                      </a:rPr>
                                      <m:t>′</m:t>
                                    </m:r>
                                  </m:sup>
                                </m:sSup>
                                <m:r>
                                  <a:rPr lang="pt-BR" sz="2500" b="1" i="1" u="none" strike="noStrike" dirty="0" smtClean="0">
                                    <a:effectLst/>
                                    <a:latin typeface="Cambria Math" panose="02040503050406030204" pitchFamily="18" charset="0"/>
                                  </a:rPr>
                                  <m:t>)</m:t>
                                </m:r>
                              </m:oMath>
                            </m:oMathPara>
                          </a14:m>
                          <a:endParaRPr lang="pt-BR" sz="25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b="1" i="1" u="none" strike="noStrike" dirty="0" smtClean="0">
                                    <a:effectLst/>
                                    <a:latin typeface="Cambria Math" panose="02040503050406030204" pitchFamily="18" charset="0"/>
                                  </a:rPr>
                                  <m:t>(</m:t>
                                </m:r>
                                <m:r>
                                  <a:rPr lang="pt-BR" sz="2500" b="1" i="1" u="none" strike="noStrike" dirty="0" smtClean="0">
                                    <a:effectLst/>
                                    <a:latin typeface="Cambria Math" panose="02040503050406030204" pitchFamily="18" charset="0"/>
                                  </a:rPr>
                                  <m:t>𝑳</m:t>
                                </m:r>
                                <m:r>
                                  <a:rPr lang="pt-BR" sz="2500" b="1" i="1" u="none" strike="noStrike" dirty="0" smtClean="0">
                                    <a:effectLst/>
                                    <a:latin typeface="Cambria Math" panose="02040503050406030204" pitchFamily="18" charset="0"/>
                                  </a:rPr>
                                  <m:t>,</m:t>
                                </m:r>
                                <m:sSup>
                                  <m:sSupPr>
                                    <m:ctrlPr>
                                      <a:rPr lang="pt-BR" sz="2500" b="1" i="1" u="none" strike="noStrike" dirty="0" smtClean="0">
                                        <a:effectLst/>
                                        <a:latin typeface="Cambria Math" panose="02040503050406030204" pitchFamily="18" charset="0"/>
                                      </a:rPr>
                                    </m:ctrlPr>
                                  </m:sSupPr>
                                  <m:e>
                                    <m:r>
                                      <a:rPr lang="pt-BR" sz="2500" b="1" i="1" u="none" strike="noStrike" dirty="0" smtClean="0">
                                        <a:effectLst/>
                                        <a:latin typeface="Cambria Math" panose="02040503050406030204" pitchFamily="18" charset="0"/>
                                      </a:rPr>
                                      <m:t>𝑹</m:t>
                                    </m:r>
                                  </m:e>
                                  <m:sup>
                                    <m:r>
                                      <a:rPr lang="pt-BR" sz="2500" b="1" i="1" u="none" strike="noStrike" dirty="0" smtClean="0">
                                        <a:effectLst/>
                                        <a:latin typeface="Cambria Math" panose="02040503050406030204" pitchFamily="18" charset="0"/>
                                      </a:rPr>
                                      <m:t>′</m:t>
                                    </m:r>
                                  </m:sup>
                                </m:sSup>
                                <m:r>
                                  <a:rPr lang="pt-BR" sz="2500" b="1" i="1" u="none" strike="noStrike" dirty="0" smtClean="0">
                                    <a:effectLst/>
                                    <a:latin typeface="Cambria Math" panose="02040503050406030204" pitchFamily="18" charset="0"/>
                                  </a:rPr>
                                  <m:t>)</m:t>
                                </m:r>
                              </m:oMath>
                            </m:oMathPara>
                          </a14:m>
                          <a:endParaRPr lang="pt-BR" sz="25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b="1" i="1" u="none" strike="noStrike" dirty="0" smtClean="0">
                                    <a:effectLst/>
                                    <a:latin typeface="Cambria Math" panose="02040503050406030204" pitchFamily="18" charset="0"/>
                                  </a:rPr>
                                  <m:t>(</m:t>
                                </m:r>
                                <m:r>
                                  <a:rPr lang="pt-BR" sz="2500" b="1" i="1" u="none" strike="noStrike" dirty="0" smtClean="0">
                                    <a:effectLst/>
                                    <a:latin typeface="Cambria Math" panose="02040503050406030204" pitchFamily="18" charset="0"/>
                                  </a:rPr>
                                  <m:t>𝑹</m:t>
                                </m:r>
                                <m:r>
                                  <a:rPr lang="pt-BR" sz="2500" b="1" i="1" u="none" strike="noStrike" dirty="0" smtClean="0">
                                    <a:effectLst/>
                                    <a:latin typeface="Cambria Math" panose="02040503050406030204" pitchFamily="18" charset="0"/>
                                  </a:rPr>
                                  <m:t>,</m:t>
                                </m:r>
                                <m:sSup>
                                  <m:sSupPr>
                                    <m:ctrlPr>
                                      <a:rPr lang="pt-BR" sz="2500" b="1" i="1" u="none" strike="noStrike" dirty="0" smtClean="0">
                                        <a:effectLst/>
                                        <a:latin typeface="Cambria Math" panose="02040503050406030204" pitchFamily="18" charset="0"/>
                                      </a:rPr>
                                    </m:ctrlPr>
                                  </m:sSupPr>
                                  <m:e>
                                    <m:r>
                                      <a:rPr lang="pt-BR" sz="2500" b="1" i="1" u="none" strike="noStrike" dirty="0" smtClean="0">
                                        <a:effectLst/>
                                        <a:latin typeface="Cambria Math" panose="02040503050406030204" pitchFamily="18" charset="0"/>
                                      </a:rPr>
                                      <m:t>𝑳</m:t>
                                    </m:r>
                                  </m:e>
                                  <m:sup>
                                    <m:r>
                                      <a:rPr lang="pt-BR" sz="2500" b="1" i="1" u="none" strike="noStrike" dirty="0" smtClean="0">
                                        <a:effectLst/>
                                        <a:latin typeface="Cambria Math" panose="02040503050406030204" pitchFamily="18" charset="0"/>
                                      </a:rPr>
                                      <m:t>′</m:t>
                                    </m:r>
                                  </m:sup>
                                </m:sSup>
                                <m:r>
                                  <a:rPr lang="pt-BR" sz="2500" b="1" i="1" u="none" strike="noStrike" dirty="0" smtClean="0">
                                    <a:effectLst/>
                                    <a:latin typeface="Cambria Math" panose="02040503050406030204" pitchFamily="18" charset="0"/>
                                  </a:rPr>
                                  <m:t>)</m:t>
                                </m:r>
                              </m:oMath>
                            </m:oMathPara>
                          </a14:m>
                          <a:endParaRPr lang="pt-BR" sz="25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b="1" i="1" u="none" strike="noStrike" dirty="0" smtClean="0">
                                    <a:effectLst/>
                                    <a:latin typeface="Cambria Math" panose="02040503050406030204" pitchFamily="18" charset="0"/>
                                  </a:rPr>
                                  <m:t>(</m:t>
                                </m:r>
                                <m:r>
                                  <a:rPr lang="pt-BR" sz="2500" b="1" i="1" u="none" strike="noStrike" dirty="0" smtClean="0">
                                    <a:effectLst/>
                                    <a:latin typeface="Cambria Math" panose="02040503050406030204" pitchFamily="18" charset="0"/>
                                  </a:rPr>
                                  <m:t>𝑹</m:t>
                                </m:r>
                                <m:r>
                                  <a:rPr lang="pt-BR" sz="2500" b="1" i="1" u="none" strike="noStrike" dirty="0" smtClean="0">
                                    <a:effectLst/>
                                    <a:latin typeface="Cambria Math" panose="02040503050406030204" pitchFamily="18" charset="0"/>
                                  </a:rPr>
                                  <m:t>,</m:t>
                                </m:r>
                                <m:sSup>
                                  <m:sSupPr>
                                    <m:ctrlPr>
                                      <a:rPr lang="pt-BR" sz="2500" b="1" i="1" u="none" strike="noStrike" dirty="0" smtClean="0">
                                        <a:effectLst/>
                                        <a:latin typeface="Cambria Math" panose="02040503050406030204" pitchFamily="18" charset="0"/>
                                      </a:rPr>
                                    </m:ctrlPr>
                                  </m:sSupPr>
                                  <m:e>
                                    <m:r>
                                      <a:rPr lang="pt-BR" sz="2500" b="1" i="1" u="none" strike="noStrike" dirty="0" smtClean="0">
                                        <a:effectLst/>
                                        <a:latin typeface="Cambria Math" panose="02040503050406030204" pitchFamily="18" charset="0"/>
                                      </a:rPr>
                                      <m:t>𝑹</m:t>
                                    </m:r>
                                  </m:e>
                                  <m:sup>
                                    <m:r>
                                      <a:rPr lang="pt-BR" sz="2500" b="1" i="1" u="none" strike="noStrike" dirty="0" smtClean="0">
                                        <a:effectLst/>
                                        <a:latin typeface="Cambria Math" panose="02040503050406030204" pitchFamily="18" charset="0"/>
                                      </a:rPr>
                                      <m:t>′</m:t>
                                    </m:r>
                                  </m:sup>
                                </m:sSup>
                                <m:r>
                                  <a:rPr lang="pt-BR" sz="2500" b="1" i="1" u="none" strike="noStrike" dirty="0" smtClean="0">
                                    <a:effectLst/>
                                    <a:latin typeface="Cambria Math" panose="02040503050406030204" pitchFamily="18" charset="0"/>
                                  </a:rPr>
                                  <m:t>)</m:t>
                                </m:r>
                              </m:oMath>
                            </m:oMathPara>
                          </a14:m>
                          <a:endParaRPr lang="pt-BR" sz="25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90910692"/>
                      </a:ext>
                    </a:extLst>
                  </a:tr>
                  <a:tr h="595640">
                    <a:tc>
                      <a:txBody>
                        <a:bodyPr/>
                        <a:lstStyle/>
                        <a:p>
                          <a:pPr algn="ctr" fontAlgn="ctr"/>
                          <a14:m>
                            <m:oMathPara xmlns:m="http://schemas.openxmlformats.org/officeDocument/2006/math">
                              <m:oMathParaPr>
                                <m:jc m:val="centerGroup"/>
                              </m:oMathParaPr>
                              <m:oMath xmlns:m="http://schemas.openxmlformats.org/officeDocument/2006/math">
                                <m:r>
                                  <a:rPr lang="pt-BR" sz="2500" b="1" i="1" u="none" strike="noStrike" dirty="0" smtClean="0">
                                    <a:effectLst/>
                                    <a:latin typeface="Cambria Math" panose="02040503050406030204" pitchFamily="18" charset="0"/>
                                  </a:rPr>
                                  <m:t>𝑨</m:t>
                                </m:r>
                              </m:oMath>
                            </m:oMathPara>
                          </a14:m>
                          <a:endParaRPr lang="pt-BR" sz="25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i="1" u="none" strike="noStrike" dirty="0" smtClean="0">
                                    <a:solidFill>
                                      <a:schemeClr val="accent6">
                                        <a:lumMod val="75000"/>
                                      </a:schemeClr>
                                    </a:solidFill>
                                    <a:effectLst/>
                                    <a:latin typeface="Cambria Math" panose="02040503050406030204" pitchFamily="18" charset="0"/>
                                  </a:rPr>
                                  <m:t>2</m:t>
                                </m:r>
                                <m:r>
                                  <a:rPr lang="pt-BR" sz="2500" i="1" u="none" strike="noStrike" dirty="0" smtClean="0">
                                    <a:effectLst/>
                                    <a:latin typeface="Cambria Math" panose="02040503050406030204" pitchFamily="18" charset="0"/>
                                  </a:rPr>
                                  <m:t>,</m:t>
                                </m:r>
                                <m:r>
                                  <a:rPr lang="pt-BR" sz="2500" i="1" u="none" strike="noStrike" dirty="0" smtClean="0">
                                    <a:solidFill>
                                      <a:srgbClr val="881616"/>
                                    </a:solidFill>
                                    <a:effectLst/>
                                    <a:latin typeface="Cambria Math" panose="02040503050406030204" pitchFamily="18" charset="0"/>
                                  </a:rPr>
                                  <m:t>0</m:t>
                                </m:r>
                                <m:r>
                                  <a:rPr lang="pt-BR" sz="2500" i="1" u="none" strike="noStrike" dirty="0" smtClean="0">
                                    <a:effectLst/>
                                    <a:latin typeface="Cambria Math" panose="02040503050406030204" pitchFamily="18" charset="0"/>
                                  </a:rPr>
                                  <m:t>,</m:t>
                                </m:r>
                                <m:r>
                                  <a:rPr lang="pt-BR" sz="2500" i="1" u="none" strike="noStrike" dirty="0" smtClean="0">
                                    <a:solidFill>
                                      <a:srgbClr val="0070C0"/>
                                    </a:solidFill>
                                    <a:effectLst/>
                                    <a:latin typeface="Cambria Math" panose="02040503050406030204" pitchFamily="18" charset="0"/>
                                  </a:rPr>
                                  <m:t>0</m:t>
                                </m:r>
                              </m:oMath>
                            </m:oMathPara>
                          </a14:m>
                          <a:endParaRPr lang="pt-BR" sz="2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i="1" u="none" strike="noStrike" dirty="0" smtClean="0">
                                    <a:effectLst/>
                                    <a:latin typeface="Cambria Math" panose="02040503050406030204" pitchFamily="18" charset="0"/>
                                  </a:rPr>
                                  <m:t>2,0,0</m:t>
                                </m:r>
                              </m:oMath>
                            </m:oMathPara>
                          </a14:m>
                          <a:endParaRPr lang="pt-BR" sz="2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i="1" u="none" strike="noStrike" dirty="0" smtClean="0">
                                    <a:solidFill>
                                      <a:schemeClr val="accent6">
                                        <a:lumMod val="75000"/>
                                      </a:schemeClr>
                                    </a:solidFill>
                                    <a:effectLst/>
                                    <a:latin typeface="Cambria Math" panose="02040503050406030204" pitchFamily="18" charset="0"/>
                                  </a:rPr>
                                  <m:t>2</m:t>
                                </m:r>
                                <m:r>
                                  <a:rPr lang="pt-BR" sz="2500" i="1" u="none" strike="noStrike" dirty="0" smtClean="0">
                                    <a:effectLst/>
                                    <a:latin typeface="Cambria Math" panose="02040503050406030204" pitchFamily="18" charset="0"/>
                                  </a:rPr>
                                  <m:t>,</m:t>
                                </m:r>
                                <m:r>
                                  <a:rPr lang="pt-BR" sz="2500" i="1" u="none" strike="noStrike" dirty="0" smtClean="0">
                                    <a:solidFill>
                                      <a:srgbClr val="881616"/>
                                    </a:solidFill>
                                    <a:effectLst/>
                                    <a:latin typeface="Cambria Math" panose="02040503050406030204" pitchFamily="18" charset="0"/>
                                  </a:rPr>
                                  <m:t>0</m:t>
                                </m:r>
                                <m:r>
                                  <a:rPr lang="pt-BR" sz="2500" i="1" u="none" strike="noStrike" dirty="0" smtClean="0">
                                    <a:effectLst/>
                                    <a:latin typeface="Cambria Math" panose="02040503050406030204" pitchFamily="18" charset="0"/>
                                  </a:rPr>
                                  <m:t>,</m:t>
                                </m:r>
                                <m:r>
                                  <a:rPr lang="pt-BR" sz="2500" i="1" u="none" strike="noStrike" dirty="0" smtClean="0">
                                    <a:solidFill>
                                      <a:srgbClr val="0070C0"/>
                                    </a:solidFill>
                                    <a:effectLst/>
                                    <a:latin typeface="Cambria Math" panose="02040503050406030204" pitchFamily="18" charset="0"/>
                                  </a:rPr>
                                  <m:t>0</m:t>
                                </m:r>
                              </m:oMath>
                            </m:oMathPara>
                          </a14:m>
                          <a:endParaRPr lang="pt-BR" sz="2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i="1" u="none" strike="noStrike" dirty="0" smtClean="0">
                                    <a:solidFill>
                                      <a:schemeClr val="accent6">
                                        <a:lumMod val="75000"/>
                                      </a:schemeClr>
                                    </a:solidFill>
                                    <a:effectLst/>
                                    <a:latin typeface="Cambria Math" panose="02040503050406030204" pitchFamily="18" charset="0"/>
                                  </a:rPr>
                                  <m:t>2</m:t>
                                </m:r>
                                <m:r>
                                  <a:rPr lang="pt-BR" sz="2500" i="1" u="none" strike="noStrike" dirty="0" smtClean="0">
                                    <a:effectLst/>
                                    <a:latin typeface="Cambria Math" panose="02040503050406030204" pitchFamily="18" charset="0"/>
                                  </a:rPr>
                                  <m:t>,</m:t>
                                </m:r>
                                <m:r>
                                  <a:rPr lang="pt-BR" sz="2500" i="1" u="none" strike="noStrike" dirty="0" smtClean="0">
                                    <a:solidFill>
                                      <a:srgbClr val="881616"/>
                                    </a:solidFill>
                                    <a:effectLst/>
                                    <a:latin typeface="Cambria Math" panose="02040503050406030204" pitchFamily="18" charset="0"/>
                                  </a:rPr>
                                  <m:t>0</m:t>
                                </m:r>
                                <m:r>
                                  <a:rPr lang="pt-BR" sz="2500" i="1" u="none" strike="noStrike" dirty="0" smtClean="0">
                                    <a:effectLst/>
                                    <a:latin typeface="Cambria Math" panose="02040503050406030204" pitchFamily="18" charset="0"/>
                                  </a:rPr>
                                  <m:t>,</m:t>
                                </m:r>
                                <m:r>
                                  <a:rPr lang="pt-BR" sz="2500" i="1" u="none" strike="noStrike" dirty="0" smtClean="0">
                                    <a:solidFill>
                                      <a:srgbClr val="0070C0"/>
                                    </a:solidFill>
                                    <a:effectLst/>
                                    <a:latin typeface="Cambria Math" panose="02040503050406030204" pitchFamily="18" charset="0"/>
                                  </a:rPr>
                                  <m:t>0</m:t>
                                </m:r>
                              </m:oMath>
                            </m:oMathPara>
                          </a14:m>
                          <a:endParaRPr lang="pt-BR" sz="25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12838059"/>
                      </a:ext>
                    </a:extLst>
                  </a:tr>
                  <a:tr h="595640">
                    <a:tc>
                      <a:txBody>
                        <a:bodyPr/>
                        <a:lstStyle/>
                        <a:p>
                          <a:pPr algn="ctr" fontAlgn="ctr"/>
                          <a14:m>
                            <m:oMathPara xmlns:m="http://schemas.openxmlformats.org/officeDocument/2006/math">
                              <m:oMathParaPr>
                                <m:jc m:val="centerGroup"/>
                              </m:oMathParaPr>
                              <m:oMath xmlns:m="http://schemas.openxmlformats.org/officeDocument/2006/math">
                                <m:r>
                                  <a:rPr lang="pt-BR" sz="2500" b="1" i="1" u="none" strike="noStrike" dirty="0" smtClean="0">
                                    <a:effectLst/>
                                    <a:latin typeface="Cambria Math" panose="02040503050406030204" pitchFamily="18" charset="0"/>
                                  </a:rPr>
                                  <m:t>𝑫</m:t>
                                </m:r>
                              </m:oMath>
                            </m:oMathPara>
                          </a14:m>
                          <a:endParaRPr lang="pt-BR" sz="25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i="1" u="none" strike="noStrike" dirty="0" smtClean="0">
                                    <a:effectLst/>
                                    <a:latin typeface="Cambria Math" panose="02040503050406030204" pitchFamily="18" charset="0"/>
                                  </a:rPr>
                                  <m:t>1,2,1</m:t>
                                </m:r>
                              </m:oMath>
                            </m:oMathPara>
                          </a14:m>
                          <a:endParaRPr lang="pt-BR" sz="2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i="1" u="none" strike="noStrike" dirty="0" smtClean="0">
                                    <a:solidFill>
                                      <a:schemeClr val="accent6">
                                        <a:lumMod val="75000"/>
                                      </a:schemeClr>
                                    </a:solidFill>
                                    <a:effectLst/>
                                    <a:latin typeface="Cambria Math" panose="02040503050406030204" pitchFamily="18" charset="0"/>
                                  </a:rPr>
                                  <m:t>3</m:t>
                                </m:r>
                                <m:r>
                                  <a:rPr lang="pt-BR" sz="2500" i="1" u="none" strike="noStrike" dirty="0" smtClean="0">
                                    <a:effectLst/>
                                    <a:latin typeface="Cambria Math" panose="02040503050406030204" pitchFamily="18" charset="0"/>
                                  </a:rPr>
                                  <m:t>,</m:t>
                                </m:r>
                                <m:r>
                                  <a:rPr lang="pt-BR" sz="2500" i="1" u="none" strike="noStrike" dirty="0" smtClean="0">
                                    <a:solidFill>
                                      <a:srgbClr val="881616"/>
                                    </a:solidFill>
                                    <a:effectLst/>
                                    <a:latin typeface="Cambria Math" panose="02040503050406030204" pitchFamily="18" charset="0"/>
                                  </a:rPr>
                                  <m:t>3</m:t>
                                </m:r>
                                <m:r>
                                  <a:rPr lang="pt-BR" sz="2500" i="1" u="none" strike="noStrike" dirty="0" smtClean="0">
                                    <a:effectLst/>
                                    <a:latin typeface="Cambria Math" panose="02040503050406030204" pitchFamily="18" charset="0"/>
                                  </a:rPr>
                                  <m:t>,</m:t>
                                </m:r>
                                <m:r>
                                  <a:rPr lang="pt-BR" sz="2500" i="1" u="none" strike="noStrike" dirty="0" smtClean="0">
                                    <a:solidFill>
                                      <a:srgbClr val="0070C0"/>
                                    </a:solidFill>
                                    <a:effectLst/>
                                    <a:latin typeface="Cambria Math" panose="02040503050406030204" pitchFamily="18" charset="0"/>
                                  </a:rPr>
                                  <m:t>3</m:t>
                                </m:r>
                              </m:oMath>
                            </m:oMathPara>
                          </a14:m>
                          <a:endParaRPr lang="pt-BR" sz="2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i="1" u="none" strike="noStrike" dirty="0" smtClean="0">
                                    <a:effectLst/>
                                    <a:latin typeface="Cambria Math" panose="02040503050406030204" pitchFamily="18" charset="0"/>
                                  </a:rPr>
                                  <m:t>0,1,2</m:t>
                                </m:r>
                              </m:oMath>
                            </m:oMathPara>
                          </a14:m>
                          <a:endParaRPr lang="pt-BR" sz="2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14:m>
                            <m:oMathPara xmlns:m="http://schemas.openxmlformats.org/officeDocument/2006/math">
                              <m:oMathParaPr>
                                <m:jc m:val="centerGroup"/>
                              </m:oMathParaPr>
                              <m:oMath xmlns:m="http://schemas.openxmlformats.org/officeDocument/2006/math">
                                <m:r>
                                  <a:rPr lang="pt-BR" sz="2500" i="1" u="none" strike="noStrike" dirty="0" smtClean="0">
                                    <a:effectLst/>
                                    <a:latin typeface="Cambria Math" panose="02040503050406030204" pitchFamily="18" charset="0"/>
                                  </a:rPr>
                                  <m:t>0,1,1</m:t>
                                </m:r>
                              </m:oMath>
                            </m:oMathPara>
                          </a14:m>
                          <a:endParaRPr lang="pt-BR" sz="25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44603745"/>
                      </a:ext>
                    </a:extLst>
                  </a:tr>
                </a:tbl>
              </a:graphicData>
            </a:graphic>
          </p:graphicFrame>
        </mc:Choice>
        <mc:Fallback xmlns="">
          <p:graphicFrame>
            <p:nvGraphicFramePr>
              <p:cNvPr id="2" name="Table 1">
                <a:extLst>
                  <a:ext uri="{FF2B5EF4-FFF2-40B4-BE49-F238E27FC236}">
                    <a16:creationId xmlns:a16="http://schemas.microsoft.com/office/drawing/2014/main" id="{D935FEC8-D53A-496C-986B-6CDA43A2888B}"/>
                  </a:ext>
                </a:extLst>
              </p:cNvPr>
              <p:cNvGraphicFramePr>
                <a:graphicFrameLocks noGrp="1"/>
              </p:cNvGraphicFramePr>
              <p:nvPr>
                <p:extLst>
                  <p:ext uri="{D42A27DB-BD31-4B8C-83A1-F6EECF244321}">
                    <p14:modId xmlns:p14="http://schemas.microsoft.com/office/powerpoint/2010/main" val="476203653"/>
                  </p:ext>
                </p:extLst>
              </p:nvPr>
            </p:nvGraphicFramePr>
            <p:xfrm>
              <a:off x="5786284" y="2870804"/>
              <a:ext cx="5048250" cy="1786920"/>
            </p:xfrm>
            <a:graphic>
              <a:graphicData uri="http://schemas.openxmlformats.org/drawingml/2006/table">
                <a:tbl>
                  <a:tblPr>
                    <a:tableStyleId>{5C22544A-7EE6-4342-B048-85BDC9FD1C3A}</a:tableStyleId>
                  </a:tblPr>
                  <a:tblGrid>
                    <a:gridCol w="1009650">
                      <a:extLst>
                        <a:ext uri="{9D8B030D-6E8A-4147-A177-3AD203B41FA5}">
                          <a16:colId xmlns:a16="http://schemas.microsoft.com/office/drawing/2014/main" val="181901516"/>
                        </a:ext>
                      </a:extLst>
                    </a:gridCol>
                    <a:gridCol w="1009650">
                      <a:extLst>
                        <a:ext uri="{9D8B030D-6E8A-4147-A177-3AD203B41FA5}">
                          <a16:colId xmlns:a16="http://schemas.microsoft.com/office/drawing/2014/main" val="986073999"/>
                        </a:ext>
                      </a:extLst>
                    </a:gridCol>
                    <a:gridCol w="1009650">
                      <a:extLst>
                        <a:ext uri="{9D8B030D-6E8A-4147-A177-3AD203B41FA5}">
                          <a16:colId xmlns:a16="http://schemas.microsoft.com/office/drawing/2014/main" val="2052317873"/>
                        </a:ext>
                      </a:extLst>
                    </a:gridCol>
                    <a:gridCol w="1009650">
                      <a:extLst>
                        <a:ext uri="{9D8B030D-6E8A-4147-A177-3AD203B41FA5}">
                          <a16:colId xmlns:a16="http://schemas.microsoft.com/office/drawing/2014/main" val="2602155708"/>
                        </a:ext>
                      </a:extLst>
                    </a:gridCol>
                    <a:gridCol w="1009650">
                      <a:extLst>
                        <a:ext uri="{9D8B030D-6E8A-4147-A177-3AD203B41FA5}">
                          <a16:colId xmlns:a16="http://schemas.microsoft.com/office/drawing/2014/main" val="1228230281"/>
                        </a:ext>
                      </a:extLst>
                    </a:gridCol>
                  </a:tblGrid>
                  <a:tr h="595640">
                    <a:tc>
                      <a:txBody>
                        <a:bodyPr/>
                        <a:lstStyle/>
                        <a:p>
                          <a:pPr algn="ctr" fontAlgn="ctr"/>
                          <a:endParaRPr lang="pt-BR" sz="2500" b="0" i="0" u="none" strike="noStrike">
                            <a:solidFill>
                              <a:srgbClr val="000000"/>
                            </a:solidFill>
                            <a:effectLst/>
                            <a:latin typeface="Calibri" panose="020F0502020204030204" pitchFamily="34" charset="0"/>
                          </a:endParaRPr>
                        </a:p>
                      </a:txBody>
                      <a:tcPr marL="9525" marR="9525" marT="9525" marB="0" anchor="ctr"/>
                    </a:tc>
                    <a:tc>
                      <a:txBody>
                        <a:bodyPr/>
                        <a:lstStyle/>
                        <a:p>
                          <a:endParaRPr lang="en-US"/>
                        </a:p>
                      </a:txBody>
                      <a:tcPr marL="9525" marR="9525" marT="9525" marB="0" anchor="ctr">
                        <a:blipFill>
                          <a:blip r:embed="rId5"/>
                          <a:stretch>
                            <a:fillRect l="-100602" t="-1020" r="-300602" b="-203061"/>
                          </a:stretch>
                        </a:blipFill>
                      </a:tcPr>
                    </a:tc>
                    <a:tc>
                      <a:txBody>
                        <a:bodyPr/>
                        <a:lstStyle/>
                        <a:p>
                          <a:endParaRPr lang="en-US"/>
                        </a:p>
                      </a:txBody>
                      <a:tcPr marL="9525" marR="9525" marT="9525" marB="0" anchor="ctr">
                        <a:blipFill>
                          <a:blip r:embed="rId5"/>
                          <a:stretch>
                            <a:fillRect l="-201818" t="-1020" r="-202424" b="-203061"/>
                          </a:stretch>
                        </a:blipFill>
                      </a:tcPr>
                    </a:tc>
                    <a:tc>
                      <a:txBody>
                        <a:bodyPr/>
                        <a:lstStyle/>
                        <a:p>
                          <a:endParaRPr lang="en-US"/>
                        </a:p>
                      </a:txBody>
                      <a:tcPr marL="9525" marR="9525" marT="9525" marB="0" anchor="ctr">
                        <a:blipFill>
                          <a:blip r:embed="rId5"/>
                          <a:stretch>
                            <a:fillRect l="-300000" t="-1020" r="-101205" b="-203061"/>
                          </a:stretch>
                        </a:blipFill>
                      </a:tcPr>
                    </a:tc>
                    <a:tc>
                      <a:txBody>
                        <a:bodyPr/>
                        <a:lstStyle/>
                        <a:p>
                          <a:endParaRPr lang="en-US"/>
                        </a:p>
                      </a:txBody>
                      <a:tcPr marL="9525" marR="9525" marT="9525" marB="0" anchor="ctr">
                        <a:blipFill>
                          <a:blip r:embed="rId5"/>
                          <a:stretch>
                            <a:fillRect l="-400000" t="-1020" r="-1205" b="-203061"/>
                          </a:stretch>
                        </a:blipFill>
                      </a:tcPr>
                    </a:tc>
                    <a:extLst>
                      <a:ext uri="{0D108BD9-81ED-4DB2-BD59-A6C34878D82A}">
                        <a16:rowId xmlns:a16="http://schemas.microsoft.com/office/drawing/2014/main" val="3890910692"/>
                      </a:ext>
                    </a:extLst>
                  </a:tr>
                  <a:tr h="595640">
                    <a:tc>
                      <a:txBody>
                        <a:bodyPr/>
                        <a:lstStyle/>
                        <a:p>
                          <a:endParaRPr lang="en-US"/>
                        </a:p>
                      </a:txBody>
                      <a:tcPr marL="9525" marR="9525" marT="9525" marB="0" anchor="ctr">
                        <a:blipFill>
                          <a:blip r:embed="rId5"/>
                          <a:stretch>
                            <a:fillRect l="-602" t="-100000" r="-400602" b="-101010"/>
                          </a:stretch>
                        </a:blipFill>
                      </a:tcPr>
                    </a:tc>
                    <a:tc>
                      <a:txBody>
                        <a:bodyPr/>
                        <a:lstStyle/>
                        <a:p>
                          <a:endParaRPr lang="en-US"/>
                        </a:p>
                      </a:txBody>
                      <a:tcPr marL="9525" marR="9525" marT="9525" marB="0" anchor="ctr">
                        <a:blipFill>
                          <a:blip r:embed="rId5"/>
                          <a:stretch>
                            <a:fillRect l="-100602" t="-100000" r="-300602" b="-101010"/>
                          </a:stretch>
                        </a:blipFill>
                      </a:tcPr>
                    </a:tc>
                    <a:tc>
                      <a:txBody>
                        <a:bodyPr/>
                        <a:lstStyle/>
                        <a:p>
                          <a:endParaRPr lang="en-US"/>
                        </a:p>
                      </a:txBody>
                      <a:tcPr marL="9525" marR="9525" marT="9525" marB="0" anchor="ctr">
                        <a:blipFill>
                          <a:blip r:embed="rId5"/>
                          <a:stretch>
                            <a:fillRect l="-201818" t="-100000" r="-202424" b="-101010"/>
                          </a:stretch>
                        </a:blipFill>
                      </a:tcPr>
                    </a:tc>
                    <a:tc>
                      <a:txBody>
                        <a:bodyPr/>
                        <a:lstStyle/>
                        <a:p>
                          <a:endParaRPr lang="en-US"/>
                        </a:p>
                      </a:txBody>
                      <a:tcPr marL="9525" marR="9525" marT="9525" marB="0" anchor="ctr">
                        <a:blipFill>
                          <a:blip r:embed="rId5"/>
                          <a:stretch>
                            <a:fillRect l="-300000" t="-100000" r="-101205" b="-101010"/>
                          </a:stretch>
                        </a:blipFill>
                      </a:tcPr>
                    </a:tc>
                    <a:tc>
                      <a:txBody>
                        <a:bodyPr/>
                        <a:lstStyle/>
                        <a:p>
                          <a:endParaRPr lang="en-US"/>
                        </a:p>
                      </a:txBody>
                      <a:tcPr marL="9525" marR="9525" marT="9525" marB="0" anchor="ctr">
                        <a:blipFill>
                          <a:blip r:embed="rId5"/>
                          <a:stretch>
                            <a:fillRect l="-400000" t="-100000" r="-1205" b="-101010"/>
                          </a:stretch>
                        </a:blipFill>
                      </a:tcPr>
                    </a:tc>
                    <a:extLst>
                      <a:ext uri="{0D108BD9-81ED-4DB2-BD59-A6C34878D82A}">
                        <a16:rowId xmlns:a16="http://schemas.microsoft.com/office/drawing/2014/main" val="512838059"/>
                      </a:ext>
                    </a:extLst>
                  </a:tr>
                  <a:tr h="595640">
                    <a:tc>
                      <a:txBody>
                        <a:bodyPr/>
                        <a:lstStyle/>
                        <a:p>
                          <a:endParaRPr lang="en-US"/>
                        </a:p>
                      </a:txBody>
                      <a:tcPr marL="9525" marR="9525" marT="9525" marB="0" anchor="ctr">
                        <a:blipFill>
                          <a:blip r:embed="rId5"/>
                          <a:stretch>
                            <a:fillRect l="-602" t="-202041" r="-400602" b="-2041"/>
                          </a:stretch>
                        </a:blipFill>
                      </a:tcPr>
                    </a:tc>
                    <a:tc>
                      <a:txBody>
                        <a:bodyPr/>
                        <a:lstStyle/>
                        <a:p>
                          <a:endParaRPr lang="en-US"/>
                        </a:p>
                      </a:txBody>
                      <a:tcPr marL="9525" marR="9525" marT="9525" marB="0" anchor="ctr">
                        <a:blipFill>
                          <a:blip r:embed="rId5"/>
                          <a:stretch>
                            <a:fillRect l="-100602" t="-202041" r="-300602" b="-2041"/>
                          </a:stretch>
                        </a:blipFill>
                      </a:tcPr>
                    </a:tc>
                    <a:tc>
                      <a:txBody>
                        <a:bodyPr/>
                        <a:lstStyle/>
                        <a:p>
                          <a:endParaRPr lang="en-US"/>
                        </a:p>
                      </a:txBody>
                      <a:tcPr marL="9525" marR="9525" marT="9525" marB="0" anchor="ctr">
                        <a:blipFill>
                          <a:blip r:embed="rId5"/>
                          <a:stretch>
                            <a:fillRect l="-201818" t="-202041" r="-202424" b="-2041"/>
                          </a:stretch>
                        </a:blipFill>
                      </a:tcPr>
                    </a:tc>
                    <a:tc>
                      <a:txBody>
                        <a:bodyPr/>
                        <a:lstStyle/>
                        <a:p>
                          <a:endParaRPr lang="en-US"/>
                        </a:p>
                      </a:txBody>
                      <a:tcPr marL="9525" marR="9525" marT="9525" marB="0" anchor="ctr">
                        <a:blipFill>
                          <a:blip r:embed="rId5"/>
                          <a:stretch>
                            <a:fillRect l="-300000" t="-202041" r="-101205" b="-2041"/>
                          </a:stretch>
                        </a:blipFill>
                      </a:tcPr>
                    </a:tc>
                    <a:tc>
                      <a:txBody>
                        <a:bodyPr/>
                        <a:lstStyle/>
                        <a:p>
                          <a:endParaRPr lang="en-US"/>
                        </a:p>
                      </a:txBody>
                      <a:tcPr marL="9525" marR="9525" marT="9525" marB="0" anchor="ctr">
                        <a:blipFill>
                          <a:blip r:embed="rId5"/>
                          <a:stretch>
                            <a:fillRect l="-400000" t="-202041" r="-1205" b="-2041"/>
                          </a:stretch>
                        </a:blipFill>
                      </a:tcPr>
                    </a:tc>
                    <a:extLst>
                      <a:ext uri="{0D108BD9-81ED-4DB2-BD59-A6C34878D82A}">
                        <a16:rowId xmlns:a16="http://schemas.microsoft.com/office/drawing/2014/main" val="1844603745"/>
                      </a:ext>
                    </a:extLst>
                  </a:tr>
                </a:tbl>
              </a:graphicData>
            </a:graphic>
          </p:graphicFrame>
        </mc:Fallback>
      </mc:AlternateContent>
      <p:sp>
        <p:nvSpPr>
          <p:cNvPr id="18" name="Action Button: Blank 17">
            <a:hlinkClick r:id="rId6" action="ppaction://hlinksldjump" highlightClick="1"/>
            <a:extLst>
              <a:ext uri="{FF2B5EF4-FFF2-40B4-BE49-F238E27FC236}">
                <a16:creationId xmlns:a16="http://schemas.microsoft.com/office/drawing/2014/main" id="{832DCFA5-D6C4-4479-97DB-35C9F03E00B7}"/>
              </a:ext>
            </a:extLst>
          </p:cNvPr>
          <p:cNvSpPr/>
          <p:nvPr/>
        </p:nvSpPr>
        <p:spPr>
          <a:xfrm>
            <a:off x="11532637" y="6334470"/>
            <a:ext cx="315297" cy="202854"/>
          </a:xfrm>
          <a:prstGeom prst="actionButtonBlank">
            <a:avLst/>
          </a:prstGeom>
          <a:solidFill>
            <a:srgbClr val="E9EB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lumMod val="65000"/>
                </a:schemeClr>
              </a:solidFill>
            </a:endParaRPr>
          </a:p>
        </p:txBody>
      </p:sp>
      <p:sp>
        <p:nvSpPr>
          <p:cNvPr id="3" name="Footer Placeholder 2">
            <a:extLst>
              <a:ext uri="{FF2B5EF4-FFF2-40B4-BE49-F238E27FC236}">
                <a16:creationId xmlns:a16="http://schemas.microsoft.com/office/drawing/2014/main" id="{28C63572-E018-4E15-B201-BBB322CE76AA}"/>
              </a:ext>
            </a:extLst>
          </p:cNvPr>
          <p:cNvSpPr>
            <a:spLocks noGrp="1"/>
          </p:cNvSpPr>
          <p:nvPr>
            <p:ph type="ftr" sz="quarter" idx="11"/>
          </p:nvPr>
        </p:nvSpPr>
        <p:spPr/>
        <p:txBody>
          <a:bodyPr/>
          <a:lstStyle/>
          <a:p>
            <a:r>
              <a:rPr lang="pt-BR" dirty="0"/>
              <a:t>Robson Tigre </a:t>
            </a:r>
            <a:endParaRPr lang="en-US" dirty="0"/>
          </a:p>
        </p:txBody>
      </p:sp>
      <p:sp>
        <p:nvSpPr>
          <p:cNvPr id="4" name="Slide Number Placeholder 3">
            <a:extLst>
              <a:ext uri="{FF2B5EF4-FFF2-40B4-BE49-F238E27FC236}">
                <a16:creationId xmlns:a16="http://schemas.microsoft.com/office/drawing/2014/main" id="{1BB0824C-E146-49DC-B45A-12E78F425247}"/>
              </a:ext>
            </a:extLst>
          </p:cNvPr>
          <p:cNvSpPr>
            <a:spLocks noGrp="1"/>
          </p:cNvSpPr>
          <p:nvPr>
            <p:ph type="sldNum" sz="quarter" idx="12"/>
          </p:nvPr>
        </p:nvSpPr>
        <p:spPr/>
        <p:txBody>
          <a:bodyPr/>
          <a:lstStyle/>
          <a:p>
            <a:fld id="{AF67EEE8-F201-4410-BA13-233EFB93B646}" type="slidenum">
              <a:rPr lang="pt-BR" smtClean="0"/>
              <a:t>37</a:t>
            </a:fld>
            <a:endParaRPr lang="pt-BR"/>
          </a:p>
        </p:txBody>
      </p:sp>
    </p:spTree>
    <p:extLst>
      <p:ext uri="{BB962C8B-B14F-4D97-AF65-F5344CB8AC3E}">
        <p14:creationId xmlns:p14="http://schemas.microsoft.com/office/powerpoint/2010/main" val="13530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254D0814-5C3E-4665-BCB6-45E280901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066" y="1752602"/>
            <a:ext cx="4851389" cy="4581868"/>
          </a:xfrm>
        </p:spPr>
      </p:pic>
      <p:sp>
        <p:nvSpPr>
          <p:cNvPr id="114" name="Title 1">
            <a:extLst>
              <a:ext uri="{FF2B5EF4-FFF2-40B4-BE49-F238E27FC236}">
                <a16:creationId xmlns:a16="http://schemas.microsoft.com/office/drawing/2014/main" id="{9CDEEE6F-A5D4-407D-8BDE-E257F47C74FC}"/>
              </a:ext>
            </a:extLst>
          </p:cNvPr>
          <p:cNvSpPr>
            <a:spLocks noGrp="1"/>
          </p:cNvSpPr>
          <p:nvPr>
            <p:ph type="title"/>
          </p:nvPr>
        </p:nvSpPr>
        <p:spPr>
          <a:xfrm>
            <a:off x="838200" y="320676"/>
            <a:ext cx="10515601" cy="1231900"/>
          </a:xfrm>
        </p:spPr>
        <p:txBody>
          <a:bodyPr/>
          <a:lstStyle/>
          <a:p>
            <a:r>
              <a:rPr lang="pt-BR" b="1" dirty="0"/>
              <a:t>Introdução a Equilíbrio Bayesiano Perfeito</a:t>
            </a:r>
            <a:br>
              <a:rPr lang="pt-BR" b="1" dirty="0"/>
            </a:br>
            <a:r>
              <a:rPr lang="pt-BR" sz="2400" b="1" dirty="0"/>
              <a:t>Exemplo do requisito 4</a:t>
            </a:r>
            <a:endParaRPr lang="pt-BR" b="1" dirty="0"/>
          </a:p>
        </p:txBody>
      </p:sp>
      <mc:AlternateContent xmlns:mc="http://schemas.openxmlformats.org/markup-compatibility/2006" xmlns:a14="http://schemas.microsoft.com/office/drawing/2010/main">
        <mc:Choice Requires="a14">
          <p:sp>
            <p:nvSpPr>
              <p:cNvPr id="116" name="Content Placeholder 7">
                <a:extLst>
                  <a:ext uri="{FF2B5EF4-FFF2-40B4-BE49-F238E27FC236}">
                    <a16:creationId xmlns:a16="http://schemas.microsoft.com/office/drawing/2014/main" id="{3C97D0D7-1B02-47A6-8CE5-01B5A8E7444A}"/>
                  </a:ext>
                </a:extLst>
              </p:cNvPr>
              <p:cNvSpPr txBox="1">
                <a:spLocks/>
              </p:cNvSpPr>
              <p:nvPr/>
            </p:nvSpPr>
            <p:spPr>
              <a:xfrm>
                <a:off x="5527963" y="1752602"/>
                <a:ext cx="6130637" cy="4784722"/>
              </a:xfrm>
              <a:prstGeom prst="rect">
                <a:avLst/>
              </a:prstGeom>
            </p:spPr>
            <p:txBody>
              <a:bodyPr vert="horz" lIns="91440" tIns="45720" rIns="91440" bIns="45720" rtlCol="0">
                <a:normAutofit fontScale="925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dirty="0"/>
                  <a:t>Agora considere </a:t>
                </a:r>
                <a14:m>
                  <m:oMath xmlns:m="http://schemas.openxmlformats.org/officeDocument/2006/math">
                    <m:d>
                      <m:dPr>
                        <m:ctrlPr>
                          <a:rPr lang="pt-BR" b="0" i="1" smtClean="0">
                            <a:latin typeface="Cambria Math" panose="02040503050406030204" pitchFamily="18" charset="0"/>
                          </a:rPr>
                        </m:ctrlPr>
                      </m:dPr>
                      <m:e>
                        <m:r>
                          <a:rPr lang="pt-BR" b="0" i="1" smtClean="0">
                            <a:latin typeface="Cambria Math" panose="02040503050406030204" pitchFamily="18" charset="0"/>
                          </a:rPr>
                          <m:t>𝐴</m:t>
                        </m:r>
                        <m:r>
                          <a:rPr lang="pt-BR" b="0" i="1" smtClean="0">
                            <a:latin typeface="Cambria Math" panose="02040503050406030204" pitchFamily="18" charset="0"/>
                          </a:rPr>
                          <m:t>,</m:t>
                        </m:r>
                        <m:r>
                          <a:rPr lang="pt-BR" b="0" i="1" smtClean="0">
                            <a:latin typeface="Cambria Math" panose="02040503050406030204" pitchFamily="18" charset="0"/>
                          </a:rPr>
                          <m:t>𝐿</m:t>
                        </m:r>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𝐿</m:t>
                            </m:r>
                          </m:e>
                          <m:sup>
                            <m:r>
                              <a:rPr lang="pt-BR" b="0" i="1" smtClean="0">
                                <a:latin typeface="Cambria Math" panose="02040503050406030204" pitchFamily="18" charset="0"/>
                              </a:rPr>
                              <m:t>′</m:t>
                            </m:r>
                          </m:sup>
                        </m:sSup>
                      </m:e>
                    </m:d>
                  </m:oMath>
                </a14:m>
                <a:r>
                  <a:rPr lang="pt-BR" dirty="0"/>
                  <a:t> e crença </a:t>
                </a:r>
                <a14:m>
                  <m:oMath xmlns:m="http://schemas.openxmlformats.org/officeDocument/2006/math">
                    <m:r>
                      <a:rPr lang="pt-BR" i="1" dirty="0" smtClean="0">
                        <a:latin typeface="Cambria Math" panose="02040503050406030204" pitchFamily="18" charset="0"/>
                      </a:rPr>
                      <m:t>𝑝</m:t>
                    </m:r>
                    <m:r>
                      <a:rPr lang="pt-BR" i="1" dirty="0" smtClean="0">
                        <a:latin typeface="Cambria Math" panose="02040503050406030204" pitchFamily="18" charset="0"/>
                      </a:rPr>
                      <m:t>=0</m:t>
                    </m:r>
                  </m:oMath>
                </a14:m>
                <a:endParaRPr lang="pt-BR" dirty="0"/>
              </a:p>
              <a:p>
                <a:pPr marL="0" indent="0" algn="just">
                  <a:buNone/>
                </a:pPr>
                <a:endParaRPr lang="pt-BR" dirty="0"/>
              </a:p>
              <a:p>
                <a:pPr algn="just"/>
                <a:r>
                  <a:rPr lang="pt-BR" dirty="0"/>
                  <a:t>É equilíbrio de Nash – nenhum jogador deseja desviar unilateralmente </a:t>
                </a:r>
              </a:p>
              <a:p>
                <a:pPr algn="just"/>
                <a:endParaRPr lang="pt-BR" dirty="0"/>
              </a:p>
              <a:p>
                <a:pPr algn="just"/>
                <a:r>
                  <a:rPr lang="pt-BR" dirty="0"/>
                  <a:t>Satisfaz </a:t>
                </a:r>
                <a14:m>
                  <m:oMath xmlns:m="http://schemas.openxmlformats.org/officeDocument/2006/math">
                    <m:r>
                      <m:rPr>
                        <m:sty m:val="p"/>
                      </m:rPr>
                      <a:rPr lang="pt-BR" b="0" i="0" dirty="0" smtClean="0">
                        <a:latin typeface="Cambria Math" panose="02040503050406030204" pitchFamily="18" charset="0"/>
                      </a:rPr>
                      <m:t>R</m:t>
                    </m:r>
                    <m:r>
                      <a:rPr lang="pt-BR" b="0" i="1" dirty="0" smtClean="0">
                        <a:latin typeface="Cambria Math" panose="02040503050406030204" pitchFamily="18" charset="0"/>
                      </a:rPr>
                      <m:t>.</m:t>
                    </m:r>
                    <m:r>
                      <a:rPr lang="pt-BR" i="1" dirty="0" smtClean="0">
                        <a:latin typeface="Cambria Math" panose="02040503050406030204" pitchFamily="18" charset="0"/>
                      </a:rPr>
                      <m:t>1</m:t>
                    </m:r>
                  </m:oMath>
                </a14:m>
                <a:r>
                  <a:rPr lang="pt-BR" dirty="0"/>
                  <a:t>-</a:t>
                </a:r>
                <a14:m>
                  <m:oMath xmlns:m="http://schemas.openxmlformats.org/officeDocument/2006/math">
                    <m:r>
                      <m:rPr>
                        <m:sty m:val="p"/>
                      </m:rPr>
                      <a:rPr lang="pt-BR" b="0" i="0" dirty="0" smtClean="0">
                        <a:latin typeface="Cambria Math" panose="02040503050406030204" pitchFamily="18" charset="0"/>
                      </a:rPr>
                      <m:t>R</m:t>
                    </m:r>
                    <m:r>
                      <a:rPr lang="pt-BR" b="0" i="0" dirty="0" smtClean="0">
                        <a:latin typeface="Cambria Math" panose="02040503050406030204" pitchFamily="18" charset="0"/>
                      </a:rPr>
                      <m:t>.3</m:t>
                    </m:r>
                  </m:oMath>
                </a14:m>
                <a:r>
                  <a:rPr lang="pt-BR" dirty="0"/>
                  <a:t>: </a:t>
                </a:r>
                <a14:m>
                  <m:oMath xmlns:m="http://schemas.openxmlformats.org/officeDocument/2006/math">
                    <m:r>
                      <a:rPr lang="pt-BR" i="1" dirty="0" smtClean="0">
                        <a:latin typeface="Cambria Math" panose="02040503050406030204" pitchFamily="18" charset="0"/>
                      </a:rPr>
                      <m:t>3</m:t>
                    </m:r>
                  </m:oMath>
                </a14:m>
                <a:r>
                  <a:rPr lang="pt-BR" dirty="0"/>
                  <a:t> age otimamente dada sua crença; </a:t>
                </a:r>
                <a14:m>
                  <m:oMath xmlns:m="http://schemas.openxmlformats.org/officeDocument/2006/math">
                    <m:r>
                      <a:rPr lang="pt-BR" i="1" dirty="0" smtClean="0">
                        <a:latin typeface="Cambria Math" panose="02040503050406030204" pitchFamily="18" charset="0"/>
                      </a:rPr>
                      <m:t>1</m:t>
                    </m:r>
                  </m:oMath>
                </a14:m>
                <a:r>
                  <a:rPr lang="pt-BR" dirty="0"/>
                  <a:t> e </a:t>
                </a:r>
                <a14:m>
                  <m:oMath xmlns:m="http://schemas.openxmlformats.org/officeDocument/2006/math">
                    <m:r>
                      <a:rPr lang="pt-BR" i="1" dirty="0" smtClean="0">
                        <a:latin typeface="Cambria Math" panose="02040503050406030204" pitchFamily="18" charset="0"/>
                      </a:rPr>
                      <m:t>2</m:t>
                    </m:r>
                  </m:oMath>
                </a14:m>
                <a:r>
                  <a:rPr lang="pt-BR" dirty="0"/>
                  <a:t> agem otimamente dadas as estratégias subsequentes dos outros jogadores</a:t>
                </a:r>
              </a:p>
              <a:p>
                <a:pPr lvl="1" algn="just"/>
                <a:endParaRPr lang="pt-BR" dirty="0"/>
              </a:p>
              <a:p>
                <a:pPr algn="just"/>
                <a:r>
                  <a:rPr lang="pt-BR" dirty="0"/>
                  <a:t>Mas esse E.N. não é perfeito em subjogo. Portanto, </a:t>
                </a:r>
                <a14:m>
                  <m:oMath xmlns:m="http://schemas.openxmlformats.org/officeDocument/2006/math">
                    <m:r>
                      <m:rPr>
                        <m:sty m:val="p"/>
                      </m:rPr>
                      <a:rPr lang="pt-BR" dirty="0">
                        <a:latin typeface="Cambria Math" panose="02040503050406030204" pitchFamily="18" charset="0"/>
                      </a:rPr>
                      <m:t>R</m:t>
                    </m:r>
                    <m:r>
                      <a:rPr lang="pt-BR" i="1" dirty="0">
                        <a:latin typeface="Cambria Math" panose="02040503050406030204" pitchFamily="18" charset="0"/>
                      </a:rPr>
                      <m:t>.1</m:t>
                    </m:r>
                  </m:oMath>
                </a14:m>
                <a:r>
                  <a:rPr lang="pt-BR" dirty="0"/>
                  <a:t> a </a:t>
                </a:r>
                <a14:m>
                  <m:oMath xmlns:m="http://schemas.openxmlformats.org/officeDocument/2006/math">
                    <m:r>
                      <m:rPr>
                        <m:sty m:val="p"/>
                      </m:rPr>
                      <a:rPr lang="pt-BR" dirty="0">
                        <a:latin typeface="Cambria Math" panose="02040503050406030204" pitchFamily="18" charset="0"/>
                      </a:rPr>
                      <m:t>R</m:t>
                    </m:r>
                    <m:r>
                      <a:rPr lang="pt-BR" dirty="0">
                        <a:latin typeface="Cambria Math" panose="02040503050406030204" pitchFamily="18" charset="0"/>
                      </a:rPr>
                      <m:t>.3</m:t>
                    </m:r>
                  </m:oMath>
                </a14:m>
                <a:r>
                  <a:rPr lang="pt-BR" dirty="0"/>
                  <a:t> não garantem que as estratégias dos jogadores sejam E.N.P.S.</a:t>
                </a:r>
              </a:p>
            </p:txBody>
          </p:sp>
        </mc:Choice>
        <mc:Fallback xmlns="">
          <p:sp>
            <p:nvSpPr>
              <p:cNvPr id="116" name="Content Placeholder 7">
                <a:extLst>
                  <a:ext uri="{FF2B5EF4-FFF2-40B4-BE49-F238E27FC236}">
                    <a16:creationId xmlns:a16="http://schemas.microsoft.com/office/drawing/2014/main" id="{3C97D0D7-1B02-47A6-8CE5-01B5A8E7444A}"/>
                  </a:ext>
                </a:extLst>
              </p:cNvPr>
              <p:cNvSpPr txBox="1">
                <a:spLocks noRot="1" noChangeAspect="1" noMove="1" noResize="1" noEditPoints="1" noAdjustHandles="1" noChangeArrowheads="1" noChangeShapeType="1" noTextEdit="1"/>
              </p:cNvSpPr>
              <p:nvPr/>
            </p:nvSpPr>
            <p:spPr>
              <a:xfrm>
                <a:off x="5527963" y="1752602"/>
                <a:ext cx="6130637" cy="4784722"/>
              </a:xfrm>
              <a:prstGeom prst="rect">
                <a:avLst/>
              </a:prstGeom>
              <a:blipFill>
                <a:blip r:embed="rId3"/>
                <a:stretch>
                  <a:fillRect l="-1789" t="-3316" r="-1789"/>
                </a:stretch>
              </a:blipFill>
            </p:spPr>
            <p:txBody>
              <a:bodyPr/>
              <a:lstStyle/>
              <a:p>
                <a:r>
                  <a:rPr lang="pt-BR">
                    <a:noFill/>
                  </a:rPr>
                  <a:t> </a:t>
                </a:r>
              </a:p>
            </p:txBody>
          </p:sp>
        </mc:Fallback>
      </mc:AlternateContent>
      <p:sp>
        <p:nvSpPr>
          <p:cNvPr id="102" name="Rectangle 101">
            <a:extLst>
              <a:ext uri="{FF2B5EF4-FFF2-40B4-BE49-F238E27FC236}">
                <a16:creationId xmlns:a16="http://schemas.microsoft.com/office/drawing/2014/main" id="{B41FC88E-7828-4BD2-9D41-3B463444C681}"/>
              </a:ext>
            </a:extLst>
          </p:cNvPr>
          <p:cNvSpPr/>
          <p:nvPr/>
        </p:nvSpPr>
        <p:spPr>
          <a:xfrm>
            <a:off x="5619565" y="3429000"/>
            <a:ext cx="6294268" cy="3108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Footer Placeholder 1">
            <a:extLst>
              <a:ext uri="{FF2B5EF4-FFF2-40B4-BE49-F238E27FC236}">
                <a16:creationId xmlns:a16="http://schemas.microsoft.com/office/drawing/2014/main" id="{7E287A28-89C2-41AD-81BC-65A22D8528E1}"/>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2B8E3066-2359-4494-91B3-286E6442A436}"/>
              </a:ext>
            </a:extLst>
          </p:cNvPr>
          <p:cNvSpPr>
            <a:spLocks noGrp="1"/>
          </p:cNvSpPr>
          <p:nvPr>
            <p:ph type="sldNum" sz="quarter" idx="12"/>
          </p:nvPr>
        </p:nvSpPr>
        <p:spPr/>
        <p:txBody>
          <a:bodyPr/>
          <a:lstStyle/>
          <a:p>
            <a:fld id="{AF67EEE8-F201-4410-BA13-233EFB93B646}" type="slidenum">
              <a:rPr lang="pt-BR" smtClean="0"/>
              <a:t>38</a:t>
            </a:fld>
            <a:endParaRPr lang="pt-BR"/>
          </a:p>
        </p:txBody>
      </p:sp>
    </p:spTree>
    <p:extLst>
      <p:ext uri="{BB962C8B-B14F-4D97-AF65-F5344CB8AC3E}">
        <p14:creationId xmlns:p14="http://schemas.microsoft.com/office/powerpoint/2010/main" val="739797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254D0814-5C3E-4665-BCB6-45E280901A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066" y="1752602"/>
            <a:ext cx="4851389" cy="4581868"/>
          </a:xfrm>
        </p:spPr>
      </p:pic>
      <p:sp>
        <p:nvSpPr>
          <p:cNvPr id="114" name="Title 1">
            <a:extLst>
              <a:ext uri="{FF2B5EF4-FFF2-40B4-BE49-F238E27FC236}">
                <a16:creationId xmlns:a16="http://schemas.microsoft.com/office/drawing/2014/main" id="{9CDEEE6F-A5D4-407D-8BDE-E257F47C74FC}"/>
              </a:ext>
            </a:extLst>
          </p:cNvPr>
          <p:cNvSpPr>
            <a:spLocks noGrp="1"/>
          </p:cNvSpPr>
          <p:nvPr>
            <p:ph type="title"/>
          </p:nvPr>
        </p:nvSpPr>
        <p:spPr>
          <a:xfrm>
            <a:off x="838200" y="320676"/>
            <a:ext cx="10515601" cy="1231900"/>
          </a:xfrm>
        </p:spPr>
        <p:txBody>
          <a:bodyPr/>
          <a:lstStyle/>
          <a:p>
            <a:r>
              <a:rPr lang="pt-BR" b="1" dirty="0"/>
              <a:t>Introdução a Equilíbrio Bayesiano Perfeito</a:t>
            </a:r>
            <a:br>
              <a:rPr lang="pt-BR" b="1" dirty="0"/>
            </a:br>
            <a:r>
              <a:rPr lang="pt-BR" sz="2400" b="1" dirty="0"/>
              <a:t>Exemplo do requisito 4</a:t>
            </a:r>
            <a:endParaRPr lang="pt-BR" b="1" dirty="0"/>
          </a:p>
        </p:txBody>
      </p:sp>
      <mc:AlternateContent xmlns:mc="http://schemas.openxmlformats.org/markup-compatibility/2006" xmlns:a14="http://schemas.microsoft.com/office/drawing/2010/main">
        <mc:Choice Requires="a14">
          <p:sp>
            <p:nvSpPr>
              <p:cNvPr id="116" name="Content Placeholder 7">
                <a:extLst>
                  <a:ext uri="{FF2B5EF4-FFF2-40B4-BE49-F238E27FC236}">
                    <a16:creationId xmlns:a16="http://schemas.microsoft.com/office/drawing/2014/main" id="{3C97D0D7-1B02-47A6-8CE5-01B5A8E7444A}"/>
                  </a:ext>
                </a:extLst>
              </p:cNvPr>
              <p:cNvSpPr txBox="1">
                <a:spLocks/>
              </p:cNvSpPr>
              <p:nvPr/>
            </p:nvSpPr>
            <p:spPr>
              <a:xfrm>
                <a:off x="5527963" y="1752602"/>
                <a:ext cx="6130637" cy="4784722"/>
              </a:xfrm>
              <a:prstGeom prst="rect">
                <a:avLst/>
              </a:prstGeom>
            </p:spPr>
            <p:txBody>
              <a:bodyPr vert="horz" lIns="91440" tIns="45720" rIns="91440" bIns="45720" rtlCol="0">
                <a:normAutofit fontScale="925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dirty="0"/>
                  <a:t>Agora considere </a:t>
                </a:r>
                <a14:m>
                  <m:oMath xmlns:m="http://schemas.openxmlformats.org/officeDocument/2006/math">
                    <m:d>
                      <m:dPr>
                        <m:ctrlPr>
                          <a:rPr lang="pt-BR" b="0" i="1" smtClean="0">
                            <a:latin typeface="Cambria Math" panose="02040503050406030204" pitchFamily="18" charset="0"/>
                          </a:rPr>
                        </m:ctrlPr>
                      </m:dPr>
                      <m:e>
                        <m:r>
                          <a:rPr lang="pt-BR" b="0" i="1" smtClean="0">
                            <a:latin typeface="Cambria Math" panose="02040503050406030204" pitchFamily="18" charset="0"/>
                          </a:rPr>
                          <m:t>𝐴</m:t>
                        </m:r>
                        <m:r>
                          <a:rPr lang="pt-BR" b="0" i="1" smtClean="0">
                            <a:latin typeface="Cambria Math" panose="02040503050406030204" pitchFamily="18" charset="0"/>
                          </a:rPr>
                          <m:t>,</m:t>
                        </m:r>
                        <m:r>
                          <a:rPr lang="pt-BR" b="0" i="1" smtClean="0">
                            <a:latin typeface="Cambria Math" panose="02040503050406030204" pitchFamily="18" charset="0"/>
                          </a:rPr>
                          <m:t>𝐿</m:t>
                        </m:r>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𝐿</m:t>
                            </m:r>
                          </m:e>
                          <m:sup>
                            <m:r>
                              <a:rPr lang="pt-BR" b="0" i="1" smtClean="0">
                                <a:latin typeface="Cambria Math" panose="02040503050406030204" pitchFamily="18" charset="0"/>
                              </a:rPr>
                              <m:t>′</m:t>
                            </m:r>
                          </m:sup>
                        </m:sSup>
                      </m:e>
                    </m:d>
                  </m:oMath>
                </a14:m>
                <a:r>
                  <a:rPr lang="pt-BR" dirty="0"/>
                  <a:t> e crença </a:t>
                </a:r>
                <a14:m>
                  <m:oMath xmlns:m="http://schemas.openxmlformats.org/officeDocument/2006/math">
                    <m:r>
                      <a:rPr lang="pt-BR" i="1" dirty="0" smtClean="0">
                        <a:latin typeface="Cambria Math" panose="02040503050406030204" pitchFamily="18" charset="0"/>
                      </a:rPr>
                      <m:t>𝑝</m:t>
                    </m:r>
                    <m:r>
                      <a:rPr lang="pt-BR" i="1" dirty="0" smtClean="0">
                        <a:latin typeface="Cambria Math" panose="02040503050406030204" pitchFamily="18" charset="0"/>
                      </a:rPr>
                      <m:t>=0</m:t>
                    </m:r>
                  </m:oMath>
                </a14:m>
                <a:endParaRPr lang="pt-BR" dirty="0"/>
              </a:p>
              <a:p>
                <a:pPr marL="0" indent="0" algn="just">
                  <a:buNone/>
                </a:pPr>
                <a:endParaRPr lang="pt-BR" dirty="0"/>
              </a:p>
              <a:p>
                <a:pPr algn="just"/>
                <a:r>
                  <a:rPr lang="pt-BR" dirty="0"/>
                  <a:t>É equilíbrio de Nash – nenhum jogador deseja desviar unilateralmente </a:t>
                </a:r>
              </a:p>
              <a:p>
                <a:pPr algn="just"/>
                <a:endParaRPr lang="pt-BR" dirty="0"/>
              </a:p>
              <a:p>
                <a:pPr algn="just"/>
                <a:r>
                  <a:rPr lang="pt-BR" dirty="0"/>
                  <a:t>Satisfaz </a:t>
                </a:r>
                <a14:m>
                  <m:oMath xmlns:m="http://schemas.openxmlformats.org/officeDocument/2006/math">
                    <m:r>
                      <m:rPr>
                        <m:sty m:val="p"/>
                      </m:rPr>
                      <a:rPr lang="pt-BR" b="0" i="0" dirty="0" smtClean="0">
                        <a:latin typeface="Cambria Math" panose="02040503050406030204" pitchFamily="18" charset="0"/>
                      </a:rPr>
                      <m:t>R</m:t>
                    </m:r>
                    <m:r>
                      <a:rPr lang="pt-BR" b="0" i="1" dirty="0" smtClean="0">
                        <a:latin typeface="Cambria Math" panose="02040503050406030204" pitchFamily="18" charset="0"/>
                      </a:rPr>
                      <m:t>.</m:t>
                    </m:r>
                    <m:r>
                      <a:rPr lang="pt-BR" i="1" dirty="0" smtClean="0">
                        <a:latin typeface="Cambria Math" panose="02040503050406030204" pitchFamily="18" charset="0"/>
                      </a:rPr>
                      <m:t>1</m:t>
                    </m:r>
                  </m:oMath>
                </a14:m>
                <a:r>
                  <a:rPr lang="pt-BR" dirty="0"/>
                  <a:t>-</a:t>
                </a:r>
                <a14:m>
                  <m:oMath xmlns:m="http://schemas.openxmlformats.org/officeDocument/2006/math">
                    <m:r>
                      <m:rPr>
                        <m:sty m:val="p"/>
                      </m:rPr>
                      <a:rPr lang="pt-BR" b="0" i="0" dirty="0" smtClean="0">
                        <a:latin typeface="Cambria Math" panose="02040503050406030204" pitchFamily="18" charset="0"/>
                      </a:rPr>
                      <m:t>R</m:t>
                    </m:r>
                    <m:r>
                      <a:rPr lang="pt-BR" b="0" i="0" dirty="0" smtClean="0">
                        <a:latin typeface="Cambria Math" panose="02040503050406030204" pitchFamily="18" charset="0"/>
                      </a:rPr>
                      <m:t>.3</m:t>
                    </m:r>
                  </m:oMath>
                </a14:m>
                <a:r>
                  <a:rPr lang="pt-BR" dirty="0"/>
                  <a:t>: </a:t>
                </a:r>
                <a14:m>
                  <m:oMath xmlns:m="http://schemas.openxmlformats.org/officeDocument/2006/math">
                    <m:r>
                      <a:rPr lang="pt-BR" i="1" dirty="0" smtClean="0">
                        <a:latin typeface="Cambria Math" panose="02040503050406030204" pitchFamily="18" charset="0"/>
                      </a:rPr>
                      <m:t>3</m:t>
                    </m:r>
                  </m:oMath>
                </a14:m>
                <a:r>
                  <a:rPr lang="pt-BR" dirty="0"/>
                  <a:t> tem uma crença e age otimamente dada sua crença; </a:t>
                </a:r>
                <a14:m>
                  <m:oMath xmlns:m="http://schemas.openxmlformats.org/officeDocument/2006/math">
                    <m:r>
                      <a:rPr lang="pt-BR" i="1" dirty="0" smtClean="0">
                        <a:latin typeface="Cambria Math" panose="02040503050406030204" pitchFamily="18" charset="0"/>
                      </a:rPr>
                      <m:t>1</m:t>
                    </m:r>
                  </m:oMath>
                </a14:m>
                <a:r>
                  <a:rPr lang="pt-BR" dirty="0"/>
                  <a:t> e </a:t>
                </a:r>
                <a14:m>
                  <m:oMath xmlns:m="http://schemas.openxmlformats.org/officeDocument/2006/math">
                    <m:r>
                      <a:rPr lang="pt-BR" i="1" dirty="0" smtClean="0">
                        <a:latin typeface="Cambria Math" panose="02040503050406030204" pitchFamily="18" charset="0"/>
                      </a:rPr>
                      <m:t>2</m:t>
                    </m:r>
                  </m:oMath>
                </a14:m>
                <a:r>
                  <a:rPr lang="pt-BR" dirty="0"/>
                  <a:t> agem otimamente dadas as estratégias </a:t>
                </a:r>
                <a:r>
                  <a:rPr lang="pt-BR" i="1" dirty="0"/>
                  <a:t>subsequentes</a:t>
                </a:r>
                <a:r>
                  <a:rPr lang="pt-BR" dirty="0"/>
                  <a:t> dos outros jogadores</a:t>
                </a:r>
              </a:p>
              <a:p>
                <a:pPr lvl="1" algn="just"/>
                <a:endParaRPr lang="pt-BR" dirty="0"/>
              </a:p>
              <a:p>
                <a:pPr algn="just"/>
                <a:r>
                  <a:rPr lang="pt-BR" dirty="0"/>
                  <a:t>Mas esse E.N. </a:t>
                </a:r>
                <a:r>
                  <a:rPr lang="pt-BR" i="1" dirty="0">
                    <a:solidFill>
                      <a:srgbClr val="C00000"/>
                    </a:solidFill>
                  </a:rPr>
                  <a:t>não é perfeito em subjogo</a:t>
                </a:r>
                <a:r>
                  <a:rPr lang="pt-BR" dirty="0"/>
                  <a:t>. Portanto, </a:t>
                </a:r>
                <a14:m>
                  <m:oMath xmlns:m="http://schemas.openxmlformats.org/officeDocument/2006/math">
                    <m:r>
                      <m:rPr>
                        <m:sty m:val="p"/>
                      </m:rPr>
                      <a:rPr lang="pt-BR" dirty="0">
                        <a:latin typeface="Cambria Math" panose="02040503050406030204" pitchFamily="18" charset="0"/>
                      </a:rPr>
                      <m:t>R</m:t>
                    </m:r>
                    <m:r>
                      <a:rPr lang="pt-BR" i="1" dirty="0">
                        <a:latin typeface="Cambria Math" panose="02040503050406030204" pitchFamily="18" charset="0"/>
                      </a:rPr>
                      <m:t>.1</m:t>
                    </m:r>
                  </m:oMath>
                </a14:m>
                <a:r>
                  <a:rPr lang="pt-BR" dirty="0"/>
                  <a:t> a </a:t>
                </a:r>
                <a14:m>
                  <m:oMath xmlns:m="http://schemas.openxmlformats.org/officeDocument/2006/math">
                    <m:r>
                      <m:rPr>
                        <m:sty m:val="p"/>
                      </m:rPr>
                      <a:rPr lang="pt-BR" dirty="0">
                        <a:latin typeface="Cambria Math" panose="02040503050406030204" pitchFamily="18" charset="0"/>
                      </a:rPr>
                      <m:t>R</m:t>
                    </m:r>
                    <m:r>
                      <a:rPr lang="pt-BR" dirty="0">
                        <a:latin typeface="Cambria Math" panose="02040503050406030204" pitchFamily="18" charset="0"/>
                      </a:rPr>
                      <m:t>.3</m:t>
                    </m:r>
                  </m:oMath>
                </a14:m>
                <a:r>
                  <a:rPr lang="pt-BR" dirty="0"/>
                  <a:t> não garantem que as estratégias dos jogadores sejam E.N.P.S.</a:t>
                </a:r>
              </a:p>
            </p:txBody>
          </p:sp>
        </mc:Choice>
        <mc:Fallback xmlns="">
          <p:sp>
            <p:nvSpPr>
              <p:cNvPr id="116" name="Content Placeholder 7">
                <a:extLst>
                  <a:ext uri="{FF2B5EF4-FFF2-40B4-BE49-F238E27FC236}">
                    <a16:creationId xmlns:a16="http://schemas.microsoft.com/office/drawing/2014/main" id="{3C97D0D7-1B02-47A6-8CE5-01B5A8E7444A}"/>
                  </a:ext>
                </a:extLst>
              </p:cNvPr>
              <p:cNvSpPr txBox="1">
                <a:spLocks noRot="1" noChangeAspect="1" noMove="1" noResize="1" noEditPoints="1" noAdjustHandles="1" noChangeArrowheads="1" noChangeShapeType="1" noTextEdit="1"/>
              </p:cNvSpPr>
              <p:nvPr/>
            </p:nvSpPr>
            <p:spPr>
              <a:xfrm>
                <a:off x="5527963" y="1752602"/>
                <a:ext cx="6130637" cy="4784722"/>
              </a:xfrm>
              <a:prstGeom prst="rect">
                <a:avLst/>
              </a:prstGeom>
              <a:blipFill>
                <a:blip r:embed="rId4"/>
                <a:stretch>
                  <a:fillRect l="-1789" t="-3316" r="-1789"/>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494F2CA8-8F6B-4095-A651-D1AC04EAB1E6}"/>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531375B4-79ED-4C2F-AC97-0302A8FEACA9}"/>
              </a:ext>
            </a:extLst>
          </p:cNvPr>
          <p:cNvSpPr>
            <a:spLocks noGrp="1"/>
          </p:cNvSpPr>
          <p:nvPr>
            <p:ph type="sldNum" sz="quarter" idx="12"/>
          </p:nvPr>
        </p:nvSpPr>
        <p:spPr/>
        <p:txBody>
          <a:bodyPr/>
          <a:lstStyle/>
          <a:p>
            <a:fld id="{AF67EEE8-F201-4410-BA13-233EFB93B646}" type="slidenum">
              <a:rPr lang="pt-BR" smtClean="0"/>
              <a:t>39</a:t>
            </a:fld>
            <a:endParaRPr lang="pt-BR"/>
          </a:p>
        </p:txBody>
      </p:sp>
    </p:spTree>
    <p:extLst>
      <p:ext uri="{BB962C8B-B14F-4D97-AF65-F5344CB8AC3E}">
        <p14:creationId xmlns:p14="http://schemas.microsoft.com/office/powerpoint/2010/main" val="74116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1B2B-5891-46A9-8826-F634C87CE769}"/>
              </a:ext>
            </a:extLst>
          </p:cNvPr>
          <p:cNvSpPr>
            <a:spLocks noGrp="1"/>
          </p:cNvSpPr>
          <p:nvPr>
            <p:ph type="title"/>
          </p:nvPr>
        </p:nvSpPr>
        <p:spPr/>
        <p:txBody>
          <a:bodyPr/>
          <a:lstStyle/>
          <a:p>
            <a:r>
              <a:rPr lang="pt-BR" b="1" dirty="0"/>
              <a:t>Introdução</a:t>
            </a:r>
          </a:p>
        </p:txBody>
      </p:sp>
      <p:graphicFrame>
        <p:nvGraphicFramePr>
          <p:cNvPr id="4" name="Table 3">
            <a:extLst>
              <a:ext uri="{FF2B5EF4-FFF2-40B4-BE49-F238E27FC236}">
                <a16:creationId xmlns:a16="http://schemas.microsoft.com/office/drawing/2014/main" id="{E42B9E43-7B2D-4600-BA90-6E172BFE84CC}"/>
              </a:ext>
            </a:extLst>
          </p:cNvPr>
          <p:cNvGraphicFramePr>
            <a:graphicFrameLocks noGrp="1"/>
          </p:cNvGraphicFramePr>
          <p:nvPr>
            <p:extLst>
              <p:ext uri="{D42A27DB-BD31-4B8C-83A1-F6EECF244321}">
                <p14:modId xmlns:p14="http://schemas.microsoft.com/office/powerpoint/2010/main" val="848337781"/>
              </p:ext>
            </p:extLst>
          </p:nvPr>
        </p:nvGraphicFramePr>
        <p:xfrm>
          <a:off x="2501321" y="1552576"/>
          <a:ext cx="6684242" cy="4702028"/>
        </p:xfrm>
        <a:graphic>
          <a:graphicData uri="http://schemas.openxmlformats.org/drawingml/2006/table">
            <a:tbl>
              <a:tblPr>
                <a:tableStyleId>{5C22544A-7EE6-4342-B048-85BDC9FD1C3A}</a:tableStyleId>
              </a:tblPr>
              <a:tblGrid>
                <a:gridCol w="693563">
                  <a:extLst>
                    <a:ext uri="{9D8B030D-6E8A-4147-A177-3AD203B41FA5}">
                      <a16:colId xmlns:a16="http://schemas.microsoft.com/office/drawing/2014/main" val="1173051291"/>
                    </a:ext>
                  </a:extLst>
                </a:gridCol>
                <a:gridCol w="2011341">
                  <a:extLst>
                    <a:ext uri="{9D8B030D-6E8A-4147-A177-3AD203B41FA5}">
                      <a16:colId xmlns:a16="http://schemas.microsoft.com/office/drawing/2014/main" val="2653696117"/>
                    </a:ext>
                  </a:extLst>
                </a:gridCol>
                <a:gridCol w="2028682">
                  <a:extLst>
                    <a:ext uri="{9D8B030D-6E8A-4147-A177-3AD203B41FA5}">
                      <a16:colId xmlns:a16="http://schemas.microsoft.com/office/drawing/2014/main" val="697084285"/>
                    </a:ext>
                  </a:extLst>
                </a:gridCol>
                <a:gridCol w="1950656">
                  <a:extLst>
                    <a:ext uri="{9D8B030D-6E8A-4147-A177-3AD203B41FA5}">
                      <a16:colId xmlns:a16="http://schemas.microsoft.com/office/drawing/2014/main" val="813196612"/>
                    </a:ext>
                  </a:extLst>
                </a:gridCol>
              </a:tblGrid>
              <a:tr h="947977">
                <a:tc>
                  <a:txBody>
                    <a:bodyPr/>
                    <a:lstStyle/>
                    <a:p>
                      <a:pPr algn="ctr" fontAlgn="ctr"/>
                      <a:endParaRPr lang="pt-BR" sz="2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pt-BR" sz="2800" b="1" i="0" u="none" strike="noStrike" dirty="0">
                        <a:solidFill>
                          <a:srgbClr val="000000"/>
                        </a:solidFill>
                        <a:effectLst/>
                        <a:latin typeface="Calibri" panose="020F0502020204030204" pitchFamily="34" charset="0"/>
                      </a:endParaRPr>
                    </a:p>
                  </a:txBody>
                  <a:tcPr marL="9525" marR="9525" marT="9525" marB="0" anchor="ctr"/>
                </a:tc>
                <a:tc gridSpan="2">
                  <a:txBody>
                    <a:bodyPr/>
                    <a:lstStyle/>
                    <a:p>
                      <a:pPr algn="ctr" fontAlgn="ctr"/>
                      <a:r>
                        <a:rPr lang="pt-BR" sz="2800" b="1" u="none" strike="noStrike" dirty="0">
                          <a:solidFill>
                            <a:srgbClr val="C00000"/>
                          </a:solidFill>
                          <a:effectLst/>
                        </a:rPr>
                        <a:t>Timing do jogo</a:t>
                      </a:r>
                      <a:endParaRPr lang="pt-BR" sz="2800" b="1" i="0" u="none" strike="noStrike" dirty="0">
                        <a:solidFill>
                          <a:srgbClr val="C00000"/>
                        </a:solidFill>
                        <a:effectLst/>
                        <a:latin typeface="Calibri" panose="020F0502020204030204" pitchFamily="34" charset="0"/>
                      </a:endParaRPr>
                    </a:p>
                  </a:txBody>
                  <a:tcPr marL="9525" marR="9525" marT="9525" marB="0" anchor="ctr"/>
                </a:tc>
                <a:tc hMerge="1">
                  <a:txBody>
                    <a:bodyPr/>
                    <a:lstStyle/>
                    <a:p>
                      <a:endParaRPr lang="pt-BR"/>
                    </a:p>
                  </a:txBody>
                  <a:tcPr/>
                </a:tc>
                <a:extLst>
                  <a:ext uri="{0D108BD9-81ED-4DB2-BD59-A6C34878D82A}">
                    <a16:rowId xmlns:a16="http://schemas.microsoft.com/office/drawing/2014/main" val="3442329091"/>
                  </a:ext>
                </a:extLst>
              </a:tr>
              <a:tr h="957517">
                <a:tc>
                  <a:txBody>
                    <a:bodyPr/>
                    <a:lstStyle/>
                    <a:p>
                      <a:pPr algn="ctr" fontAlgn="ctr"/>
                      <a:endParaRPr lang="pt-BR" sz="28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pt-BR" sz="2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2800" b="1" u="none" strike="noStrike" dirty="0">
                          <a:effectLst/>
                        </a:rPr>
                        <a:t>Simultâneo</a:t>
                      </a:r>
                      <a:endParaRPr lang="pt-BR" sz="2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2800" b="1" u="none" strike="noStrike">
                          <a:effectLst/>
                        </a:rPr>
                        <a:t>Sequencial</a:t>
                      </a:r>
                      <a:endParaRPr lang="pt-BR" sz="28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99285278"/>
                  </a:ext>
                </a:extLst>
              </a:tr>
              <a:tr h="947977">
                <a:tc rowSpan="2">
                  <a:txBody>
                    <a:bodyPr/>
                    <a:lstStyle/>
                    <a:p>
                      <a:pPr algn="ctr" fontAlgn="ctr"/>
                      <a:r>
                        <a:rPr lang="pt-BR" sz="2800" b="1" u="none" strike="noStrike" dirty="0">
                          <a:solidFill>
                            <a:srgbClr val="0070C0"/>
                          </a:solidFill>
                          <a:effectLst/>
                        </a:rPr>
                        <a:t>Informação</a:t>
                      </a:r>
                      <a:endParaRPr lang="pt-BR" sz="2800" b="1" i="0" u="none" strike="noStrike" dirty="0">
                        <a:solidFill>
                          <a:srgbClr val="0070C0"/>
                        </a:solidFill>
                        <a:effectLst/>
                        <a:latin typeface="Calibri" panose="020F0502020204030204" pitchFamily="34" charset="0"/>
                      </a:endParaRPr>
                    </a:p>
                  </a:txBody>
                  <a:tcPr marL="9525" marR="9525" marT="9525" marB="0" vert="vert270" anchor="ctr"/>
                </a:tc>
                <a:tc>
                  <a:txBody>
                    <a:bodyPr/>
                    <a:lstStyle/>
                    <a:p>
                      <a:pPr algn="ctr" fontAlgn="ctr"/>
                      <a:r>
                        <a:rPr lang="pt-BR" sz="2800" b="1" u="none" strike="noStrike">
                          <a:effectLst/>
                        </a:rPr>
                        <a:t>Completa</a:t>
                      </a:r>
                      <a:endParaRPr lang="pt-BR" sz="28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2800" b="1" u="none" strike="noStrike" dirty="0">
                          <a:effectLst/>
                        </a:rPr>
                        <a:t>E.N.</a:t>
                      </a:r>
                      <a:endParaRPr lang="pt-BR" sz="2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2800" b="1" u="none" strike="noStrike" dirty="0">
                          <a:effectLst/>
                        </a:rPr>
                        <a:t>E.N.P.S</a:t>
                      </a:r>
                      <a:endParaRPr lang="pt-BR" sz="2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89662822"/>
                  </a:ext>
                </a:extLst>
              </a:tr>
              <a:tr h="1848557">
                <a:tc vMerge="1">
                  <a:txBody>
                    <a:bodyPr/>
                    <a:lstStyle/>
                    <a:p>
                      <a:endParaRPr lang="pt-BR"/>
                    </a:p>
                  </a:txBody>
                  <a:tcPr/>
                </a:tc>
                <a:tc>
                  <a:txBody>
                    <a:bodyPr/>
                    <a:lstStyle/>
                    <a:p>
                      <a:pPr algn="ctr" fontAlgn="ctr"/>
                      <a:r>
                        <a:rPr lang="pt-BR" sz="2800" b="1" u="none" strike="noStrike">
                          <a:effectLst/>
                        </a:rPr>
                        <a:t>Incompleta</a:t>
                      </a:r>
                      <a:endParaRPr lang="pt-BR" sz="28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2800" b="1" u="none" strike="noStrike">
                          <a:effectLst/>
                        </a:rPr>
                        <a:t>E.N.B</a:t>
                      </a:r>
                      <a:endParaRPr lang="pt-BR" sz="28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2800" b="1" u="none" strike="noStrike" dirty="0">
                          <a:effectLst/>
                        </a:rPr>
                        <a:t>E.B.P</a:t>
                      </a:r>
                      <a:endParaRPr lang="pt-BR" sz="2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53714918"/>
                  </a:ext>
                </a:extLst>
              </a:tr>
            </a:tbl>
          </a:graphicData>
        </a:graphic>
      </p:graphicFrame>
      <p:sp>
        <p:nvSpPr>
          <p:cNvPr id="5" name="Rectangle 4">
            <a:extLst>
              <a:ext uri="{FF2B5EF4-FFF2-40B4-BE49-F238E27FC236}">
                <a16:creationId xmlns:a16="http://schemas.microsoft.com/office/drawing/2014/main" id="{5EA30C78-763C-4ACE-BF7F-2E91B5B96F48}"/>
              </a:ext>
            </a:extLst>
          </p:cNvPr>
          <p:cNvSpPr/>
          <p:nvPr/>
        </p:nvSpPr>
        <p:spPr>
          <a:xfrm>
            <a:off x="7647709" y="4932218"/>
            <a:ext cx="1191491" cy="803564"/>
          </a:xfrm>
          <a:prstGeom prst="rect">
            <a:avLst/>
          </a:prstGeom>
          <a:solidFill>
            <a:srgbClr val="E9EBF5"/>
          </a:solidFill>
          <a:ln>
            <a:solidFill>
              <a:srgbClr val="E9E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Footer Placeholder 2">
            <a:extLst>
              <a:ext uri="{FF2B5EF4-FFF2-40B4-BE49-F238E27FC236}">
                <a16:creationId xmlns:a16="http://schemas.microsoft.com/office/drawing/2014/main" id="{5C4702BB-1615-4A0E-8ABA-95B9AE34CB2F}"/>
              </a:ext>
            </a:extLst>
          </p:cNvPr>
          <p:cNvSpPr>
            <a:spLocks noGrp="1"/>
          </p:cNvSpPr>
          <p:nvPr>
            <p:ph type="ftr" sz="quarter" idx="11"/>
          </p:nvPr>
        </p:nvSpPr>
        <p:spPr/>
        <p:txBody>
          <a:bodyPr/>
          <a:lstStyle/>
          <a:p>
            <a:r>
              <a:rPr lang="pt-BR" dirty="0"/>
              <a:t>Robson Tigre </a:t>
            </a:r>
            <a:endParaRPr lang="en-US" dirty="0"/>
          </a:p>
        </p:txBody>
      </p:sp>
      <p:sp>
        <p:nvSpPr>
          <p:cNvPr id="6" name="Slide Number Placeholder 5">
            <a:extLst>
              <a:ext uri="{FF2B5EF4-FFF2-40B4-BE49-F238E27FC236}">
                <a16:creationId xmlns:a16="http://schemas.microsoft.com/office/drawing/2014/main" id="{EF6B8557-76D1-4442-8232-A05DF7DDD92C}"/>
              </a:ext>
            </a:extLst>
          </p:cNvPr>
          <p:cNvSpPr>
            <a:spLocks noGrp="1"/>
          </p:cNvSpPr>
          <p:nvPr>
            <p:ph type="sldNum" sz="quarter" idx="12"/>
          </p:nvPr>
        </p:nvSpPr>
        <p:spPr/>
        <p:txBody>
          <a:bodyPr/>
          <a:lstStyle/>
          <a:p>
            <a:fld id="{AF67EEE8-F201-4410-BA13-233EFB93B646}" type="slidenum">
              <a:rPr lang="pt-BR" smtClean="0"/>
              <a:t>4</a:t>
            </a:fld>
            <a:endParaRPr lang="pt-BR"/>
          </a:p>
        </p:txBody>
      </p:sp>
    </p:spTree>
    <p:extLst>
      <p:ext uri="{BB962C8B-B14F-4D97-AF65-F5344CB8AC3E}">
        <p14:creationId xmlns:p14="http://schemas.microsoft.com/office/powerpoint/2010/main" val="963262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254D0814-5C3E-4665-BCB6-45E280901A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066" y="1752602"/>
            <a:ext cx="4851389" cy="4581868"/>
          </a:xfrm>
        </p:spPr>
      </p:pic>
      <p:sp>
        <p:nvSpPr>
          <p:cNvPr id="114" name="Title 1">
            <a:extLst>
              <a:ext uri="{FF2B5EF4-FFF2-40B4-BE49-F238E27FC236}">
                <a16:creationId xmlns:a16="http://schemas.microsoft.com/office/drawing/2014/main" id="{9CDEEE6F-A5D4-407D-8BDE-E257F47C74FC}"/>
              </a:ext>
            </a:extLst>
          </p:cNvPr>
          <p:cNvSpPr>
            <a:spLocks noGrp="1"/>
          </p:cNvSpPr>
          <p:nvPr>
            <p:ph type="title"/>
          </p:nvPr>
        </p:nvSpPr>
        <p:spPr>
          <a:xfrm>
            <a:off x="838200" y="320676"/>
            <a:ext cx="10515601" cy="1231900"/>
          </a:xfrm>
        </p:spPr>
        <p:txBody>
          <a:bodyPr/>
          <a:lstStyle/>
          <a:p>
            <a:r>
              <a:rPr lang="pt-BR" b="1" dirty="0"/>
              <a:t>Introdução a Equilíbrio Bayesiano Perfeito</a:t>
            </a:r>
            <a:br>
              <a:rPr lang="pt-BR" b="1" dirty="0"/>
            </a:br>
            <a:r>
              <a:rPr lang="pt-BR" sz="2400" b="1" dirty="0"/>
              <a:t>Exemplo do requisito 4</a:t>
            </a:r>
            <a:endParaRPr lang="pt-BR" b="1" dirty="0"/>
          </a:p>
        </p:txBody>
      </p:sp>
      <mc:AlternateContent xmlns:mc="http://schemas.openxmlformats.org/markup-compatibility/2006" xmlns:a14="http://schemas.microsoft.com/office/drawing/2010/main">
        <mc:Choice Requires="a14">
          <p:sp>
            <p:nvSpPr>
              <p:cNvPr id="116" name="Content Placeholder 7">
                <a:extLst>
                  <a:ext uri="{FF2B5EF4-FFF2-40B4-BE49-F238E27FC236}">
                    <a16:creationId xmlns:a16="http://schemas.microsoft.com/office/drawing/2014/main" id="{3C97D0D7-1B02-47A6-8CE5-01B5A8E7444A}"/>
                  </a:ext>
                </a:extLst>
              </p:cNvPr>
              <p:cNvSpPr txBox="1">
                <a:spLocks/>
              </p:cNvSpPr>
              <p:nvPr/>
            </p:nvSpPr>
            <p:spPr>
              <a:xfrm>
                <a:off x="5444836" y="1752602"/>
                <a:ext cx="6289963" cy="4784722"/>
              </a:xfrm>
              <a:prstGeom prst="rect">
                <a:avLst/>
              </a:prstGeom>
            </p:spPr>
            <p:txBody>
              <a:bodyPr vert="horz" lIns="91440" tIns="45720" rIns="91440" bIns="45720" rtlCol="0">
                <a:normAutofit fontScale="850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O problema de </a:t>
                </a:r>
                <a14:m>
                  <m:oMath xmlns:m="http://schemas.openxmlformats.org/officeDocument/2006/math">
                    <m:d>
                      <m:dPr>
                        <m:ctrlPr>
                          <a:rPr lang="pt-BR" i="1">
                            <a:latin typeface="Cambria Math" panose="02040503050406030204" pitchFamily="18" charset="0"/>
                          </a:rPr>
                        </m:ctrlPr>
                      </m:dPr>
                      <m:e>
                        <m:r>
                          <a:rPr lang="pt-BR" i="1">
                            <a:latin typeface="Cambria Math" panose="02040503050406030204" pitchFamily="18" charset="0"/>
                          </a:rPr>
                          <m:t>𝐴</m:t>
                        </m:r>
                        <m:r>
                          <a:rPr lang="pt-BR" i="1">
                            <a:latin typeface="Cambria Math" panose="02040503050406030204" pitchFamily="18" charset="0"/>
                          </a:rPr>
                          <m:t>,</m:t>
                        </m:r>
                        <m:r>
                          <a:rPr lang="pt-BR" i="1">
                            <a:latin typeface="Cambria Math" panose="02040503050406030204" pitchFamily="18" charset="0"/>
                          </a:rPr>
                          <m:t>𝐿</m:t>
                        </m:r>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𝐿</m:t>
                            </m:r>
                          </m:e>
                          <m:sup>
                            <m:r>
                              <a:rPr lang="pt-BR" i="1">
                                <a:latin typeface="Cambria Math" panose="02040503050406030204" pitchFamily="18" charset="0"/>
                              </a:rPr>
                              <m:t>′</m:t>
                            </m:r>
                          </m:sup>
                        </m:sSup>
                      </m:e>
                    </m:d>
                  </m:oMath>
                </a14:m>
                <a:r>
                  <a:rPr lang="pt-BR" dirty="0"/>
                  <a:t> com crença </a:t>
                </a:r>
                <a14:m>
                  <m:oMath xmlns:m="http://schemas.openxmlformats.org/officeDocument/2006/math">
                    <m:r>
                      <a:rPr lang="pt-BR" i="1" dirty="0">
                        <a:latin typeface="Cambria Math" panose="02040503050406030204" pitchFamily="18" charset="0"/>
                      </a:rPr>
                      <m:t>𝑝</m:t>
                    </m:r>
                    <m:r>
                      <a:rPr lang="pt-BR" i="1" dirty="0">
                        <a:latin typeface="Cambria Math" panose="02040503050406030204" pitchFamily="18" charset="0"/>
                      </a:rPr>
                      <m:t>=0</m:t>
                    </m:r>
                  </m:oMath>
                </a14:m>
                <a:r>
                  <a:rPr lang="pt-BR" dirty="0"/>
                  <a:t> é que a crença de </a:t>
                </a:r>
                <a14:m>
                  <m:oMath xmlns:m="http://schemas.openxmlformats.org/officeDocument/2006/math">
                    <m:r>
                      <a:rPr lang="pt-BR" i="1" dirty="0">
                        <a:latin typeface="Cambria Math" panose="02040503050406030204" pitchFamily="18" charset="0"/>
                      </a:rPr>
                      <m:t>3</m:t>
                    </m:r>
                  </m:oMath>
                </a14:m>
                <a:r>
                  <a:rPr lang="pt-BR" dirty="0"/>
                  <a:t> é inconsistente com a estratégia de </a:t>
                </a:r>
                <a14:m>
                  <m:oMath xmlns:m="http://schemas.openxmlformats.org/officeDocument/2006/math">
                    <m:r>
                      <a:rPr lang="pt-BR" i="1">
                        <a:latin typeface="Cambria Math" panose="02040503050406030204" pitchFamily="18" charset="0"/>
                      </a:rPr>
                      <m:t>2</m:t>
                    </m:r>
                  </m:oMath>
                </a14:m>
                <a:endParaRPr lang="pt-BR" dirty="0"/>
              </a:p>
              <a:p>
                <a:pPr algn="just"/>
                <a:endParaRPr lang="pt-BR" dirty="0"/>
              </a:p>
              <a:p>
                <a:pPr algn="just"/>
                <a:r>
                  <a:rPr lang="pt-BR" dirty="0"/>
                  <a:t>Mas </a:t>
                </a:r>
                <a14:m>
                  <m:oMath xmlns:m="http://schemas.openxmlformats.org/officeDocument/2006/math">
                    <m:r>
                      <a:rPr lang="pt-BR" i="1">
                        <a:latin typeface="Cambria Math" panose="02040503050406030204" pitchFamily="18" charset="0"/>
                      </a:rPr>
                      <m:t>𝑅</m:t>
                    </m:r>
                    <m:r>
                      <a:rPr lang="pt-BR" i="1">
                        <a:latin typeface="Cambria Math" panose="02040503050406030204" pitchFamily="18" charset="0"/>
                      </a:rPr>
                      <m:t>.1</m:t>
                    </m:r>
                  </m:oMath>
                </a14:m>
                <a:r>
                  <a:rPr lang="pt-BR" dirty="0"/>
                  <a:t> a </a:t>
                </a:r>
                <a14:m>
                  <m:oMath xmlns:m="http://schemas.openxmlformats.org/officeDocument/2006/math">
                    <m:r>
                      <a:rPr lang="pt-BR" i="1" dirty="0">
                        <a:latin typeface="Cambria Math" panose="02040503050406030204" pitchFamily="18" charset="0"/>
                      </a:rPr>
                      <m:t>𝑅</m:t>
                    </m:r>
                    <m:r>
                      <a:rPr lang="pt-BR" i="1" dirty="0">
                        <a:latin typeface="Cambria Math" panose="02040503050406030204" pitchFamily="18" charset="0"/>
                      </a:rPr>
                      <m:t>.3</m:t>
                    </m:r>
                  </m:oMath>
                </a14:m>
                <a:r>
                  <a:rPr lang="pt-BR" dirty="0"/>
                  <a:t> não impõem restrição sobre a crença de </a:t>
                </a:r>
                <a14:m>
                  <m:oMath xmlns:m="http://schemas.openxmlformats.org/officeDocument/2006/math">
                    <m:r>
                      <a:rPr lang="pt-BR" i="1">
                        <a:latin typeface="Cambria Math" panose="02040503050406030204" pitchFamily="18" charset="0"/>
                      </a:rPr>
                      <m:t>3</m:t>
                    </m:r>
                  </m:oMath>
                </a14:m>
                <a:r>
                  <a:rPr lang="pt-BR" dirty="0"/>
                  <a:t> nesse equilíbrio</a:t>
                </a:r>
              </a:p>
              <a:p>
                <a:pPr lvl="1" algn="just"/>
                <a:r>
                  <a:rPr lang="pt-BR" dirty="0"/>
                  <a:t>Porque seu conjunto de informação não é alcançado “se o jogo for jogado de acordo com as estratégias de equilíbrio.”</a:t>
                </a:r>
              </a:p>
              <a:p>
                <a:pPr algn="just"/>
                <a:endParaRPr lang="pt-BR" dirty="0"/>
              </a:p>
              <a:p>
                <a:pPr algn="just"/>
                <a14:m>
                  <m:oMath xmlns:m="http://schemas.openxmlformats.org/officeDocument/2006/math">
                    <m:r>
                      <a:rPr lang="pt-BR" i="1" dirty="0">
                        <a:latin typeface="Cambria Math" panose="02040503050406030204" pitchFamily="18" charset="0"/>
                      </a:rPr>
                      <m:t>𝑅</m:t>
                    </m:r>
                    <m:r>
                      <a:rPr lang="pt-BR" i="1" dirty="0">
                        <a:latin typeface="Cambria Math" panose="02040503050406030204" pitchFamily="18" charset="0"/>
                      </a:rPr>
                      <m:t>.4</m:t>
                    </m:r>
                  </m:oMath>
                </a14:m>
                <a:r>
                  <a:rPr lang="pt-BR" dirty="0"/>
                  <a:t> entretanto força a crença de </a:t>
                </a:r>
                <a14:m>
                  <m:oMath xmlns:m="http://schemas.openxmlformats.org/officeDocument/2006/math">
                    <m:r>
                      <a:rPr lang="pt-BR" i="1">
                        <a:latin typeface="Cambria Math" panose="02040503050406030204" pitchFamily="18" charset="0"/>
                      </a:rPr>
                      <m:t>3</m:t>
                    </m:r>
                  </m:oMath>
                </a14:m>
                <a:r>
                  <a:rPr lang="pt-BR" dirty="0"/>
                  <a:t> a ser determinada pela estratégia de </a:t>
                </a:r>
                <a14:m>
                  <m:oMath xmlns:m="http://schemas.openxmlformats.org/officeDocument/2006/math">
                    <m:r>
                      <a:rPr lang="pt-BR" i="1">
                        <a:latin typeface="Cambria Math" panose="02040503050406030204" pitchFamily="18" charset="0"/>
                      </a:rPr>
                      <m:t>2</m:t>
                    </m:r>
                  </m:oMath>
                </a14:m>
                <a:r>
                  <a:rPr lang="pt-BR" dirty="0"/>
                  <a:t>. </a:t>
                </a:r>
              </a:p>
              <a:p>
                <a:pPr lvl="1" algn="just"/>
                <a:r>
                  <a:rPr lang="pt-BR" dirty="0"/>
                  <a:t>Se a estratégia de </a:t>
                </a:r>
                <a14:m>
                  <m:oMath xmlns:m="http://schemas.openxmlformats.org/officeDocument/2006/math">
                    <m:r>
                      <a:rPr lang="pt-BR" i="1" dirty="0" smtClean="0">
                        <a:latin typeface="Cambria Math" panose="02040503050406030204" pitchFamily="18" charset="0"/>
                      </a:rPr>
                      <m:t>2</m:t>
                    </m:r>
                  </m:oMath>
                </a14:m>
                <a:r>
                  <a:rPr lang="pt-BR" dirty="0"/>
                  <a:t> é </a:t>
                </a:r>
                <a14:m>
                  <m:oMath xmlns:m="http://schemas.openxmlformats.org/officeDocument/2006/math">
                    <m:r>
                      <a:rPr lang="pt-BR" i="1">
                        <a:latin typeface="Cambria Math" panose="02040503050406030204" pitchFamily="18" charset="0"/>
                      </a:rPr>
                      <m:t>𝐿</m:t>
                    </m:r>
                    <m:r>
                      <a:rPr lang="pt-BR" i="1">
                        <a:latin typeface="Cambria Math" panose="02040503050406030204" pitchFamily="18" charset="0"/>
                      </a:rPr>
                      <m:t>→</m:t>
                    </m:r>
                    <m:r>
                      <a:rPr lang="pt-BR" i="1">
                        <a:latin typeface="Cambria Math" panose="02040503050406030204" pitchFamily="18" charset="0"/>
                      </a:rPr>
                      <m:t>𝑝</m:t>
                    </m:r>
                    <m:r>
                      <a:rPr lang="pt-BR" i="1">
                        <a:latin typeface="Cambria Math" panose="02040503050406030204" pitchFamily="18" charset="0"/>
                      </a:rPr>
                      <m:t>=1</m:t>
                    </m:r>
                  </m:oMath>
                </a14:m>
                <a:r>
                  <a:rPr lang="pt-BR" dirty="0"/>
                  <a:t>. Mas se </a:t>
                </a:r>
                <a14:m>
                  <m:oMath xmlns:m="http://schemas.openxmlformats.org/officeDocument/2006/math">
                    <m:r>
                      <a:rPr lang="pt-BR" i="1">
                        <a:latin typeface="Cambria Math" panose="02040503050406030204" pitchFamily="18" charset="0"/>
                      </a:rPr>
                      <m:t>𝑝</m:t>
                    </m:r>
                    <m:r>
                      <a:rPr lang="pt-BR" i="1">
                        <a:latin typeface="Cambria Math" panose="02040503050406030204" pitchFamily="18" charset="0"/>
                      </a:rPr>
                      <m:t>=1</m:t>
                    </m:r>
                  </m:oMath>
                </a14:m>
                <a:r>
                  <a:rPr lang="pt-BR" dirty="0"/>
                  <a:t>, então </a:t>
                </a:r>
                <a14:m>
                  <m:oMath xmlns:m="http://schemas.openxmlformats.org/officeDocument/2006/math">
                    <m:r>
                      <a:rPr lang="pt-BR" i="1" dirty="0">
                        <a:latin typeface="Cambria Math" panose="02040503050406030204" pitchFamily="18" charset="0"/>
                      </a:rPr>
                      <m:t>𝑅</m:t>
                    </m:r>
                    <m:r>
                      <a:rPr lang="pt-BR" i="1" dirty="0">
                        <a:latin typeface="Cambria Math" panose="02040503050406030204" pitchFamily="18" charset="0"/>
                      </a:rPr>
                      <m:t>.2</m:t>
                    </m:r>
                  </m:oMath>
                </a14:m>
                <a:r>
                  <a:rPr lang="pt-BR" dirty="0"/>
                  <a:t> força </a:t>
                </a:r>
                <a14:m>
                  <m:oMath xmlns:m="http://schemas.openxmlformats.org/officeDocument/2006/math">
                    <m:r>
                      <a:rPr lang="pt-BR" i="1">
                        <a:latin typeface="Cambria Math" panose="02040503050406030204" pitchFamily="18" charset="0"/>
                      </a:rPr>
                      <m:t>3</m:t>
                    </m:r>
                  </m:oMath>
                </a14:m>
                <a:r>
                  <a:rPr lang="pt-BR" dirty="0"/>
                  <a:t> a adotar a estratégia </a:t>
                </a:r>
                <a14:m>
                  <m:oMath xmlns:m="http://schemas.openxmlformats.org/officeDocument/2006/math">
                    <m:r>
                      <a:rPr lang="pt-BR" i="1">
                        <a:latin typeface="Cambria Math" panose="02040503050406030204" pitchFamily="18" charset="0"/>
                      </a:rPr>
                      <m:t>𝑅</m:t>
                    </m:r>
                    <m:r>
                      <a:rPr lang="pt-BR" i="1">
                        <a:latin typeface="Cambria Math" panose="02040503050406030204" pitchFamily="18" charset="0"/>
                      </a:rPr>
                      <m:t>′</m:t>
                    </m:r>
                  </m:oMath>
                </a14:m>
                <a:r>
                  <a:rPr lang="pt-BR" dirty="0"/>
                  <a:t>. </a:t>
                </a:r>
              </a:p>
              <a:p>
                <a:pPr lvl="1" algn="just"/>
                <a:r>
                  <a:rPr lang="pt-BR" dirty="0"/>
                  <a:t>Portanto as estratégias </a:t>
                </a:r>
                <a14:m>
                  <m:oMath xmlns:m="http://schemas.openxmlformats.org/officeDocument/2006/math">
                    <m:d>
                      <m:dPr>
                        <m:ctrlPr>
                          <a:rPr lang="pt-BR" i="1">
                            <a:latin typeface="Cambria Math" panose="02040503050406030204" pitchFamily="18" charset="0"/>
                          </a:rPr>
                        </m:ctrlPr>
                      </m:dPr>
                      <m:e>
                        <m:r>
                          <a:rPr lang="pt-BR" i="1">
                            <a:latin typeface="Cambria Math" panose="02040503050406030204" pitchFamily="18" charset="0"/>
                          </a:rPr>
                          <m:t>𝐴</m:t>
                        </m:r>
                        <m:r>
                          <a:rPr lang="pt-BR" i="1">
                            <a:latin typeface="Cambria Math" panose="02040503050406030204" pitchFamily="18" charset="0"/>
                          </a:rPr>
                          <m:t>,</m:t>
                        </m:r>
                        <m:r>
                          <a:rPr lang="pt-BR" i="1">
                            <a:latin typeface="Cambria Math" panose="02040503050406030204" pitchFamily="18" charset="0"/>
                          </a:rPr>
                          <m:t>𝐿</m:t>
                        </m:r>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𝐿</m:t>
                            </m:r>
                          </m:e>
                          <m:sup>
                            <m:r>
                              <a:rPr lang="pt-BR" i="1">
                                <a:latin typeface="Cambria Math" panose="02040503050406030204" pitchFamily="18" charset="0"/>
                              </a:rPr>
                              <m:t>′</m:t>
                            </m:r>
                          </m:sup>
                        </m:sSup>
                      </m:e>
                    </m:d>
                  </m:oMath>
                </a14:m>
                <a:r>
                  <a:rPr lang="pt-BR" dirty="0"/>
                  <a:t> e crença </a:t>
                </a:r>
                <a14:m>
                  <m:oMath xmlns:m="http://schemas.openxmlformats.org/officeDocument/2006/math">
                    <m:r>
                      <a:rPr lang="pt-BR" i="1" dirty="0">
                        <a:latin typeface="Cambria Math" panose="02040503050406030204" pitchFamily="18" charset="0"/>
                      </a:rPr>
                      <m:t>𝑝</m:t>
                    </m:r>
                    <m:r>
                      <a:rPr lang="pt-BR" i="1" dirty="0">
                        <a:latin typeface="Cambria Math" panose="02040503050406030204" pitchFamily="18" charset="0"/>
                      </a:rPr>
                      <m:t>=0</m:t>
                    </m:r>
                  </m:oMath>
                </a14:m>
                <a:r>
                  <a:rPr lang="pt-BR" dirty="0"/>
                  <a:t> não satisfazem os requisitos </a:t>
                </a:r>
                <a14:m>
                  <m:oMath xmlns:m="http://schemas.openxmlformats.org/officeDocument/2006/math">
                    <m:r>
                      <a:rPr lang="pt-BR" i="1" dirty="0">
                        <a:latin typeface="Cambria Math" panose="02040503050406030204" pitchFamily="18" charset="0"/>
                      </a:rPr>
                      <m:t>1</m:t>
                    </m:r>
                  </m:oMath>
                </a14:m>
                <a:r>
                  <a:rPr lang="pt-BR" dirty="0"/>
                  <a:t> a </a:t>
                </a:r>
                <a14:m>
                  <m:oMath xmlns:m="http://schemas.openxmlformats.org/officeDocument/2006/math">
                    <m:r>
                      <a:rPr lang="pt-BR" i="1" dirty="0">
                        <a:latin typeface="Cambria Math" panose="02040503050406030204" pitchFamily="18" charset="0"/>
                      </a:rPr>
                      <m:t>4</m:t>
                    </m:r>
                  </m:oMath>
                </a14:m>
                <a:endParaRPr lang="pt-BR" dirty="0"/>
              </a:p>
              <a:p>
                <a:pPr lvl="1" algn="just"/>
                <a:endParaRPr lang="pt-BR" dirty="0"/>
              </a:p>
              <a:p>
                <a:pPr algn="just"/>
                <a:endParaRPr lang="pt-BR" dirty="0"/>
              </a:p>
            </p:txBody>
          </p:sp>
        </mc:Choice>
        <mc:Fallback xmlns="">
          <p:sp>
            <p:nvSpPr>
              <p:cNvPr id="116" name="Content Placeholder 7">
                <a:extLst>
                  <a:ext uri="{FF2B5EF4-FFF2-40B4-BE49-F238E27FC236}">
                    <a16:creationId xmlns:a16="http://schemas.microsoft.com/office/drawing/2014/main" id="{3C97D0D7-1B02-47A6-8CE5-01B5A8E7444A}"/>
                  </a:ext>
                </a:extLst>
              </p:cNvPr>
              <p:cNvSpPr txBox="1">
                <a:spLocks noRot="1" noChangeAspect="1" noMove="1" noResize="1" noEditPoints="1" noAdjustHandles="1" noChangeArrowheads="1" noChangeShapeType="1" noTextEdit="1"/>
              </p:cNvSpPr>
              <p:nvPr/>
            </p:nvSpPr>
            <p:spPr>
              <a:xfrm>
                <a:off x="5444836" y="1752602"/>
                <a:ext cx="6289963" cy="4784722"/>
              </a:xfrm>
              <a:prstGeom prst="rect">
                <a:avLst/>
              </a:prstGeom>
              <a:blipFill>
                <a:blip r:embed="rId4"/>
                <a:stretch>
                  <a:fillRect l="-1260" t="-2934" r="-1550"/>
                </a:stretch>
              </a:blipFill>
            </p:spPr>
            <p:txBody>
              <a:bodyPr/>
              <a:lstStyle/>
              <a:p>
                <a:r>
                  <a:rPr lang="pt-BR">
                    <a:noFill/>
                  </a:rPr>
                  <a:t> </a:t>
                </a:r>
              </a:p>
            </p:txBody>
          </p:sp>
        </mc:Fallback>
      </mc:AlternateContent>
      <p:sp>
        <p:nvSpPr>
          <p:cNvPr id="2" name="Footer Placeholder 1">
            <a:extLst>
              <a:ext uri="{FF2B5EF4-FFF2-40B4-BE49-F238E27FC236}">
                <a16:creationId xmlns:a16="http://schemas.microsoft.com/office/drawing/2014/main" id="{DF3E1662-9F27-4077-BDEC-6D3D74FB70C0}"/>
              </a:ext>
            </a:extLst>
          </p:cNvPr>
          <p:cNvSpPr>
            <a:spLocks noGrp="1"/>
          </p:cNvSpPr>
          <p:nvPr>
            <p:ph type="ftr" sz="quarter" idx="11"/>
          </p:nvPr>
        </p:nvSpPr>
        <p:spPr/>
        <p:txBody>
          <a:bodyPr/>
          <a:lstStyle/>
          <a:p>
            <a:r>
              <a:rPr lang="pt-BR" dirty="0"/>
              <a:t>Robson Tigre </a:t>
            </a:r>
            <a:endParaRPr lang="en-US" dirty="0"/>
          </a:p>
        </p:txBody>
      </p:sp>
      <p:sp>
        <p:nvSpPr>
          <p:cNvPr id="3" name="Slide Number Placeholder 2">
            <a:extLst>
              <a:ext uri="{FF2B5EF4-FFF2-40B4-BE49-F238E27FC236}">
                <a16:creationId xmlns:a16="http://schemas.microsoft.com/office/drawing/2014/main" id="{6680F36B-5B27-4C8E-B46D-AFA200602FD9}"/>
              </a:ext>
            </a:extLst>
          </p:cNvPr>
          <p:cNvSpPr>
            <a:spLocks noGrp="1"/>
          </p:cNvSpPr>
          <p:nvPr>
            <p:ph type="sldNum" sz="quarter" idx="12"/>
          </p:nvPr>
        </p:nvSpPr>
        <p:spPr/>
        <p:txBody>
          <a:bodyPr/>
          <a:lstStyle/>
          <a:p>
            <a:fld id="{AF67EEE8-F201-4410-BA13-233EFB93B646}" type="slidenum">
              <a:rPr lang="pt-BR" smtClean="0"/>
              <a:t>40</a:t>
            </a:fld>
            <a:endParaRPr lang="pt-BR"/>
          </a:p>
        </p:txBody>
      </p:sp>
    </p:spTree>
    <p:extLst>
      <p:ext uri="{BB962C8B-B14F-4D97-AF65-F5344CB8AC3E}">
        <p14:creationId xmlns:p14="http://schemas.microsoft.com/office/powerpoint/2010/main" val="268129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1B2B-5891-46A9-8826-F634C87CE769}"/>
              </a:ext>
            </a:extLst>
          </p:cNvPr>
          <p:cNvSpPr>
            <a:spLocks noGrp="1"/>
          </p:cNvSpPr>
          <p:nvPr>
            <p:ph type="title"/>
          </p:nvPr>
        </p:nvSpPr>
        <p:spPr/>
        <p:txBody>
          <a:bodyPr/>
          <a:lstStyle/>
          <a:p>
            <a:r>
              <a:rPr lang="pt-BR" b="1" dirty="0"/>
              <a:t>Introdução</a:t>
            </a:r>
          </a:p>
        </p:txBody>
      </p:sp>
      <p:graphicFrame>
        <p:nvGraphicFramePr>
          <p:cNvPr id="4" name="Table 3">
            <a:extLst>
              <a:ext uri="{FF2B5EF4-FFF2-40B4-BE49-F238E27FC236}">
                <a16:creationId xmlns:a16="http://schemas.microsoft.com/office/drawing/2014/main" id="{E42B9E43-7B2D-4600-BA90-6E172BFE84CC}"/>
              </a:ext>
            </a:extLst>
          </p:cNvPr>
          <p:cNvGraphicFramePr>
            <a:graphicFrameLocks noGrp="1"/>
          </p:cNvGraphicFramePr>
          <p:nvPr>
            <p:extLst>
              <p:ext uri="{D42A27DB-BD31-4B8C-83A1-F6EECF244321}">
                <p14:modId xmlns:p14="http://schemas.microsoft.com/office/powerpoint/2010/main" val="2634184898"/>
              </p:ext>
            </p:extLst>
          </p:nvPr>
        </p:nvGraphicFramePr>
        <p:xfrm>
          <a:off x="2501321" y="1552576"/>
          <a:ext cx="6684242" cy="4702028"/>
        </p:xfrm>
        <a:graphic>
          <a:graphicData uri="http://schemas.openxmlformats.org/drawingml/2006/table">
            <a:tbl>
              <a:tblPr>
                <a:tableStyleId>{5C22544A-7EE6-4342-B048-85BDC9FD1C3A}</a:tableStyleId>
              </a:tblPr>
              <a:tblGrid>
                <a:gridCol w="693563">
                  <a:extLst>
                    <a:ext uri="{9D8B030D-6E8A-4147-A177-3AD203B41FA5}">
                      <a16:colId xmlns:a16="http://schemas.microsoft.com/office/drawing/2014/main" val="1173051291"/>
                    </a:ext>
                  </a:extLst>
                </a:gridCol>
                <a:gridCol w="2011341">
                  <a:extLst>
                    <a:ext uri="{9D8B030D-6E8A-4147-A177-3AD203B41FA5}">
                      <a16:colId xmlns:a16="http://schemas.microsoft.com/office/drawing/2014/main" val="2653696117"/>
                    </a:ext>
                  </a:extLst>
                </a:gridCol>
                <a:gridCol w="2028682">
                  <a:extLst>
                    <a:ext uri="{9D8B030D-6E8A-4147-A177-3AD203B41FA5}">
                      <a16:colId xmlns:a16="http://schemas.microsoft.com/office/drawing/2014/main" val="697084285"/>
                    </a:ext>
                  </a:extLst>
                </a:gridCol>
                <a:gridCol w="1950656">
                  <a:extLst>
                    <a:ext uri="{9D8B030D-6E8A-4147-A177-3AD203B41FA5}">
                      <a16:colId xmlns:a16="http://schemas.microsoft.com/office/drawing/2014/main" val="813196612"/>
                    </a:ext>
                  </a:extLst>
                </a:gridCol>
              </a:tblGrid>
              <a:tr h="947977">
                <a:tc>
                  <a:txBody>
                    <a:bodyPr/>
                    <a:lstStyle/>
                    <a:p>
                      <a:pPr algn="ctr" fontAlgn="ctr"/>
                      <a:endParaRPr lang="pt-BR" sz="2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pt-BR" sz="2800" b="1" i="0" u="none" strike="noStrike" dirty="0">
                        <a:solidFill>
                          <a:srgbClr val="000000"/>
                        </a:solidFill>
                        <a:effectLst/>
                        <a:latin typeface="Calibri" panose="020F0502020204030204" pitchFamily="34" charset="0"/>
                      </a:endParaRPr>
                    </a:p>
                  </a:txBody>
                  <a:tcPr marL="9525" marR="9525" marT="9525" marB="0" anchor="ctr"/>
                </a:tc>
                <a:tc gridSpan="2">
                  <a:txBody>
                    <a:bodyPr/>
                    <a:lstStyle/>
                    <a:p>
                      <a:pPr algn="ctr" fontAlgn="ctr"/>
                      <a:r>
                        <a:rPr lang="pt-BR" sz="2800" b="1" u="none" strike="noStrike" dirty="0">
                          <a:solidFill>
                            <a:srgbClr val="C00000"/>
                          </a:solidFill>
                          <a:effectLst/>
                        </a:rPr>
                        <a:t>Timing do jogo</a:t>
                      </a:r>
                      <a:endParaRPr lang="pt-BR" sz="2800" b="1" i="0" u="none" strike="noStrike" dirty="0">
                        <a:solidFill>
                          <a:srgbClr val="C00000"/>
                        </a:solidFill>
                        <a:effectLst/>
                        <a:latin typeface="Calibri" panose="020F0502020204030204" pitchFamily="34" charset="0"/>
                      </a:endParaRPr>
                    </a:p>
                  </a:txBody>
                  <a:tcPr marL="9525" marR="9525" marT="9525" marB="0" anchor="ctr"/>
                </a:tc>
                <a:tc hMerge="1">
                  <a:txBody>
                    <a:bodyPr/>
                    <a:lstStyle/>
                    <a:p>
                      <a:endParaRPr lang="pt-BR"/>
                    </a:p>
                  </a:txBody>
                  <a:tcPr/>
                </a:tc>
                <a:extLst>
                  <a:ext uri="{0D108BD9-81ED-4DB2-BD59-A6C34878D82A}">
                    <a16:rowId xmlns:a16="http://schemas.microsoft.com/office/drawing/2014/main" val="3442329091"/>
                  </a:ext>
                </a:extLst>
              </a:tr>
              <a:tr h="957517">
                <a:tc>
                  <a:txBody>
                    <a:bodyPr/>
                    <a:lstStyle/>
                    <a:p>
                      <a:pPr algn="ctr" fontAlgn="ctr"/>
                      <a:endParaRPr lang="pt-BR" sz="28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pt-BR" sz="2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2800" b="1" u="none" strike="noStrike" dirty="0">
                          <a:effectLst/>
                        </a:rPr>
                        <a:t>Simultâneo</a:t>
                      </a:r>
                      <a:endParaRPr lang="pt-BR" sz="2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2800" b="1" u="none" strike="noStrike">
                          <a:effectLst/>
                        </a:rPr>
                        <a:t>Sequencial</a:t>
                      </a:r>
                      <a:endParaRPr lang="pt-BR" sz="28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99285278"/>
                  </a:ext>
                </a:extLst>
              </a:tr>
              <a:tr h="947977">
                <a:tc rowSpan="2">
                  <a:txBody>
                    <a:bodyPr/>
                    <a:lstStyle/>
                    <a:p>
                      <a:pPr algn="ctr" fontAlgn="ctr"/>
                      <a:r>
                        <a:rPr lang="pt-BR" sz="2800" b="1" u="none" strike="noStrike" dirty="0">
                          <a:solidFill>
                            <a:srgbClr val="0070C0"/>
                          </a:solidFill>
                          <a:effectLst/>
                        </a:rPr>
                        <a:t>Informação</a:t>
                      </a:r>
                      <a:endParaRPr lang="pt-BR" sz="2800" b="1" i="0" u="none" strike="noStrike" dirty="0">
                        <a:solidFill>
                          <a:srgbClr val="0070C0"/>
                        </a:solidFill>
                        <a:effectLst/>
                        <a:latin typeface="Calibri" panose="020F0502020204030204" pitchFamily="34" charset="0"/>
                      </a:endParaRPr>
                    </a:p>
                  </a:txBody>
                  <a:tcPr marL="9525" marR="9525" marT="9525" marB="0" vert="vert270" anchor="ctr"/>
                </a:tc>
                <a:tc>
                  <a:txBody>
                    <a:bodyPr/>
                    <a:lstStyle/>
                    <a:p>
                      <a:pPr algn="ctr" fontAlgn="ctr"/>
                      <a:r>
                        <a:rPr lang="pt-BR" sz="2800" b="1" u="none" strike="noStrike">
                          <a:effectLst/>
                        </a:rPr>
                        <a:t>Completa</a:t>
                      </a:r>
                      <a:endParaRPr lang="pt-BR" sz="28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2800" b="1" u="none" strike="noStrike" dirty="0">
                          <a:effectLst/>
                        </a:rPr>
                        <a:t>E.N.</a:t>
                      </a:r>
                      <a:endParaRPr lang="pt-BR" sz="2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pt-BR" sz="2800" b="1" u="none" strike="noStrike" dirty="0">
                          <a:effectLst/>
                        </a:rPr>
                        <a:t>E.N.P.S</a:t>
                      </a:r>
                      <a:endParaRPr lang="pt-BR" sz="2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89662822"/>
                  </a:ext>
                </a:extLst>
              </a:tr>
              <a:tr h="1848557">
                <a:tc vMerge="1">
                  <a:txBody>
                    <a:bodyPr/>
                    <a:lstStyle/>
                    <a:p>
                      <a:endParaRPr lang="pt-BR"/>
                    </a:p>
                  </a:txBody>
                  <a:tcPr/>
                </a:tc>
                <a:tc>
                  <a:txBody>
                    <a:bodyPr/>
                    <a:lstStyle/>
                    <a:p>
                      <a:pPr algn="ctr" fontAlgn="ctr"/>
                      <a:r>
                        <a:rPr lang="pt-BR" sz="2800" b="1" u="none" strike="noStrike">
                          <a:effectLst/>
                        </a:rPr>
                        <a:t>Incompleta</a:t>
                      </a:r>
                      <a:endParaRPr lang="pt-BR" sz="28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2800" b="1" u="none" strike="noStrike">
                          <a:effectLst/>
                        </a:rPr>
                        <a:t>E.N.B</a:t>
                      </a:r>
                      <a:endParaRPr lang="pt-BR" sz="28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pt-BR" sz="2800" b="1" u="none" strike="noStrike" dirty="0">
                          <a:effectLst/>
                        </a:rPr>
                        <a:t>E.B.P</a:t>
                      </a:r>
                      <a:endParaRPr lang="pt-BR" sz="2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53714918"/>
                  </a:ext>
                </a:extLst>
              </a:tr>
            </a:tbl>
          </a:graphicData>
        </a:graphic>
      </p:graphicFrame>
      <p:sp>
        <p:nvSpPr>
          <p:cNvPr id="3" name="Footer Placeholder 2">
            <a:extLst>
              <a:ext uri="{FF2B5EF4-FFF2-40B4-BE49-F238E27FC236}">
                <a16:creationId xmlns:a16="http://schemas.microsoft.com/office/drawing/2014/main" id="{1A561ED6-89B1-4A19-960C-14D87D52B43A}"/>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4B255066-2850-4022-8C83-66135FE2EE0D}"/>
              </a:ext>
            </a:extLst>
          </p:cNvPr>
          <p:cNvSpPr>
            <a:spLocks noGrp="1"/>
          </p:cNvSpPr>
          <p:nvPr>
            <p:ph type="sldNum" sz="quarter" idx="12"/>
          </p:nvPr>
        </p:nvSpPr>
        <p:spPr/>
        <p:txBody>
          <a:bodyPr/>
          <a:lstStyle/>
          <a:p>
            <a:fld id="{AF67EEE8-F201-4410-BA13-233EFB93B646}" type="slidenum">
              <a:rPr lang="pt-BR" smtClean="0"/>
              <a:t>5</a:t>
            </a:fld>
            <a:endParaRPr lang="pt-BR"/>
          </a:p>
        </p:txBody>
      </p:sp>
    </p:spTree>
    <p:extLst>
      <p:ext uri="{BB962C8B-B14F-4D97-AF65-F5344CB8AC3E}">
        <p14:creationId xmlns:p14="http://schemas.microsoft.com/office/powerpoint/2010/main" val="112248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9FD29-4897-474F-848E-6AEE4CE778BF}"/>
              </a:ext>
            </a:extLst>
          </p:cNvPr>
          <p:cNvSpPr>
            <a:spLocks noGrp="1"/>
          </p:cNvSpPr>
          <p:nvPr>
            <p:ph idx="1"/>
          </p:nvPr>
        </p:nvSpPr>
        <p:spPr>
          <a:xfrm>
            <a:off x="749053" y="1646070"/>
            <a:ext cx="10693893" cy="4621565"/>
          </a:xfrm>
        </p:spPr>
        <p:txBody>
          <a:bodyPr>
            <a:normAutofit fontScale="92500" lnSpcReduction="20000"/>
          </a:bodyPr>
          <a:lstStyle/>
          <a:p>
            <a:pPr algn="just"/>
            <a:r>
              <a:rPr lang="pt-BR" dirty="0"/>
              <a:t>À medida que consideramos jogos mais complexos, reforçamos os conceitos de equilíbrio para descartar equilíbrios </a:t>
            </a:r>
            <a:r>
              <a:rPr lang="pt-BR" i="1" dirty="0"/>
              <a:t>implausíveis</a:t>
            </a:r>
            <a:r>
              <a:rPr lang="pt-BR" dirty="0"/>
              <a:t> que sobreviveriam a conceitos mais simples</a:t>
            </a:r>
          </a:p>
          <a:p>
            <a:pPr algn="just"/>
            <a:endParaRPr lang="pt-BR" dirty="0"/>
          </a:p>
          <a:p>
            <a:pPr algn="just"/>
            <a:r>
              <a:rPr lang="pt-BR" dirty="0"/>
              <a:t>Em cada caso, o conceito de equilíbrio mais forte difere do conceito mais fraco apenas para o jogo mais complexo, mas não para o jogo simples</a:t>
            </a:r>
          </a:p>
          <a:p>
            <a:pPr algn="just"/>
            <a:endParaRPr lang="pt-BR" dirty="0"/>
          </a:p>
          <a:p>
            <a:pPr algn="just"/>
            <a:r>
              <a:rPr lang="pt-BR" dirty="0"/>
              <a:t>E.B.P foi inventado para </a:t>
            </a:r>
            <a:r>
              <a:rPr lang="pt-BR" i="1" dirty="0"/>
              <a:t>refinar </a:t>
            </a:r>
            <a:r>
              <a:rPr lang="pt-BR" dirty="0"/>
              <a:t>E.N.B. da mesma forma que E.N.P.S. </a:t>
            </a:r>
            <a:r>
              <a:rPr lang="pt-BR" i="1" dirty="0"/>
              <a:t>refina</a:t>
            </a:r>
            <a:r>
              <a:rPr lang="pt-BR" dirty="0"/>
              <a:t> E.N.</a:t>
            </a:r>
          </a:p>
          <a:p>
            <a:pPr lvl="1" algn="just">
              <a:spcAft>
                <a:spcPts val="500"/>
              </a:spcAft>
            </a:pPr>
            <a:r>
              <a:rPr lang="pt-BR" dirty="0"/>
              <a:t>Introduzimos P.S. em jogos dinâmicos de informação completa porque E.N. falhava em capturar a ideia de que </a:t>
            </a:r>
            <a:r>
              <a:rPr lang="pt-BR" i="1" dirty="0">
                <a:solidFill>
                  <a:srgbClr val="C00000"/>
                </a:solidFill>
              </a:rPr>
              <a:t>ameaças deveriam ser críveis</a:t>
            </a:r>
            <a:r>
              <a:rPr lang="pt-BR" dirty="0"/>
              <a:t>. </a:t>
            </a:r>
          </a:p>
          <a:p>
            <a:pPr lvl="1" algn="just"/>
            <a:r>
              <a:rPr lang="pt-BR" dirty="0"/>
              <a:t>Analogamente, focamos agora em E.B.P. em jogos dinâmicos de informação incompleta porque E.N.B. sofre do mesmo problema</a:t>
            </a:r>
          </a:p>
        </p:txBody>
      </p:sp>
      <p:sp>
        <p:nvSpPr>
          <p:cNvPr id="4" name="Title 1">
            <a:extLst>
              <a:ext uri="{FF2B5EF4-FFF2-40B4-BE49-F238E27FC236}">
                <a16:creationId xmlns:a16="http://schemas.microsoft.com/office/drawing/2014/main" id="{EEFA5DB8-E7C5-4F3B-8F68-EEAAAD4E43A4}"/>
              </a:ext>
            </a:extLst>
          </p:cNvPr>
          <p:cNvSpPr>
            <a:spLocks noGrp="1"/>
          </p:cNvSpPr>
          <p:nvPr>
            <p:ph type="title"/>
          </p:nvPr>
        </p:nvSpPr>
        <p:spPr>
          <a:xfrm>
            <a:off x="838200" y="320676"/>
            <a:ext cx="10515601" cy="1231900"/>
          </a:xfrm>
        </p:spPr>
        <p:txBody>
          <a:bodyPr/>
          <a:lstStyle/>
          <a:p>
            <a:r>
              <a:rPr lang="pt-BR" b="1" dirty="0"/>
              <a:t>Introdução</a:t>
            </a:r>
          </a:p>
        </p:txBody>
      </p:sp>
      <p:sp>
        <p:nvSpPr>
          <p:cNvPr id="2" name="Footer Placeholder 1">
            <a:extLst>
              <a:ext uri="{FF2B5EF4-FFF2-40B4-BE49-F238E27FC236}">
                <a16:creationId xmlns:a16="http://schemas.microsoft.com/office/drawing/2014/main" id="{3E325546-424E-413A-A7EF-5FD003FC1C24}"/>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A860FE5F-3E9B-4F3D-88AB-B9F40DF7A17B}"/>
              </a:ext>
            </a:extLst>
          </p:cNvPr>
          <p:cNvSpPr>
            <a:spLocks noGrp="1"/>
          </p:cNvSpPr>
          <p:nvPr>
            <p:ph type="sldNum" sz="quarter" idx="12"/>
          </p:nvPr>
        </p:nvSpPr>
        <p:spPr/>
        <p:txBody>
          <a:bodyPr/>
          <a:lstStyle/>
          <a:p>
            <a:fld id="{AF67EEE8-F201-4410-BA13-233EFB93B646}" type="slidenum">
              <a:rPr lang="pt-BR" smtClean="0"/>
              <a:t>6</a:t>
            </a:fld>
            <a:endParaRPr lang="pt-BR"/>
          </a:p>
        </p:txBody>
      </p:sp>
      <p:pic>
        <p:nvPicPr>
          <p:cNvPr id="1030" name="Picture 6" descr="💡 Light Bulb Emoji">
            <a:extLst>
              <a:ext uri="{FF2B5EF4-FFF2-40B4-BE49-F238E27FC236}">
                <a16:creationId xmlns:a16="http://schemas.microsoft.com/office/drawing/2014/main" id="{54240875-F491-6385-9F13-1365EDFBD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640" y="3956852"/>
            <a:ext cx="846826" cy="84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18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9FD29-4897-474F-848E-6AEE4CE778BF}"/>
              </a:ext>
            </a:extLst>
          </p:cNvPr>
          <p:cNvSpPr>
            <a:spLocks noGrp="1"/>
          </p:cNvSpPr>
          <p:nvPr>
            <p:ph idx="1"/>
          </p:nvPr>
        </p:nvSpPr>
        <p:spPr>
          <a:xfrm>
            <a:off x="749053" y="1646070"/>
            <a:ext cx="10693893" cy="4621565"/>
          </a:xfrm>
        </p:spPr>
        <p:txBody>
          <a:bodyPr>
            <a:normAutofit/>
          </a:bodyPr>
          <a:lstStyle/>
          <a:p>
            <a:pPr algn="just"/>
            <a:r>
              <a:rPr lang="pt-BR" dirty="0"/>
              <a:t>Recorde-se que se as estratégias dos jogadores são E.N.P.S., elas devem não somente ser E.N. do jogo todo, mas também devem induzir a E.N. em cada subjogo</a:t>
            </a:r>
          </a:p>
          <a:p>
            <a:pPr algn="just"/>
            <a:endParaRPr lang="pt-BR" dirty="0"/>
          </a:p>
          <a:p>
            <a:pPr algn="just"/>
            <a:r>
              <a:rPr lang="pt-BR" dirty="0"/>
              <a:t>Em E.B.P, trocamos a ideia de subjogo por </a:t>
            </a:r>
            <a:r>
              <a:rPr lang="pt-BR" i="1" dirty="0">
                <a:solidFill>
                  <a:srgbClr val="0070C0"/>
                </a:solidFill>
              </a:rPr>
              <a:t>continuation game</a:t>
            </a:r>
            <a:r>
              <a:rPr lang="pt-BR" dirty="0"/>
              <a:t>, que pode começar a partir de qualquer conjunto de informação completa</a:t>
            </a:r>
          </a:p>
          <a:p>
            <a:pPr algn="just"/>
            <a:endParaRPr lang="pt-BR" i="1" dirty="0"/>
          </a:p>
          <a:p>
            <a:pPr algn="just"/>
            <a:r>
              <a:rPr lang="pt-BR" dirty="0"/>
              <a:t>Por analogia, se as estratégias dos jogadores são E.B.P., elas devem não somente ser E.N.B. do jogo todo, mas também devem instruir E.N.B em cada </a:t>
            </a:r>
            <a:r>
              <a:rPr lang="pt-BR" i="1" dirty="0"/>
              <a:t>continuation game </a:t>
            </a:r>
          </a:p>
        </p:txBody>
      </p:sp>
      <p:sp>
        <p:nvSpPr>
          <p:cNvPr id="4" name="Title 1">
            <a:extLst>
              <a:ext uri="{FF2B5EF4-FFF2-40B4-BE49-F238E27FC236}">
                <a16:creationId xmlns:a16="http://schemas.microsoft.com/office/drawing/2014/main" id="{EEFA5DB8-E7C5-4F3B-8F68-EEAAAD4E43A4}"/>
              </a:ext>
            </a:extLst>
          </p:cNvPr>
          <p:cNvSpPr>
            <a:spLocks noGrp="1"/>
          </p:cNvSpPr>
          <p:nvPr>
            <p:ph type="title"/>
          </p:nvPr>
        </p:nvSpPr>
        <p:spPr>
          <a:xfrm>
            <a:off x="838200" y="320676"/>
            <a:ext cx="10515601" cy="1231900"/>
          </a:xfrm>
        </p:spPr>
        <p:txBody>
          <a:bodyPr/>
          <a:lstStyle/>
          <a:p>
            <a:r>
              <a:rPr lang="pt-BR" b="1" dirty="0"/>
              <a:t>Introdução</a:t>
            </a:r>
          </a:p>
        </p:txBody>
      </p:sp>
      <p:sp>
        <p:nvSpPr>
          <p:cNvPr id="2" name="Footer Placeholder 1">
            <a:extLst>
              <a:ext uri="{FF2B5EF4-FFF2-40B4-BE49-F238E27FC236}">
                <a16:creationId xmlns:a16="http://schemas.microsoft.com/office/drawing/2014/main" id="{F2EED660-F089-4C9C-A32D-DFA696459707}"/>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6963BD76-4B78-469E-B1A1-66B7C4C0FE61}"/>
              </a:ext>
            </a:extLst>
          </p:cNvPr>
          <p:cNvSpPr>
            <a:spLocks noGrp="1"/>
          </p:cNvSpPr>
          <p:nvPr>
            <p:ph type="sldNum" sz="quarter" idx="12"/>
          </p:nvPr>
        </p:nvSpPr>
        <p:spPr/>
        <p:txBody>
          <a:bodyPr/>
          <a:lstStyle/>
          <a:p>
            <a:fld id="{AF67EEE8-F201-4410-BA13-233EFB93B646}" type="slidenum">
              <a:rPr lang="pt-BR" smtClean="0"/>
              <a:t>7</a:t>
            </a:fld>
            <a:endParaRPr lang="pt-BR"/>
          </a:p>
        </p:txBody>
      </p:sp>
      <p:pic>
        <p:nvPicPr>
          <p:cNvPr id="8" name="Picture 6" descr="💡 Light Bulb Emoji">
            <a:extLst>
              <a:ext uri="{FF2B5EF4-FFF2-40B4-BE49-F238E27FC236}">
                <a16:creationId xmlns:a16="http://schemas.microsoft.com/office/drawing/2014/main" id="{4DB940EA-7405-1EC5-80BE-B55C08A8B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28" y="4771264"/>
            <a:ext cx="846826" cy="84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0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2B182-E211-4EF3-B141-C5DC1D02F4AA}"/>
              </a:ext>
            </a:extLst>
          </p:cNvPr>
          <p:cNvSpPr>
            <a:spLocks noGrp="1"/>
          </p:cNvSpPr>
          <p:nvPr>
            <p:ph type="title"/>
          </p:nvPr>
        </p:nvSpPr>
        <p:spPr/>
        <p:txBody>
          <a:bodyPr/>
          <a:lstStyle/>
          <a:p>
            <a:r>
              <a:rPr lang="pt-BR" b="1" dirty="0"/>
              <a:t>Introdução</a:t>
            </a:r>
            <a:endParaRPr lang="pt-B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A3EFFF-B984-49E3-97C0-E2339B1F4BD3}"/>
                  </a:ext>
                </a:extLst>
              </p:cNvPr>
              <p:cNvSpPr>
                <a:spLocks noGrp="1"/>
              </p:cNvSpPr>
              <p:nvPr>
                <p:ph idx="1"/>
              </p:nvPr>
            </p:nvSpPr>
            <p:spPr/>
            <p:txBody>
              <a:bodyPr>
                <a:normAutofit fontScale="92500" lnSpcReduction="20000"/>
              </a:bodyPr>
              <a:lstStyle/>
              <a:p>
                <a:pPr algn="just">
                  <a:spcAft>
                    <a:spcPts val="1000"/>
                  </a:spcAft>
                </a:pPr>
                <a:r>
                  <a:rPr lang="pt-BR" dirty="0"/>
                  <a:t>Começaremos apresentando informalmente as principais características de um E.B.P. </a:t>
                </a:r>
              </a:p>
              <a:p>
                <a:pPr algn="just">
                  <a:spcAft>
                    <a:spcPts val="1000"/>
                  </a:spcAft>
                </a:pPr>
                <a:r>
                  <a:rPr lang="pt-BR" dirty="0"/>
                  <a:t>Para fazer isso, adotaremos a perspectiva de que o E.B.P reforça os requisitos do E.N.P.S. ao analisar explicitamente as crenças dos jogadores, como no E.N.B.</a:t>
                </a:r>
              </a:p>
              <a:p>
                <a:pPr algn="just">
                  <a:spcAft>
                    <a:spcPts val="1000"/>
                  </a:spcAft>
                </a:pPr>
                <a:r>
                  <a:rPr lang="pt-BR" dirty="0"/>
                  <a:t>Esta segunda perspectiva surge da descrição de um jogo de </a:t>
                </a:r>
                <a:r>
                  <a:rPr lang="pt-BR" i="1" dirty="0">
                    <a:solidFill>
                      <a:srgbClr val="C00000"/>
                    </a:solidFill>
                  </a:rPr>
                  <a:t>informação incompleta</a:t>
                </a:r>
                <a:r>
                  <a:rPr lang="pt-BR" dirty="0">
                    <a:solidFill>
                      <a:srgbClr val="C00000"/>
                    </a:solidFill>
                  </a:rPr>
                  <a:t> </a:t>
                </a:r>
                <a:r>
                  <a:rPr lang="pt-BR" dirty="0"/>
                  <a:t>como um jogo de </a:t>
                </a:r>
                <a:r>
                  <a:rPr lang="pt-BR" i="1" dirty="0">
                    <a:solidFill>
                      <a:srgbClr val="0070C0"/>
                    </a:solidFill>
                  </a:rPr>
                  <a:t>informação imperfeita </a:t>
                </a:r>
                <a:r>
                  <a:rPr lang="pt-BR" dirty="0"/>
                  <a:t>- a natureza revela o tipo do jogador </a:t>
                </a:r>
                <a14:m>
                  <m:oMath xmlns:m="http://schemas.openxmlformats.org/officeDocument/2006/math">
                    <m:r>
                      <a:rPr lang="pt-BR" i="1" dirty="0" smtClean="0">
                        <a:latin typeface="Cambria Math" panose="02040503050406030204" pitchFamily="18" charset="0"/>
                      </a:rPr>
                      <m:t>𝑖</m:t>
                    </m:r>
                  </m:oMath>
                </a14:m>
                <a:r>
                  <a:rPr lang="pt-BR" dirty="0"/>
                  <a:t> para </a:t>
                </a:r>
                <a14:m>
                  <m:oMath xmlns:m="http://schemas.openxmlformats.org/officeDocument/2006/math">
                    <m:r>
                      <a:rPr lang="pt-BR" i="1" dirty="0" smtClean="0">
                        <a:latin typeface="Cambria Math" panose="02040503050406030204" pitchFamily="18" charset="0"/>
                      </a:rPr>
                      <m:t>𝑖</m:t>
                    </m:r>
                  </m:oMath>
                </a14:m>
                <a:r>
                  <a:rPr lang="pt-BR" dirty="0"/>
                  <a:t>, mas não para </a:t>
                </a:r>
                <a14:m>
                  <m:oMath xmlns:m="http://schemas.openxmlformats.org/officeDocument/2006/math">
                    <m:r>
                      <a:rPr lang="pt-BR" i="1" dirty="0" smtClean="0">
                        <a:latin typeface="Cambria Math" panose="02040503050406030204" pitchFamily="18" charset="0"/>
                      </a:rPr>
                      <m:t>𝑗</m:t>
                    </m:r>
                  </m:oMath>
                </a14:m>
                <a:r>
                  <a:rPr lang="pt-BR" dirty="0"/>
                  <a:t>, então o jogador </a:t>
                </a:r>
                <a14:m>
                  <m:oMath xmlns:m="http://schemas.openxmlformats.org/officeDocument/2006/math">
                    <m:r>
                      <a:rPr lang="pt-BR" i="1" dirty="0" smtClean="0">
                        <a:latin typeface="Cambria Math" panose="02040503050406030204" pitchFamily="18" charset="0"/>
                      </a:rPr>
                      <m:t>𝑗</m:t>
                    </m:r>
                  </m:oMath>
                </a14:m>
                <a:r>
                  <a:rPr lang="pt-BR" dirty="0"/>
                  <a:t> não conhece a história completa do jogo (Harsanyi, 1967). </a:t>
                </a:r>
              </a:p>
              <a:p>
                <a:pPr algn="just">
                  <a:spcAft>
                    <a:spcPts val="1000"/>
                  </a:spcAft>
                </a:pPr>
                <a:r>
                  <a:rPr lang="pt-BR" dirty="0"/>
                  <a:t>Assim, um conceito de equilíbrio projetado para reforçar o E.N.B em jogos dinâmicos de informação incompleta também fortalecer o E.N.P. em jogos dinâmicos de informação completa, mas imperfeita.</a:t>
                </a:r>
              </a:p>
            </p:txBody>
          </p:sp>
        </mc:Choice>
        <mc:Fallback xmlns="">
          <p:sp>
            <p:nvSpPr>
              <p:cNvPr id="3" name="Content Placeholder 2">
                <a:extLst>
                  <a:ext uri="{FF2B5EF4-FFF2-40B4-BE49-F238E27FC236}">
                    <a16:creationId xmlns:a16="http://schemas.microsoft.com/office/drawing/2014/main" id="{96A3EFFF-B984-49E3-97C0-E2339B1F4BD3}"/>
                  </a:ext>
                </a:extLst>
              </p:cNvPr>
              <p:cNvSpPr>
                <a:spLocks noGrp="1" noRot="1" noChangeAspect="1" noMove="1" noResize="1" noEditPoints="1" noAdjustHandles="1" noChangeArrowheads="1" noChangeShapeType="1" noTextEdit="1"/>
              </p:cNvSpPr>
              <p:nvPr>
                <p:ph idx="1"/>
              </p:nvPr>
            </p:nvSpPr>
            <p:spPr>
              <a:blipFill>
                <a:blip r:embed="rId3"/>
                <a:stretch>
                  <a:fillRect l="-928" t="-3501" r="-986" b="-280"/>
                </a:stretch>
              </a:blipFill>
            </p:spPr>
            <p:txBody>
              <a:bodyPr/>
              <a:lstStyle/>
              <a:p>
                <a:r>
                  <a:rPr lang="pt-BR">
                    <a:noFill/>
                  </a:rPr>
                  <a:t> </a:t>
                </a:r>
              </a:p>
            </p:txBody>
          </p:sp>
        </mc:Fallback>
      </mc:AlternateContent>
      <p:sp>
        <p:nvSpPr>
          <p:cNvPr id="4" name="Slide Number Placeholder 3">
            <a:extLst>
              <a:ext uri="{FF2B5EF4-FFF2-40B4-BE49-F238E27FC236}">
                <a16:creationId xmlns:a16="http://schemas.microsoft.com/office/drawing/2014/main" id="{C4D4B2BE-4D67-416E-8E42-44E05B42BBCF}"/>
              </a:ext>
            </a:extLst>
          </p:cNvPr>
          <p:cNvSpPr>
            <a:spLocks noGrp="1"/>
          </p:cNvSpPr>
          <p:nvPr>
            <p:ph type="sldNum" sz="quarter" idx="12"/>
          </p:nvPr>
        </p:nvSpPr>
        <p:spPr/>
        <p:txBody>
          <a:bodyPr/>
          <a:lstStyle/>
          <a:p>
            <a:fld id="{AF67EEE8-F201-4410-BA13-233EFB93B646}" type="slidenum">
              <a:rPr lang="pt-BR" smtClean="0"/>
              <a:t>8</a:t>
            </a:fld>
            <a:endParaRPr lang="pt-BR"/>
          </a:p>
        </p:txBody>
      </p:sp>
      <p:sp>
        <p:nvSpPr>
          <p:cNvPr id="5" name="Footer Placeholder 4">
            <a:extLst>
              <a:ext uri="{FF2B5EF4-FFF2-40B4-BE49-F238E27FC236}">
                <a16:creationId xmlns:a16="http://schemas.microsoft.com/office/drawing/2014/main" id="{510D0E2C-E984-4C77-88DF-7DA2C9325C58}"/>
              </a:ext>
            </a:extLst>
          </p:cNvPr>
          <p:cNvSpPr>
            <a:spLocks noGrp="1"/>
          </p:cNvSpPr>
          <p:nvPr>
            <p:ph type="ftr" sz="quarter" idx="11"/>
          </p:nvPr>
        </p:nvSpPr>
        <p:spPr/>
        <p:txBody>
          <a:bodyPr/>
          <a:lstStyle/>
          <a:p>
            <a:r>
              <a:rPr lang="pt-BR" dirty="0"/>
              <a:t>Robson Tigre </a:t>
            </a:r>
            <a:endParaRPr lang="en-US" dirty="0"/>
          </a:p>
        </p:txBody>
      </p:sp>
    </p:spTree>
    <p:extLst>
      <p:ext uri="{BB962C8B-B14F-4D97-AF65-F5344CB8AC3E}">
        <p14:creationId xmlns:p14="http://schemas.microsoft.com/office/powerpoint/2010/main" val="217725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C82C-C524-4A9B-9606-01FAE4C50CE2}"/>
              </a:ext>
            </a:extLst>
          </p:cNvPr>
          <p:cNvSpPr>
            <a:spLocks noGrp="1"/>
          </p:cNvSpPr>
          <p:nvPr>
            <p:ph type="title"/>
          </p:nvPr>
        </p:nvSpPr>
        <p:spPr/>
        <p:txBody>
          <a:bodyPr/>
          <a:lstStyle/>
          <a:p>
            <a:r>
              <a:rPr lang="pt-BR" b="1" dirty="0"/>
              <a:t>Panorama</a:t>
            </a:r>
          </a:p>
        </p:txBody>
      </p:sp>
      <p:sp>
        <p:nvSpPr>
          <p:cNvPr id="3" name="Content Placeholder 2">
            <a:extLst>
              <a:ext uri="{FF2B5EF4-FFF2-40B4-BE49-F238E27FC236}">
                <a16:creationId xmlns:a16="http://schemas.microsoft.com/office/drawing/2014/main" id="{2495B090-BD16-4100-94DF-BD094E6C4EC8}"/>
              </a:ext>
            </a:extLst>
          </p:cNvPr>
          <p:cNvSpPr>
            <a:spLocks noGrp="1"/>
          </p:cNvSpPr>
          <p:nvPr>
            <p:ph idx="1"/>
          </p:nvPr>
        </p:nvSpPr>
        <p:spPr/>
        <p:txBody>
          <a:bodyPr>
            <a:normAutofit/>
          </a:bodyPr>
          <a:lstStyle/>
          <a:p>
            <a:pPr algn="just"/>
            <a:r>
              <a:rPr lang="pt-BR" sz="3200" dirty="0"/>
              <a:t>Introdução do problema de ameaças não críveis no nosso novo contexto;</a:t>
            </a:r>
          </a:p>
          <a:p>
            <a:pPr algn="just"/>
            <a:endParaRPr lang="pt-BR" sz="3200" dirty="0"/>
          </a:p>
          <a:p>
            <a:pPr algn="just"/>
            <a:r>
              <a:rPr lang="pt-BR" sz="3200" dirty="0"/>
              <a:t>Requisitos necessários para resolver esse problema;</a:t>
            </a:r>
          </a:p>
          <a:p>
            <a:pPr algn="just"/>
            <a:endParaRPr lang="pt-BR" sz="3200" dirty="0"/>
          </a:p>
          <a:p>
            <a:pPr algn="just"/>
            <a:r>
              <a:rPr lang="pt-BR" sz="3200" dirty="0"/>
              <a:t> Novo conceito de equilíbrio;</a:t>
            </a:r>
          </a:p>
        </p:txBody>
      </p:sp>
      <p:sp>
        <p:nvSpPr>
          <p:cNvPr id="4" name="Footer Placeholder 3">
            <a:extLst>
              <a:ext uri="{FF2B5EF4-FFF2-40B4-BE49-F238E27FC236}">
                <a16:creationId xmlns:a16="http://schemas.microsoft.com/office/drawing/2014/main" id="{DD48BD21-F51F-4732-85E1-6EEE8106D276}"/>
              </a:ext>
            </a:extLst>
          </p:cNvPr>
          <p:cNvSpPr>
            <a:spLocks noGrp="1"/>
          </p:cNvSpPr>
          <p:nvPr>
            <p:ph type="ftr" sz="quarter" idx="11"/>
          </p:nvPr>
        </p:nvSpPr>
        <p:spPr/>
        <p:txBody>
          <a:bodyPr/>
          <a:lstStyle/>
          <a:p>
            <a:r>
              <a:rPr lang="pt-BR" dirty="0"/>
              <a:t>Robson Tigre </a:t>
            </a:r>
            <a:endParaRPr lang="en-US" dirty="0"/>
          </a:p>
        </p:txBody>
      </p:sp>
      <p:sp>
        <p:nvSpPr>
          <p:cNvPr id="5" name="Slide Number Placeholder 4">
            <a:extLst>
              <a:ext uri="{FF2B5EF4-FFF2-40B4-BE49-F238E27FC236}">
                <a16:creationId xmlns:a16="http://schemas.microsoft.com/office/drawing/2014/main" id="{34A94C39-BB92-498D-94A1-6ACB8E2E4D16}"/>
              </a:ext>
            </a:extLst>
          </p:cNvPr>
          <p:cNvSpPr>
            <a:spLocks noGrp="1"/>
          </p:cNvSpPr>
          <p:nvPr>
            <p:ph type="sldNum" sz="quarter" idx="12"/>
          </p:nvPr>
        </p:nvSpPr>
        <p:spPr/>
        <p:txBody>
          <a:bodyPr/>
          <a:lstStyle/>
          <a:p>
            <a:fld id="{AF67EEE8-F201-4410-BA13-233EFB93B646}" type="slidenum">
              <a:rPr lang="pt-BR" smtClean="0"/>
              <a:t>9</a:t>
            </a:fld>
            <a:endParaRPr lang="pt-BR"/>
          </a:p>
        </p:txBody>
      </p:sp>
    </p:spTree>
    <p:extLst>
      <p:ext uri="{BB962C8B-B14F-4D97-AF65-F5344CB8AC3E}">
        <p14:creationId xmlns:p14="http://schemas.microsoft.com/office/powerpoint/2010/main" val="1522449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24511</TotalTime>
  <Words>5823</Words>
  <Application>Microsoft Macintosh PowerPoint</Application>
  <PresentationFormat>Widescreen</PresentationFormat>
  <Paragraphs>502</Paragraphs>
  <Slides>40</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Cambria Math</vt:lpstr>
      <vt:lpstr>Segoe UI</vt:lpstr>
      <vt:lpstr>Times-Italic</vt:lpstr>
      <vt:lpstr>Office Theme</vt:lpstr>
      <vt:lpstr>Teoria dos Jogos</vt:lpstr>
      <vt:lpstr>PowerPoint Presentation</vt:lpstr>
      <vt:lpstr>Introdução</vt:lpstr>
      <vt:lpstr>Introdução</vt:lpstr>
      <vt:lpstr>Introdução</vt:lpstr>
      <vt:lpstr>Introdução</vt:lpstr>
      <vt:lpstr>Introdução</vt:lpstr>
      <vt:lpstr>Introdução</vt:lpstr>
      <vt:lpstr>Panorama</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vt:lpstr>
      <vt:lpstr>Introdução a Equilíbrio Bayesiano Perfeito Exemplo do requisito 4</vt:lpstr>
      <vt:lpstr>Introdução a Equilíbrio Bayesiano Perfeito Exemplo do requisito 4</vt:lpstr>
      <vt:lpstr>Introdução a Equilíbrio Bayesiano Perfeito Exemplo do requisito 4</vt:lpstr>
      <vt:lpstr>Introdução a Equilíbrio Bayesiano Perfeito Exemplo do requisito 4</vt:lpstr>
      <vt:lpstr>Introdução a Equilíbrio Bayesiano Perfeito Exemplo do requisito 4</vt:lpstr>
      <vt:lpstr>Introdução a Equilíbrio Bayesiano Perfeito Exemplo do requisito 4</vt:lpstr>
      <vt:lpstr>Introdução a Equilíbrio Bayesiano Perfeito Exemplo do requisito 4</vt:lpstr>
      <vt:lpstr>Introdução a Equilíbrio Bayesiano Perfeito Exemplo do requisito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Pesquisa e Produção Científica em Economia 2 Universidade Católica de Brasília Programa de Pós-graduação de Economia</dc:title>
  <dc:creator>Robson Tigre</dc:creator>
  <cp:lastModifiedBy>Robson Douglas Tigre Santos</cp:lastModifiedBy>
  <cp:revision>1245</cp:revision>
  <dcterms:created xsi:type="dcterms:W3CDTF">2020-08-04T19:55:28Z</dcterms:created>
  <dcterms:modified xsi:type="dcterms:W3CDTF">2024-06-19T01:09:41Z</dcterms:modified>
</cp:coreProperties>
</file>