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0.xml" ContentType="application/inkml+xml"/>
  <Override PartName="/ppt/notesSlides/notesSlide3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5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870" r:id="rId2"/>
    <p:sldId id="711" r:id="rId3"/>
    <p:sldId id="768" r:id="rId4"/>
    <p:sldId id="769" r:id="rId5"/>
    <p:sldId id="869" r:id="rId6"/>
    <p:sldId id="866" r:id="rId7"/>
    <p:sldId id="779" r:id="rId8"/>
    <p:sldId id="772" r:id="rId9"/>
    <p:sldId id="771" r:id="rId10"/>
    <p:sldId id="775" r:id="rId11"/>
    <p:sldId id="786" r:id="rId12"/>
    <p:sldId id="781" r:id="rId13"/>
    <p:sldId id="787" r:id="rId14"/>
    <p:sldId id="776" r:id="rId15"/>
    <p:sldId id="777" r:id="rId16"/>
    <p:sldId id="778" r:id="rId17"/>
    <p:sldId id="858" r:id="rId18"/>
    <p:sldId id="859" r:id="rId19"/>
    <p:sldId id="780" r:id="rId20"/>
    <p:sldId id="788" r:id="rId21"/>
    <p:sldId id="784" r:id="rId22"/>
    <p:sldId id="785" r:id="rId23"/>
    <p:sldId id="841" r:id="rId24"/>
    <p:sldId id="789" r:id="rId25"/>
    <p:sldId id="842" r:id="rId26"/>
    <p:sldId id="844" r:id="rId27"/>
    <p:sldId id="791" r:id="rId28"/>
    <p:sldId id="792" r:id="rId29"/>
    <p:sldId id="794" r:id="rId30"/>
    <p:sldId id="848" r:id="rId31"/>
    <p:sldId id="850" r:id="rId32"/>
    <p:sldId id="851" r:id="rId33"/>
    <p:sldId id="798" r:id="rId34"/>
    <p:sldId id="799" r:id="rId35"/>
    <p:sldId id="800" r:id="rId36"/>
    <p:sldId id="801" r:id="rId37"/>
    <p:sldId id="853" r:id="rId38"/>
    <p:sldId id="857" r:id="rId39"/>
    <p:sldId id="861" r:id="rId40"/>
    <p:sldId id="737" r:id="rId41"/>
    <p:sldId id="739" r:id="rId42"/>
    <p:sldId id="862" r:id="rId43"/>
    <p:sldId id="741" r:id="rId44"/>
    <p:sldId id="765" r:id="rId45"/>
    <p:sldId id="747" r:id="rId46"/>
    <p:sldId id="744" r:id="rId47"/>
    <p:sldId id="860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415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  <p:cmAuthor id="2" name="Robson Douglas Tigre Santos" initials="RDTS" lastIdx="44" clrIdx="1">
    <p:extLst>
      <p:ext uri="{19B8F6BF-5375-455C-9EA6-DF929625EA0E}">
        <p15:presenceInfo xmlns:p15="http://schemas.microsoft.com/office/powerpoint/2012/main" userId="Robson Douglas Tigre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476"/>
    <a:srgbClr val="F2A36E"/>
    <a:srgbClr val="81B5F5"/>
    <a:srgbClr val="7FD7F7"/>
    <a:srgbClr val="497377"/>
    <a:srgbClr val="F8F9FA"/>
    <a:srgbClr val="DDDDDD"/>
    <a:srgbClr val="FFFFFF"/>
    <a:srgbClr val="0070C0"/>
    <a:srgbClr val="7C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73118" autoAdjust="0"/>
  </p:normalViewPr>
  <p:slideViewPr>
    <p:cSldViewPr snapToGrid="0">
      <p:cViewPr varScale="1">
        <p:scale>
          <a:sx n="80" d="100"/>
          <a:sy n="80" d="100"/>
        </p:scale>
        <p:origin x="848" y="192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6-02T02:59:10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14768 11721 3 0,'0'-8'3'0,"-14"0"1"0,14 3-2 16,-14 5-2-16,14 0-3 15,-23 0-5-15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19:09:26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0 192,'-22'0'64,"13"0"-48,-13 0-80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0:33:53.8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75 131 16,'0'-57'21,"-6"57"24,6 0-41,-1 0 0,1 0 1,-1 1-1,1-1 0,0 0 0,-1 0 0,1 0 1,-1 0-1,1 0 0,-1 0 0,0 0 0,1 0 1,-1 0-1,1 0 0,-1 0 0,1 0 0,-1 0 1,1 0-1,-1 0 0,1-1 0,0 1 0,-1 0 1,1 0-1,-1-1 0,1 1 0,-1 0 0,1 0 1,0-1-1,-1 1 0,1-1 0,0 1 0,-1 0 1,1-1-1,0 1 0,-1-1 0,1 0 0,-1-2-9,0-1-1,0 1 0,-1 0 0,1 0 0,-1 0 0,0 0 0,0 0 0,0 0 0,0 0 1,0 0-1,0 1 0,-1-1 0,1 1 0,-1 0 0,-5-4 0,7 6 7,-15-12-22,16 5-54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0:33:54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 64,'0'0'16,"0"-7"-32,0 3 0,0 4-16</inkml:trace>
  <inkml:trace contextRef="#ctx0" brushRef="#br0" timeOffset="1">1 1 16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28:07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23 416,'0'-11'128,"0"4"-80,0 3-48,0 4-48,0 0-32,0 0-64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19:09:26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0 192,'-22'0'64,"13"0"-48,-13 0-80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02:44:01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74 128,'0'0'96,"0"0"-32,0 0 16,-8 0-16,8-17 16,0 7-80,0-3-32,0 3-32,8-3-48,-8 3-128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4:12:31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64,'-24'20'0,"0"1"0,14 6-48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7:45:59.5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1 144,'0'11'96,"0"-11"-48,0 0-16,0 0-64,0 0 0,0 0-16,0 0-16,0 0-64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4:42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80,'0'-7'16,"0"-1"-96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19:09:26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0 192,'-22'0'64,"13"0"-48,-13 0-80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19:19:35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51 272,'0'0'128,"0"0"-48,0-14-128,0-4-32,0-1-32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3:30.6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18 240,'0'0'80,"0"0"-48,0-4-96,8-10-176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14:43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16,'-17'47'0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19:26:59.6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 64,'0'-5'32,"0"-2"0,0 1-16,0 6 0,0-5-16,0-2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3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relacionar com o exemplo de ensino médio e ensino superior</a:t>
            </a:r>
          </a:p>
          <a:p>
            <a:endParaRPr lang="pt-BR" b="0" dirty="0"/>
          </a:p>
          <a:p>
            <a:r>
              <a:rPr lang="pt-BR" b="1" dirty="0" err="1"/>
              <a:t>Conc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b="1" dirty="0"/>
              <a:t>Note que apenas um conjunto de informação é alcançado nesses equilíbrios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51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Cada tipo está se separando do outro ao escolher estratégias diferentes. É o tipo de estratégia mais fácil de resolver. Imagine um mundo em que o cara de baixa habilidade sempre escolherá adquirir baixa educação e o cara de alta habilidade sempre escolherá adquirir alta educação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/>
              <a:t>Intro</a:t>
            </a:r>
            <a:r>
              <a:rPr lang="pt-BR" sz="1800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Cada tipo está se separando do outro ao escolher estratégias diferentes. É o tipo de estratégia mais fácil de resolver. Imagine um mundo em que o cara de baixa habilidade sempre escolherá adquirir baixa educação e o cara de alta habilidade sempre escolherá adquirir alta educação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01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Da aula passada, </a:t>
            </a:r>
            <a:r>
              <a:rPr lang="pt-BR" b="1" dirty="0"/>
              <a:t>R.1:</a:t>
            </a:r>
            <a:r>
              <a:rPr lang="pt-BR" dirty="0"/>
              <a:t> Em cada conjunto de informação, o jogador da vez deve ter uma </a:t>
            </a:r>
            <a:r>
              <a:rPr lang="pt-BR" b="0" i="1" dirty="0">
                <a:solidFill>
                  <a:srgbClr val="0070C0"/>
                </a:solidFill>
              </a:rPr>
              <a:t>crença</a:t>
            </a:r>
            <a:r>
              <a:rPr lang="pt-BR" b="0" dirty="0"/>
              <a:t> </a:t>
            </a:r>
            <a:r>
              <a:rPr lang="pt-BR" dirty="0"/>
              <a:t>sobre qual nó no conjunto foi alcançado pelo jogo. </a:t>
            </a:r>
            <a:r>
              <a:rPr lang="pt-BR" b="1" dirty="0"/>
              <a:t>R.2:</a:t>
            </a:r>
            <a:r>
              <a:rPr lang="pt-BR" dirty="0"/>
              <a:t> Dadas suas crenças, as estratégias dos jogadores devem ser </a:t>
            </a:r>
            <a:r>
              <a:rPr lang="pt-BR" b="0" i="1" dirty="0">
                <a:solidFill>
                  <a:srgbClr val="0070C0"/>
                </a:solidFill>
              </a:rPr>
              <a:t>sequencialmente racionais</a:t>
            </a:r>
            <a:r>
              <a:rPr lang="pt-BR" b="0" dirty="0"/>
              <a:t>. </a:t>
            </a:r>
            <a:r>
              <a:rPr lang="pt-BR" b="1" dirty="0"/>
              <a:t>R.3: </a:t>
            </a:r>
            <a:r>
              <a:rPr lang="pt-BR" dirty="0"/>
              <a:t>para conjuntos de informação no caminho de equilíbrio, crenças são determinadas pela regra de </a:t>
            </a:r>
            <a:r>
              <a:rPr lang="pt-BR" dirty="0" err="1"/>
              <a:t>Bayes</a:t>
            </a:r>
            <a:r>
              <a:rPr lang="pt-BR" dirty="0"/>
              <a:t> </a:t>
            </a:r>
            <a:r>
              <a:rPr lang="pt-BR" i="1" u="sng" dirty="0"/>
              <a:t>e</a:t>
            </a:r>
            <a:r>
              <a:rPr lang="pt-BR" dirty="0"/>
              <a:t> as estratégias de equilíbrio dos jogadores.</a:t>
            </a:r>
            <a:r>
              <a:rPr lang="pt-BR" b="1" dirty="0"/>
              <a:t> R.4: </a:t>
            </a:r>
            <a:r>
              <a:rPr lang="pt-BR" dirty="0"/>
              <a:t>para conjuntos de informação fora do caminho de equilíbrio, crenças são determinadas pela regra de </a:t>
            </a:r>
            <a:r>
              <a:rPr lang="pt-BR" dirty="0" err="1"/>
              <a:t>Bayes</a:t>
            </a:r>
            <a:r>
              <a:rPr lang="pt-BR" dirty="0"/>
              <a:t> e pelas estratégias de equilíbrio dos jogadores </a:t>
            </a:r>
            <a:r>
              <a:rPr lang="pt-BR" i="1" dirty="0">
                <a:solidFill>
                  <a:srgbClr val="C00000"/>
                </a:solidFill>
              </a:rPr>
              <a:t>quando for possível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Para qualquer mensagem que 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Sender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envie, algum conjunto de informação do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Receiver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será alcançado, estando, portanto, no caminho de equilíbrio. Para o outro conjunto de informação, que esteja fora do caminho de equilíbrio, normalmente não teremos informações necessárias para aplicar a regra de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Bayes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e portanto a crença não poderá ser determinada com exatidão.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Intro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 P2:</a:t>
            </a:r>
            <a:r>
              <a:rPr lang="pt-BR" sz="1800" dirty="0">
                <a:effectLst/>
                <a:latin typeface="Segoe UI" panose="020B0502040204020203" pitchFamily="34" charset="0"/>
              </a:rPr>
              <a:t> você deve lembrar que R1 requeria que em cada conjunto de informação, o jogador da vez deve ter uma crença sobre qual nó no conjunto foi alcançado pelo jogo.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 </a:t>
                </a: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Dada a mensagem do Sender e a crença do Receiver, podemos caracterizar a ação ótima do Receiver aplicando R2,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racionalidade sequencial</a:t>
                </a: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Lembre-se que R.2 falava sobre racionalidade sequencial.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R.2R denota o R.2 do Receiver. Tudo o que requeremos é que ele escolha uma ação que maximize sua utilidade esperada, dadas suas crenças e a mensagem enviada pelo Sender,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𝑅.2 é trivial para o Sender porque ele tem informação completa (crença p=1) e se move apenas no começo do jogo.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Portanto, o requisito 2 aqui é simplesmente que a estratégia dele seja ótima dada a melhor resposta do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Receiver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 </a:t>
                </a: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Dada a mensagem do Sender e a crença do Receiver, podemos caracterizar a ação ótima do Receiver aplicando R2, racionalidade sequencial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Lembre-se que R.2 falava sobre racionalidade sequencial.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R.2R denota o R.2 do Receiver. Tudo o que requeremos é que ele escolha uma ação que maximize sua utilidade esperada, dadas suas crenças e a mensagem enviada pelo Sender,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𝑚_𝑗</a:t>
                </a: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𝑅.2 é trivial para o Sender porque ele tem informação completa (crença p=1) e se move apenas no começo do jogo.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Portanto, o requisito 2 aqui é simplesmente que a estratégia dele seja ótima dada a melhor resposta do Receiver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89E41-0846-4273-8FAC-FC0D1BC026B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1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Intro: </a:t>
                </a:r>
                <a:r>
                  <a:rPr lang="pt-BR" b="0" noProof="0" dirty="0"/>
                  <a:t>Atenção: Hoje utilizaremos a regra de Bayes de forma mais atuante do que na aula passada. Para isso, precisamos definir o </a:t>
                </a:r>
                <a:r>
                  <a:rPr lang="pt-BR" b="1" noProof="0" dirty="0"/>
                  <a:t>conjunto de tipos que enviariam cada mensagem</a:t>
                </a:r>
              </a:p>
              <a:p>
                <a:endParaRPr lang="en-US" b="1" dirty="0"/>
              </a:p>
              <a:p>
                <a:r>
                  <a:rPr lang="en-US" b="1" dirty="0"/>
                  <a:t>P1 conc.</a:t>
                </a:r>
                <a:r>
                  <a:rPr lang="pt-BR" b="1" dirty="0"/>
                  <a:t>: </a:t>
                </a:r>
                <a:r>
                  <a:rPr lang="pt-BR" dirty="0"/>
                  <a:t>ou seja, nem todo tipo pode estar disposto a mandar toda mensagem. existem tipos específicos que enviam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outras palavras, se existem 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enviam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está no caminho de equilíbrio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 eq.: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crença de estar naquele nó dividida pelo soma das probabilidades de ocorrência dos tipos que poderiam ter enviado essa mensagem no caminho de equilíbrio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Intro: </a:t>
                </a:r>
                <a:r>
                  <a:rPr lang="pt-BR" b="0" noProof="0" dirty="0"/>
                  <a:t>Atenção: Hoje utilizaremos a regra de Bayes de forma mais atuante do que na aula passada. Para isso, precisamos definir o conjunto de tipos que enviariam cada mensagem</a:t>
                </a:r>
              </a:p>
              <a:p>
                <a:endParaRPr lang="en-US" b="1" dirty="0"/>
              </a:p>
              <a:p>
                <a:r>
                  <a:rPr lang="en-US" b="1" dirty="0"/>
                  <a:t>P1 conc.</a:t>
                </a:r>
                <a:r>
                  <a:rPr lang="pt-BR" b="1" dirty="0"/>
                  <a:t>: </a:t>
                </a:r>
                <a:r>
                  <a:rPr lang="pt-BR" dirty="0"/>
                  <a:t>ou seja, nem todo tipo pode estar disposto a mandar toda mensagem. existem tipos específicos que enviam a mensagem </a:t>
                </a:r>
                <a:r>
                  <a:rPr lang="pt-BR" i="0" dirty="0">
                    <a:latin typeface="Cambria Math" panose="02040503050406030204" pitchFamily="18" charset="0"/>
                  </a:rPr>
                  <a:t>𝑚_𝑗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outras palavras, se existem tipos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enviam a mensagem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então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 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está no caminho de equilíbrio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 eq.: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crença de estar naquele nó dividida pelo somatório das probabilidades de estar em cada um dos nós daquele conjunto de informação.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Em outras palavras, o denominador é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soma das probabilidades de ocorrência de cada tipo que poderia ter enviado essa mensagem no caminho de equilíbrio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9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b="0" dirty="0"/>
                  <a:t>Atenção, esse é apenas um exemplo de aplicação do Requisito 3 da sinalização</a:t>
                </a:r>
              </a:p>
              <a:p>
                <a:endParaRPr lang="pt-BR" b="0" dirty="0"/>
              </a:p>
              <a:p>
                <a:r>
                  <a:rPr lang="pt-BR" b="1" dirty="0"/>
                  <a:t>P2:</a:t>
                </a:r>
                <a:r>
                  <a:rPr lang="pt-BR" b="0" dirty="0"/>
                  <a:t> p.</a:t>
                </a:r>
              </a:p>
              <a:p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200" dirty="0"/>
                  <a:t>.</a:t>
                </a:r>
                <a:r>
                  <a:rPr lang="pt-BR" b="0" dirty="0"/>
                  <a:t> Lembre-se que o denominador</a:t>
                </a:r>
                <a:r>
                  <a:rPr lang="pt-BR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equilíbrio”. </a:t>
                </a:r>
                <a:r>
                  <a:rPr lang="pt-BR" b="0" dirty="0"/>
                  <a:t>Para essa estratégia, o único tipo que envia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por isso o denominador também é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b="0" dirty="0"/>
                  <a:t>Atenção, esse é apenas um exemplo de aplicação do Requisito 3 da sinalização</a:t>
                </a:r>
              </a:p>
              <a:p>
                <a:endParaRPr lang="pt-BR" b="0" dirty="0"/>
              </a:p>
              <a:p>
                <a:r>
                  <a:rPr lang="pt-BR" b="1" dirty="0"/>
                  <a:t>P2:</a:t>
                </a:r>
                <a:r>
                  <a:rPr lang="pt-BR" b="0" dirty="0"/>
                  <a:t> p.</a:t>
                </a:r>
              </a:p>
              <a:p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en-US" sz="1200" i="0">
                    <a:latin typeface="Cambria Math" panose="02040503050406030204" pitchFamily="18" charset="0"/>
                  </a:rPr>
                  <a:t>𝜇(𝑡_1│𝑚_1 )=𝑝(𝑡_1 )/(∑</a:t>
                </a:r>
                <a:r>
                  <a:rPr lang="pt-B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(𝑡_𝑖∈𝑇_</a:t>
                </a:r>
                <a:r>
                  <a:rPr lang="pt-BR" sz="1200" i="0">
                    <a:latin typeface="Cambria Math" panose="02040503050406030204" pitchFamily="18" charset="0"/>
                  </a:rPr>
                  <a:t>𝑗</a:t>
                </a:r>
                <a:r>
                  <a:rPr lang="en-US" sz="1200" i="0">
                    <a:latin typeface="Cambria Math" panose="02040503050406030204" pitchFamily="18" charset="0"/>
                  </a:rPr>
                  <a:t>)▒𝑝(𝑡_𝑖 ) )=𝑝/𝑝=1</a:t>
                </a:r>
                <a:r>
                  <a:rPr lang="pt-BR" sz="1200" dirty="0"/>
                  <a:t>.</a:t>
                </a:r>
                <a:r>
                  <a:rPr lang="pt-BR" b="0" dirty="0"/>
                  <a:t> Para essa estratégia, o único tipo que envia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𝑚_1</a:t>
                </a:r>
                <a:r>
                  <a:rPr lang="pt-BR" b="0" dirty="0"/>
                  <a:t> é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𝑡_1</a:t>
                </a:r>
                <a:r>
                  <a:rPr lang="pt-BR" b="0" dirty="0"/>
                  <a:t>, por isso o denominador também é p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b="0" dirty="0"/>
                  <a:t>Atenção, esse é apenas um exemplo de aplicação do Requisito 3 da sinalização</a:t>
                </a:r>
              </a:p>
              <a:p>
                <a:endParaRPr lang="pt-BR" b="0" dirty="0"/>
              </a:p>
              <a:p>
                <a:r>
                  <a:rPr lang="pt-BR" b="1" dirty="0"/>
                  <a:t>P2:</a:t>
                </a:r>
                <a:r>
                  <a:rPr lang="pt-BR" b="0" dirty="0"/>
                  <a:t> p.</a:t>
                </a:r>
              </a:p>
              <a:p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200" dirty="0"/>
                  <a:t>.</a:t>
                </a:r>
                <a:r>
                  <a:rPr lang="pt-BR" b="0" dirty="0"/>
                  <a:t> Lembre-se que o denominador</a:t>
                </a:r>
                <a:r>
                  <a:rPr lang="pt-BR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equilíbrio”. </a:t>
                </a:r>
                <a:r>
                  <a:rPr lang="pt-BR" b="0" dirty="0"/>
                  <a:t>Para essa estratégia, o único tipo que envia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por isso o denominador também é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b="0" dirty="0"/>
                  <a:t>Atenção, esse é apenas um exemplo de aplicação do Requisito 3 da sinalização</a:t>
                </a:r>
              </a:p>
              <a:p>
                <a:endParaRPr lang="pt-BR" b="0" dirty="0"/>
              </a:p>
              <a:p>
                <a:r>
                  <a:rPr lang="pt-BR" b="1" dirty="0"/>
                  <a:t>P2:</a:t>
                </a:r>
                <a:r>
                  <a:rPr lang="pt-BR" b="0" dirty="0"/>
                  <a:t> p.</a:t>
                </a:r>
              </a:p>
              <a:p>
                <a:endParaRPr lang="pt-BR" b="0" dirty="0"/>
              </a:p>
              <a:p>
                <a:r>
                  <a:rPr lang="pt-BR" b="1" dirty="0"/>
                  <a:t>P3: </a:t>
                </a:r>
                <a:r>
                  <a:rPr lang="pt-BR" b="0" dirty="0"/>
                  <a:t>Para essa estratégia, o único tipo que envia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𝑚_1</a:t>
                </a:r>
                <a:r>
                  <a:rPr lang="pt-BR" b="0" dirty="0"/>
                  <a:t> é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𝑡_1</a:t>
                </a:r>
                <a:r>
                  <a:rPr lang="pt-BR" b="0" dirty="0"/>
                  <a:t>, por isso o denominador também é p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2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agora vamos introduzir um jogo específico, com </a:t>
            </a:r>
            <a:r>
              <a:rPr lang="pt-BR" dirty="0" err="1"/>
              <a:t>payoffs</a:t>
            </a:r>
            <a:r>
              <a:rPr lang="pt-BR" dirty="0"/>
              <a:t>. </a:t>
            </a:r>
            <a:r>
              <a:rPr lang="pt-BR" sz="1200" dirty="0">
                <a:effectLst/>
                <a:latin typeface="Segoe UI" panose="020B0502040204020203" pitchFamily="34" charset="0"/>
              </a:rPr>
              <a:t>Temos que testar cada estratégia do </a:t>
            </a:r>
            <a:r>
              <a:rPr lang="pt-BR" sz="1200" dirty="0" err="1">
                <a:effectLst/>
                <a:latin typeface="Segoe UI" panose="020B0502040204020203" pitchFamily="34" charset="0"/>
              </a:rPr>
              <a:t>Sender</a:t>
            </a:r>
            <a:r>
              <a:rPr lang="pt-BR" sz="1200" dirty="0">
                <a:effectLst/>
                <a:latin typeface="Segoe UI" panose="020B0502040204020203" pitchFamily="34" charset="0"/>
              </a:rPr>
              <a:t> para determinar quais permitem equilíbrio, verificando se os requisitos de sinalização 1, 2R, 2S e 3 são satisfeitos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effectLst/>
                <a:latin typeface="Segoe UI" panose="020B0502040204020203" pitchFamily="34" charset="0"/>
              </a:rPr>
              <a:t>P2:</a:t>
            </a:r>
            <a:r>
              <a:rPr lang="pt-BR" sz="1200" dirty="0">
                <a:effectLst/>
                <a:latin typeface="Segoe UI" panose="020B0502040204020203" pitchFamily="34" charset="0"/>
              </a:rPr>
              <a:t> Requisito 1 da sinalização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Segoe UI" panose="020B0502040204020203" pitchFamily="34" charset="0"/>
            </a:endParaRPr>
          </a:p>
          <a:p>
            <a:r>
              <a:rPr lang="pt-BR" sz="1200" b="1" dirty="0">
                <a:effectLst/>
                <a:latin typeface="Segoe UI" panose="020B0502040204020203" pitchFamily="34" charset="0"/>
              </a:rPr>
              <a:t>P3: </a:t>
            </a:r>
            <a:r>
              <a:rPr lang="pt-BR" sz="1200" dirty="0">
                <a:effectLst/>
                <a:latin typeface="Segoe UI" panose="020B0502040204020203" pitchFamily="34" charset="0"/>
              </a:rPr>
              <a:t>(</a:t>
            </a:r>
            <a:r>
              <a:rPr lang="pt-BR" sz="1200" dirty="0">
                <a:effectLst/>
                <a:latin typeface="Cambria Math" panose="02040503050406030204" pitchFamily="18" charset="0"/>
              </a:rPr>
              <a:t>𝐿,𝐿), (𝑅,𝑅) são ditas "</a:t>
            </a:r>
            <a:r>
              <a:rPr lang="pt-BR" sz="1200" dirty="0" err="1">
                <a:effectLst/>
                <a:latin typeface="Cambria Math" panose="02040503050406030204" pitchFamily="18" charset="0"/>
              </a:rPr>
              <a:t>pooling</a:t>
            </a:r>
            <a:r>
              <a:rPr lang="pt-BR" sz="1200" dirty="0">
                <a:effectLst/>
                <a:latin typeface="Cambria Math" panose="02040503050406030204" pitchFamily="18" charset="0"/>
              </a:rPr>
              <a:t> em L" e "</a:t>
            </a:r>
            <a:r>
              <a:rPr lang="pt-BR" sz="1200" dirty="0" err="1">
                <a:effectLst/>
                <a:latin typeface="Cambria Math" panose="02040503050406030204" pitchFamily="18" charset="0"/>
              </a:rPr>
              <a:t>pooling</a:t>
            </a:r>
            <a:r>
              <a:rPr lang="pt-BR" sz="1200" dirty="0">
                <a:effectLst/>
                <a:latin typeface="Cambria Math" panose="02040503050406030204" pitchFamily="18" charset="0"/>
              </a:rPr>
              <a:t> em R", respectivamente. (𝐿,𝑅), (𝑅, 𝐿) são ditas "</a:t>
            </a:r>
            <a:r>
              <a:rPr lang="pt-BR" sz="1200" dirty="0" err="1">
                <a:effectLst/>
                <a:latin typeface="Cambria Math" panose="02040503050406030204" pitchFamily="18" charset="0"/>
              </a:rPr>
              <a:t>separating</a:t>
            </a:r>
            <a:r>
              <a:rPr lang="pt-BR" sz="1200" dirty="0">
                <a:effectLst/>
                <a:latin typeface="Cambria Math" panose="02040503050406030204" pitchFamily="18" charset="0"/>
              </a:rPr>
              <a:t>"</a:t>
            </a:r>
            <a:endParaRPr lang="pt-BR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06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Algoritmo de resolução. Em resumo, não é muito diferente de tudo o que já vimos até agora. Definir uma estratégia para um jogador, ver a melhor resposta do outro jogador a essa estratégia, ver se essa melhor resposta do outro jogador faz o primeiro jogador ter incentivo de desviar da sua estratégia inicial. Caso o primeiro jogador possa melhorar de vida desviando da estratégia inicial, não é equilíbrio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Ou seja, verificar se as estratégias que os jogadores estão adotando de fato são ótimas. Caso 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Sender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não tenha incentivos para desviar, então temos um equilíbrio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Note que a probabilidade de cada tipo é não nula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P4: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i.e., o payoff de cada jogador depende do tipo do Sender, da mensagem escolhida por ele e da ação tomada pelo Receiver como resposta a essa mensagem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P0 </a:t>
            </a: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b="0" dirty="0"/>
              <a:t>Os passos aqui são basicamente os mesmos que para encontrar um equilíbrio </a:t>
            </a:r>
            <a:r>
              <a:rPr lang="pt-BR" b="0" dirty="0" err="1"/>
              <a:t>separating</a:t>
            </a:r>
            <a:r>
              <a:rPr lang="pt-BR" b="0" dirty="0"/>
              <a:t>. A única diferença é que agora existem crenças fora do caminho de equilíbrio, porque apenas um conjunto de informação do </a:t>
            </a:r>
            <a:r>
              <a:rPr lang="pt-BR" b="0" dirty="0" err="1"/>
              <a:t>Receiver</a:t>
            </a:r>
            <a:r>
              <a:rPr lang="pt-BR" b="0" dirty="0"/>
              <a:t> será alcançado agora.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Para checarmos desvios vantajosos para o </a:t>
            </a:r>
            <a:r>
              <a:rPr lang="pt-BR" b="0" dirty="0" err="1"/>
              <a:t>Sender</a:t>
            </a:r>
            <a:r>
              <a:rPr lang="pt-BR" b="0" dirty="0"/>
              <a:t>, precisamos ter as crenças do </a:t>
            </a:r>
            <a:r>
              <a:rPr lang="pt-BR" b="0" dirty="0" err="1"/>
              <a:t>Receiver</a:t>
            </a:r>
            <a:r>
              <a:rPr lang="pt-BR" b="0" dirty="0"/>
              <a:t>, que determinam as melhores respostas. Nesse caso, não conseguiremos obtê-las pela regra de </a:t>
            </a:r>
            <a:r>
              <a:rPr lang="pt-BR" b="0" dirty="0" err="1"/>
              <a:t>Bayes</a:t>
            </a:r>
            <a:r>
              <a:rPr lang="pt-BR" b="0" dirty="0"/>
              <a:t> para um conjunto de informação fora do caminho de equilíbrio. Desse modo, não será trivial encontrar as melhores respostas do </a:t>
            </a:r>
            <a:r>
              <a:rPr lang="pt-BR" b="0" dirty="0" err="1"/>
              <a:t>Receiver</a:t>
            </a:r>
            <a:r>
              <a:rPr lang="pt-BR" b="0" dirty="0"/>
              <a:t> caso o </a:t>
            </a:r>
            <a:r>
              <a:rPr lang="pt-BR" b="0" dirty="0" err="1"/>
              <a:t>Sender</a:t>
            </a:r>
            <a:r>
              <a:rPr lang="pt-BR" b="0" dirty="0"/>
              <a:t> tivesse escolhido outra estratégia e portanto não será trivial checar se há desvios vantajosos para o </a:t>
            </a:r>
            <a:r>
              <a:rPr lang="pt-BR" b="0" dirty="0" err="1"/>
              <a:t>Sender</a:t>
            </a:r>
            <a:r>
              <a:rPr lang="pt-BR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76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Passo 1: vamos começar checando as estratégias pooling. </a:t>
                </a:r>
                <a:r>
                  <a:rPr lang="pt-BR" dirty="0"/>
                  <a:t>Identificar uma estratégias </a:t>
                </a:r>
                <a:r>
                  <a:rPr lang="pt-BR" i="1" dirty="0"/>
                  <a:t>pooling</a:t>
                </a:r>
                <a:r>
                  <a:rPr lang="pt-BR" dirty="0"/>
                  <a:t> do Sender, supor que ela constitui equilíbrio e começar a testar. Nesse caso, começaremos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200" dirty="0">
                    <a:effectLst/>
                    <a:latin typeface="Arial" panose="020B0604020202020204" pitchFamily="34" charset="0"/>
                  </a:rPr>
                  <a:t>mas quais seriam essas crenças? Quais seriam os valores dessas probabilidades? Basta aplicar o R3:</a:t>
                </a:r>
                <a:r>
                  <a:rPr lang="pt-BR" sz="1200" baseline="0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│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f>
                      <m:f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𝑡𝑖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∈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dirty="0"/>
                  <a:t>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aseline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i="1" dirty="0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 sz="180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BR" sz="1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8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𝑇𝑗</m:t>
                              </m:r>
                            </m:sub>
                            <m:sup/>
                            <m:e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0,5+0,5</m:t>
                          </m:r>
                        </m:den>
                      </m:f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</a:rPr>
                        <m:t>=0,5 </m:t>
                      </m:r>
                    </m:oMath>
                  </m:oMathPara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b="0" dirty="0"/>
                  <a:t>Passo 1: vamos começar checando as estratégias pooling. </a:t>
                </a:r>
                <a:r>
                  <a:rPr lang="pt-BR" dirty="0"/>
                  <a:t>Identificar uma estratégias </a:t>
                </a:r>
                <a:r>
                  <a:rPr lang="pt-BR" i="1" dirty="0"/>
                  <a:t>pooling</a:t>
                </a:r>
                <a:r>
                  <a:rPr lang="pt-BR" dirty="0"/>
                  <a:t> do Sender, supor que ela constitui equilíbrio e começar a testar. Nesse caso, começaremos por (L,L)</a:t>
                </a: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200" dirty="0">
                    <a:effectLst/>
                    <a:latin typeface="Arial" panose="020B0604020202020204" pitchFamily="34" charset="0"/>
                  </a:rPr>
                  <a:t>mas quais seriam essas crenças? Quais seriam os valores dessas probabilidades? Basta aplicar o R3:</a:t>
                </a:r>
                <a:r>
                  <a:rPr lang="pt-BR" sz="1200" baseline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𝜇(𝑡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𝑖│𝑚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𝑗)=𝑝(𝑡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)/(∑8_(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𝑡𝑖∈𝑇𝑗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)▒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) )</a:t>
                </a:r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aseline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𝑝=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_1│𝐿)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=𝑝(𝑡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_1 )/(∑8_(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)=0,5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/(0,5+0,5)=0,5 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06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200" dirty="0">
                    <a:effectLst/>
                    <a:latin typeface="Arial" panose="020B0604020202020204" pitchFamily="34" charset="0"/>
                  </a:rPr>
                  <a:t>mas quais seriam essas crenças? Quais seriam os valores dessas probabilidades? Basta aplicar o R3:</a:t>
                </a:r>
                <a:r>
                  <a:rPr lang="pt-BR" sz="1200" baseline="0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│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f>
                      <m:f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𝑡𝑖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∈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dirty="0"/>
                  <a:t>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aseline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i="1" dirty="0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 sz="180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BR" sz="1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8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𝑇𝑗</m:t>
                              </m:r>
                            </m:sub>
                            <m:sup/>
                            <m:e>
                              <m:r>
                                <a:rPr lang="pt-BR" sz="18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  <m:r>
                                    <a:rPr lang="pt-BR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pt-BR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0,5+0,5</m:t>
                          </m:r>
                        </m:den>
                      </m:f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</a:rPr>
                        <m:t>=0,5 </m:t>
                      </m:r>
                    </m:oMath>
                  </m:oMathPara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200" dirty="0">
                    <a:effectLst/>
                    <a:latin typeface="Arial" panose="020B0604020202020204" pitchFamily="34" charset="0"/>
                  </a:rPr>
                  <a:t>mas quais seriam essas crenças? Quais seriam os valores dessas probabilidades? Basta aplicar o R3:</a:t>
                </a:r>
                <a:r>
                  <a:rPr lang="pt-BR" sz="1200" baseline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𝜇(𝑡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𝑖│𝑚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𝑗)=𝑝(𝑡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)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/(∑_(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𝑡𝑖∈𝑇𝑗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)▒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)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dirty="0"/>
                  <a:t>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aseline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𝑝=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_1│𝐿)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=𝑝(𝑡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_1 )/(∑_(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)=0,5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/(0,5+0,5)=0,5 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83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Sender tem incentivo para desviar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b="0" dirty="0"/>
                  <a:t>. Por que?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Sender tem incentivo para desviar de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</a:t>
                </a:r>
                <a:r>
                  <a:rPr lang="pt-BR" b="0" dirty="0"/>
                  <a:t>. Por que?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31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</a:t>
                </a:r>
                <a:r>
                  <a:rPr lang="pt-BR" b="0" dirty="0" err="1"/>
                  <a:t>Sender</a:t>
                </a:r>
                <a:r>
                  <a:rPr lang="pt-BR" b="0" dirty="0"/>
                  <a:t> tem incentivo para desviar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b="0" dirty="0"/>
                  <a:t>. Por que?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b="0" dirty="0"/>
                  <a:t>Isso porque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b="0" dirty="0"/>
                  <a:t> domina estritamente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b="0" dirty="0"/>
                  <a:t>. Caso contrario, teríamos que ver qual das duas ações geraria o maior </a:t>
                </a:r>
                <a:r>
                  <a:rPr lang="pt-BR" b="0" dirty="0" err="1"/>
                  <a:t>payoff</a:t>
                </a:r>
                <a:r>
                  <a:rPr lang="pt-BR" b="0" dirty="0"/>
                  <a:t> esperado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P3.1:</a:t>
                </a:r>
                <a:r>
                  <a:rPr lang="pt-BR" dirty="0"/>
                  <a:t>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i.e., checar se há desvios vantajosos dessa estratégia para o </a:t>
                </a:r>
                <a:r>
                  <a:rPr lang="pt-BR" sz="120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(ponto 3 do algoritmo)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Sabendo qual é a melhor resposta do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Receiver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à estratégia prescrita por esse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, a gente sabe qual é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payoff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que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receberia ao final. Agora a gente pode se perguntar: “Eu como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teria uma vida melhor se eu desviasse dessa estratégia?” Se não, então encontramos um equilíbrio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="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Por isso temos que checar se os dois tipos de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realmente tem como melhor opção enviar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  <a:endParaRPr lang="pt-BR" sz="1200" b="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</a:t>
                </a:r>
                <a:r>
                  <a:rPr lang="pt-BR" b="0" dirty="0" err="1"/>
                  <a:t>Sender</a:t>
                </a:r>
                <a:r>
                  <a:rPr lang="pt-BR" b="0" dirty="0"/>
                  <a:t> tem incentivo para desviar de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</a:t>
                </a:r>
                <a:r>
                  <a:rPr lang="pt-BR" b="0" dirty="0"/>
                  <a:t>. Por que?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b="0" dirty="0"/>
                  <a:t>Isso porque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𝑢</a:t>
                </a:r>
                <a:r>
                  <a:rPr lang="pt-BR" b="0" dirty="0"/>
                  <a:t> domina estritamente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𝑑</a:t>
                </a:r>
                <a:r>
                  <a:rPr lang="pt-BR" b="0" dirty="0"/>
                  <a:t>. Caso contrario, teríamos que ver qual das duas ações geraria o maior </a:t>
                </a:r>
                <a:r>
                  <a:rPr lang="pt-BR" b="0" dirty="0" err="1"/>
                  <a:t>payoff</a:t>
                </a:r>
                <a:r>
                  <a:rPr lang="pt-BR" b="0" dirty="0"/>
                  <a:t> esperado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P3.1:</a:t>
                </a:r>
                <a:r>
                  <a:rPr lang="pt-BR" dirty="0"/>
                  <a:t>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i.e., checar se há desvios vantajosos dessa estratégia para o </a:t>
                </a:r>
                <a:r>
                  <a:rPr lang="pt-BR" sz="120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(ponto 3 do algoritmo)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Sabendo qual é a melhor resposta do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Receiver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à estratégia prescrita por esse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, a gente sabe qual é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payoff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que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receberia ao final. Agora a gente pode se perguntar: “Eu como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teria uma vida melhor se eu desviasse dessa estratégia?” Se não, então encontramos um equilíbrio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em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="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Por isso temos que checar se os dois tipos de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realmente tem como melhor opção enviar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  <a:endParaRPr lang="pt-BR" sz="1200" b="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13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Intro:</a:t>
                </a:r>
                <a:r>
                  <a:rPr lang="pt-BR" sz="1800" b="0" dirty="0"/>
                  <a:t> vamos começar investigando quais seriam os payoffs do Sender para cada melhor resposta possível que o Receiver teria caso o Sender enviasse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b="0" dirty="0"/>
                  <a:t> ao invés de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8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P1: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lê-se “a melhor resposta do Receiver à mensagem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a ação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”.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P1.1 </a:t>
                </a:r>
                <a:r>
                  <a:rPr lang="pt-BR" sz="1800" b="1" dirty="0" err="1">
                    <a:effectLst/>
                    <a:latin typeface="Cambria Math" panose="02040503050406030204" pitchFamily="18" charset="0"/>
                  </a:rPr>
                  <a:t>conc</a:t>
                </a:r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Ou seja, nesse caso o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é elegível para ser equilíbrio, já que o Sender teria incentivo para desviar da estratégia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quando fosse do tipo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P2.1: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Nesse caso, sim, o pooling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elegível para ser equilíbrio, já que o Sender </a:t>
                </a:r>
                <a:r>
                  <a:rPr lang="pt-BR" sz="1800" b="1" i="1" dirty="0">
                    <a:effectLst/>
                    <a:latin typeface="Segoe UI" panose="020B0502040204020203" pitchFamily="34" charset="0"/>
                  </a:rPr>
                  <a:t>não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tem incentivo para desviar da estratégia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nenhum tipo que a natureza sorteie.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E o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precisamos definir pra que isso ocorra?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As crenças!</a:t>
                </a:r>
                <a:endParaRPr lang="pt-BR" sz="18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P3.1: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Comparando payoffs esperados utilizando a probabilidade como incógnita e encontrando seu valor que determina que jogar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renderá um maior payoff esperado para o Receiver caso o conjunto de informação do lado direito seja alcançado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Intro:</a:t>
                </a:r>
                <a:r>
                  <a:rPr lang="pt-BR" sz="1800" b="0" dirty="0"/>
                  <a:t> vamos começar investigando quais seriam os payoffs do Sender para cada melhor resposta possível que o Receiver teria caso o Sender enviasse R ao invés de 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P1: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en-US" sz="1800" i="0" dirty="0">
                    <a:effectLst/>
                    <a:latin typeface="Cambria Math" panose="02040503050406030204" pitchFamily="18" charset="0"/>
                  </a:rPr>
                  <a:t>^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∗ (𝑅)=𝑢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lê-se “a melhor resposta do Receiver à mensagem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a ação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𝑢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”.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P1.1 </a:t>
                </a:r>
                <a:r>
                  <a:rPr lang="pt-BR" sz="1800" b="1" dirty="0" err="1">
                    <a:effectLst/>
                    <a:latin typeface="Cambria Math" panose="02040503050406030204" pitchFamily="18" charset="0"/>
                  </a:rPr>
                  <a:t>conc</a:t>
                </a:r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Ou seja, nesse caso o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(𝐿,𝐿)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é elegível para ser equilíbrio, já que o Sender teria incentivo para desviar da estratégia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quando fosse do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𝑎</a:t>
                </a:r>
                <a:r>
                  <a:rPr lang="en-US" sz="4000" b="0" i="0">
                    <a:latin typeface="Cambria Math" panose="02040503050406030204" pitchFamily="18" charset="0"/>
                  </a:rPr>
                  <a:t>^</a:t>
                </a:r>
                <a:r>
                  <a:rPr lang="pt-BR" sz="4000" b="0" i="0">
                    <a:latin typeface="Cambria Math" panose="02040503050406030204" pitchFamily="18" charset="0"/>
                  </a:rPr>
                  <a:t>∗</a:t>
                </a:r>
                <a:r>
                  <a:rPr lang="en-US" sz="4000" b="0" i="0">
                    <a:latin typeface="Cambria Math" panose="02040503050406030204" pitchFamily="18" charset="0"/>
                  </a:rPr>
                  <a:t> (𝑅)=𝑢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P2.1: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Nesse caso, sim, o pooling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(𝐿,𝐿)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elegível para ser equilíbrio, já que o Sender </a:t>
                </a:r>
                <a:r>
                  <a:rPr lang="pt-BR" sz="1800" b="1" i="1" dirty="0">
                    <a:effectLst/>
                    <a:latin typeface="Segoe UI" panose="020B0502040204020203" pitchFamily="34" charset="0"/>
                  </a:rPr>
                  <a:t>não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tem incentivo para desviar da estratégia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nenhum tipo que a natureza sorteie.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E o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precisamos definir pra que isso ocorra?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As crenças!</a:t>
                </a:r>
                <a:endParaRPr lang="pt-BR" sz="18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P3.1: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Comparando payoffs esperados utilizando a probabilidade como incógnita e encontrando seu valor que determina que jogar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𝑑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renderá um maior payoff esperado para o Receiver caso o conjunto de informação do lado direito seja alcançado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Ou seja, não conseguimos </a:t>
                </a:r>
                <a:r>
                  <a:rPr lang="pt-BR" sz="1200" i="1" dirty="0">
                    <a:effectLst/>
                    <a:latin typeface="Segoe UI" panose="020B0502040204020203" pitchFamily="34" charset="0"/>
                  </a:rPr>
                  <a:t>determinar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a crença referente ao conjunto de informação fora do caminho de equilíbrio através da regra de Bayes, mas encontramos um requisito para ela tal que a estratégia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seja elegível a equilíbrio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dirty="0"/>
                  <a:t>Agora temos crenças para os dois conjuntos de informação.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. Não conseguimos cravar um valor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mas conseguimos limitá-lo.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Ou seja, não conseguimos 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determinar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 crença referente ao conjunto de informação fora do caminho de equilíbrio através da regra de Bayes, mas encontramos um requisito para ela tal que a estratégia (L,L) seja elegível a equilíbrio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dirty="0"/>
                  <a:t>Agora temos crenças para os dois conjuntos de informação. </a:t>
                </a:r>
                <a:r>
                  <a:rPr lang="pt-BR" b="0" i="0">
                    <a:latin typeface="Cambria Math" panose="02040503050406030204" pitchFamily="18" charset="0"/>
                  </a:rPr>
                  <a:t>𝑝=0,5</a:t>
                </a:r>
                <a:r>
                  <a:rPr lang="pt-BR" dirty="0"/>
                  <a:t> e </a:t>
                </a:r>
                <a:r>
                  <a:rPr lang="pt-BR" b="0" i="0">
                    <a:latin typeface="Cambria Math" panose="02040503050406030204" pitchFamily="18" charset="0"/>
                  </a:rPr>
                  <a:t>𝑞≤2</a:t>
                </a:r>
                <a:r>
                  <a:rPr lang="en-US" b="0" i="0">
                    <a:latin typeface="Cambria Math" panose="02040503050406030204" pitchFamily="18" charset="0"/>
                  </a:rPr>
                  <a:t>/3</a:t>
                </a:r>
                <a:r>
                  <a:rPr lang="pt-BR" dirty="0"/>
                  <a:t>. Não conseguimos cravar um valor de </a:t>
                </a:r>
                <a:r>
                  <a:rPr lang="pt-BR" i="0" dirty="0">
                    <a:latin typeface="Cambria Math" panose="02040503050406030204" pitchFamily="18" charset="0"/>
                  </a:rPr>
                  <a:t>𝑞</a:t>
                </a:r>
                <a:r>
                  <a:rPr lang="pt-BR" dirty="0"/>
                  <a:t>, mas conseguimos limitá-lo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53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P4: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d>
                      <m:dPr>
                        <m:ctrlP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d>
                          <m:dPr>
                            <m:ctrlP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𝑡𝑖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∈</m:t>
                            </m:r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20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20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2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pt-BR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0,5+0,5</m:t>
                        </m:r>
                      </m:den>
                    </m:f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=0,5 </m:t>
                    </m:r>
                  </m:oMath>
                </a14:m>
                <a:r>
                  <a:rPr lang="pt-BR" sz="1800" b="0" dirty="0"/>
                  <a:t>. Lembre-se que o denominador</a:t>
                </a:r>
                <a:r>
                  <a:rPr lang="pt-BR" sz="1800" b="0" baseline="0" dirty="0"/>
                  <a:t> é a “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𝜇(𝑡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𝑖│𝑚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𝑗 )=𝑝(𝑡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)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/(∑_(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𝑡𝑖∈𝑇𝑗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)▒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𝑝(𝑡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)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)→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𝑞=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_1│𝑅)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=𝑝(𝑡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_1 )/(∑_(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)=0,5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/(0,5+0,5)=0,5 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9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</a:t>
                </a:r>
                <a:r>
                  <a:rPr lang="pt-BR" b="0" dirty="0" err="1"/>
                  <a:t>Sender</a:t>
                </a:r>
                <a:r>
                  <a:rPr lang="pt-BR" b="0" dirty="0"/>
                  <a:t> tem incentivo para desviar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P3.1:</a:t>
                </a:r>
                <a:r>
                  <a:rPr lang="pt-BR" dirty="0"/>
                  <a:t>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i.e., checar se há desvios vantajosos dessa estratégia para o </a:t>
                </a:r>
                <a:r>
                  <a:rPr lang="pt-BR" sz="120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(ponto 3 do algoritmo)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Novamente, sabendo qual é a melhor resposta do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Receiver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à estratégia prescrita por esse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, a gente sabe qual é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payoff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que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receberia ao final. Agora a gente pode se perguntar: “Eu como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teria uma vida melhor se eu desviasse dessa estratégia?” Se não, então encontramos um equilíbrio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="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Por isso temos que checar se os dois tipos de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realmente tem como melhor opção enviar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b="0" noProof="0" dirty="0"/>
                  <a:t>Isso</a:t>
                </a:r>
                <a:r>
                  <a:rPr lang="en-US" b="0" dirty="0"/>
                  <a:t> </a:t>
                </a:r>
                <a:r>
                  <a:rPr lang="pt-BR" b="0" dirty="0"/>
                  <a:t>é o que nos dirá se o </a:t>
                </a:r>
                <a:r>
                  <a:rPr lang="pt-BR" b="0" dirty="0" err="1"/>
                  <a:t>Sender</a:t>
                </a:r>
                <a:r>
                  <a:rPr lang="pt-BR" b="0" dirty="0"/>
                  <a:t> tem incentivo para desviar de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𝑅</a:t>
                </a:r>
                <a:r>
                  <a:rPr lang="pt-BR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P3.1:</a:t>
                </a:r>
                <a:r>
                  <a:rPr lang="pt-BR" dirty="0"/>
                  <a:t>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i.e., checar se há desvios vantajosos dessa estratégia para o </a:t>
                </a:r>
                <a:r>
                  <a:rPr lang="pt-BR" sz="120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(ponto 3 do algoritmo)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Novamente, sabendo qual é a melhor resposta do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Receiver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à estratégia prescrita por esse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, a gente sabe qual é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payoff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que 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receberia ao final. Agora a gente pode se perguntar: “Eu como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teria uma vida melhor se eu desviasse dessa estratégia?” Se não, então encontramos um equilíbrio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pooling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em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b="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Por isso temos que checar se os dois tipos de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Sender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realmente tem como melhor opção enviar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1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</a:t>
                </a:r>
                <a:r>
                  <a:rPr lang="pt-BR" dirty="0"/>
                  <a:t> faremos aquele mesmo exercício de supor quais seriam as melhores respostas do Receiver no outro conjunto de informação se o Sender desviasse da estratégia prescrita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 </a:t>
                </a:r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Ou seja, o pooling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não é elegível para equilíbrio, já que o Sender teria incentivo para desviar da estratégia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seja qual for seu tipo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P: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O que você</a:t>
                </a:r>
                <a:r>
                  <a:rPr lang="pt-BR" sz="1200" baseline="0" dirty="0">
                    <a:effectLst/>
                    <a:latin typeface="Segoe UI" panose="020B0502040204020203" pitchFamily="34" charset="0"/>
                  </a:rPr>
                  <a:t> acha que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precisamos checar agora? 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R: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Se seria ótimo para o Sender manter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pt-BR" b="1" dirty="0"/>
                </a:b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Ou seja, o pooling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é elegível para equilíbrio, já que o Sender teria incentivo para desviar da estratégia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quando fosse do tipo 1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/>
                  <a:t>P3.1: </a:t>
                </a:r>
                <a:r>
                  <a:rPr lang="pt-BR" b="0" dirty="0"/>
                  <a:t>Dado que o Sender jogue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b="0" dirty="0"/>
                  <a:t>, o payoff esperado de jogar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b="0" dirty="0"/>
                  <a:t> para o Receiver é maior do que seu payoff esperado de jogar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</a:t>
                </a:r>
                <a:r>
                  <a:rPr lang="pt-BR" dirty="0"/>
                  <a:t> faremos aquele mesmo exercício de supor quais seriam as melhores respostas do Receiver no outro conjunto de informação se o Sender desviasse da estratégia prescrita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 </a:t>
                </a:r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Ou seja, o pooling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(𝑅,𝑅)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não é elegível para equilíbrio, já que o Sender teria incentivo para desviar da estratégia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seja qual for seu tipo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P: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O que você</a:t>
                </a:r>
                <a:r>
                  <a:rPr lang="pt-BR" sz="1200" baseline="0" dirty="0">
                    <a:effectLst/>
                    <a:latin typeface="Segoe UI" panose="020B0502040204020203" pitchFamily="34" charset="0"/>
                  </a:rPr>
                  <a:t> acha que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precisamos checar agora? </a:t>
                </a: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R: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Se seria ótimo para o Sender manter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(𝑅,𝑅)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</a:t>
                </a:r>
                <a:r>
                  <a:rPr lang="pt-BR" sz="2800" i="0">
                    <a:latin typeface="Cambria Math" panose="02040503050406030204" pitchFamily="18" charset="0"/>
                  </a:rPr>
                  <a:t>𝑎</a:t>
                </a:r>
                <a:r>
                  <a:rPr lang="en-US" sz="2800" i="0">
                    <a:latin typeface="Cambria Math" panose="02040503050406030204" pitchFamily="18" charset="0"/>
                  </a:rPr>
                  <a:t>^</a:t>
                </a:r>
                <a:r>
                  <a:rPr lang="pt-BR" sz="2800" i="0">
                    <a:latin typeface="Cambria Math" panose="02040503050406030204" pitchFamily="18" charset="0"/>
                  </a:rPr>
                  <a:t>∗</a:t>
                </a:r>
                <a:r>
                  <a:rPr lang="en-US" sz="2800" i="0">
                    <a:latin typeface="Cambria Math" panose="02040503050406030204" pitchFamily="18" charset="0"/>
                  </a:rPr>
                  <a:t> (</a:t>
                </a:r>
                <a:r>
                  <a:rPr lang="pt-BR" sz="2800" i="0">
                    <a:latin typeface="Cambria Math" panose="02040503050406030204" pitchFamily="18" charset="0"/>
                  </a:rPr>
                  <a:t>𝐿)</a:t>
                </a:r>
                <a:r>
                  <a:rPr lang="en-US" sz="2800" i="0">
                    <a:latin typeface="Cambria Math" panose="02040503050406030204" pitchFamily="18" charset="0"/>
                  </a:rPr>
                  <a:t>=</a:t>
                </a:r>
                <a:r>
                  <a:rPr lang="pt-BR" sz="2800" b="0" i="0">
                    <a:latin typeface="Cambria Math" panose="02040503050406030204" pitchFamily="18" charset="0"/>
                  </a:rPr>
                  <a:t>𝑑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pt-BR" b="1" dirty="0"/>
                </a:b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Ou seja, o pooling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(𝑅,𝑅)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é elegível para equilíbrio, já que o Sender teria incentivo para desviar da estratégia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quando fosse do tipo 1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/>
                  <a:t>P3.1: </a:t>
                </a:r>
                <a:r>
                  <a:rPr lang="pt-BR" b="0" dirty="0"/>
                  <a:t>Dado que o Sender jogue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</a:t>
                </a:r>
                <a:r>
                  <a:rPr lang="pt-BR" b="0" dirty="0"/>
                  <a:t>, o payoff esperado de jogar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𝑢</a:t>
                </a:r>
                <a:r>
                  <a:rPr lang="pt-BR" b="0" dirty="0"/>
                  <a:t> para o Receiver é maior do que seu payoff esperado de jogar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𝑑</a:t>
                </a:r>
                <a:endParaRPr lang="pt-BR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9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 Referência:</a:t>
            </a:r>
            <a:r>
              <a:rPr lang="pt-BR" dirty="0"/>
              <a:t> </a:t>
            </a:r>
            <a:r>
              <a:rPr lang="en-US" sz="1200" dirty="0"/>
              <a:t>Spence, A. M. 1973. "Job Market Signaling." </a:t>
            </a:r>
            <a:r>
              <a:rPr lang="en-US" sz="1200" i="1" dirty="0"/>
              <a:t>Quarterly Journal of Economics 87:355-74.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Segoe UI" panose="020B050204020402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Note que uma das principais característica desses jogos é que, como dissemos no item 3 do slide anterior, o receiver observa a mensagem mas não o tipo do Sender. Isso pode fazer com que o Sender tente induzir o receiver a acreditar que ele é de um determinado tipo.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P4: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/>
              <a:t>Myers, S., and N. </a:t>
            </a:r>
            <a:r>
              <a:rPr lang="en-US" sz="1800" dirty="0" err="1"/>
              <a:t>Majluf</a:t>
            </a:r>
            <a:r>
              <a:rPr lang="en-US" sz="1800" dirty="0"/>
              <a:t>. 1984. "Corporate Financing and Investment Decisions When Firms Have Information that Investors Do Not Have." Journal of Financial Economics 13:187-221</a:t>
            </a:r>
            <a:endParaRPr lang="pt-BR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59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Como calculamos nossas crenças agora? </a:t>
                </a:r>
                <a:r>
                  <a:rPr lang="pt-BR" b="1" dirty="0"/>
                  <a:t>R: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0,5+0</m:t>
                        </m:r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0+0</m:t>
                        </m:r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200" b="0" dirty="0"/>
                  <a:t>. 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Como calculamos nossas crenças agora? </a:t>
                </a:r>
                <a:r>
                  <a:rPr lang="pt-BR" b="1" dirty="0"/>
                  <a:t>R:</a:t>
                </a:r>
                <a:r>
                  <a:rPr lang="pt-BR" dirty="0"/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│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=𝑝(𝑡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)/(∑8_(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)→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_1│𝐿)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=𝑝(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𝑡_1 )/(∑_(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)=0,5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/(0,5+0)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=1=𝑝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;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_1│𝑅)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0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/(0+0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=0=𝑞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48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Como calculamos nossas crenças agora? </a:t>
                </a:r>
                <a:r>
                  <a:rPr lang="pt-BR" b="1" dirty="0"/>
                  <a:t>R: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𝑇𝑗</m:t>
                            </m:r>
                          </m:sub>
                          <m:sup/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pt-BR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0,5+0</m:t>
                        </m:r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0+0</m:t>
                        </m:r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200" b="0" dirty="0"/>
                  <a:t>. 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Como calculamos nossas crenças agora? </a:t>
                </a:r>
                <a:r>
                  <a:rPr lang="pt-BR" b="1" dirty="0"/>
                  <a:t>R:</a:t>
                </a:r>
                <a:r>
                  <a:rPr lang="pt-BR" dirty="0"/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𝑖│𝑚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 )=𝑝(𝑡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/(∑_(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_1│𝐿)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𝑝=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𝑡_1 )/(∑_(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𝑡𝑖∈𝑇𝑗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)▒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𝑝(𝑡𝑖 )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)=0,5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/(0,5+0)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=1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;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𝜇(𝑡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_1│𝑅)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𝑞=0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/(0+0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,5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=0</a:t>
                </a:r>
                <a:r>
                  <a:rPr lang="pt-BR" sz="1200" b="0" dirty="0"/>
                  <a:t>. Lembre-se que o denominador</a:t>
                </a:r>
                <a:r>
                  <a:rPr lang="pt-BR" sz="1200" b="0" baseline="0" dirty="0"/>
                  <a:t> é a “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soma das probabilidades de ocorrência dos tipos que poderiam ter enviado essa mensagem no caminho de equilíbrio”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14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Agora o esquema muda um pouco porque temos que determinar se cada tipo tem incentivo de desviar da sua estratégia prescrita, como antes, mas agora a estratégia prescrita varia para cada tipo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23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3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16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>
                    <a:solidFill>
                      <a:srgbClr val="C00000"/>
                    </a:solidFill>
                  </a:rPr>
                  <a:t>Lembre-se</a:t>
                </a:r>
                <a:r>
                  <a:rPr lang="pt-BR" b="0" baseline="0" dirty="0">
                    <a:solidFill>
                      <a:srgbClr val="C00000"/>
                    </a:solidFill>
                  </a:rPr>
                  <a:t> de travar a melhor resposta do receiver em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>
                    <a:solidFill>
                      <a:srgbClr val="C00000"/>
                    </a:solidFill>
                  </a:rPr>
                  <a:t>Lembre-se</a:t>
                </a:r>
                <a:r>
                  <a:rPr lang="pt-BR" b="0" baseline="0" dirty="0">
                    <a:solidFill>
                      <a:srgbClr val="C00000"/>
                    </a:solidFill>
                  </a:rPr>
                  <a:t> de travar a melhor resposta do receiver em </a:t>
                </a:r>
                <a:r>
                  <a:rPr lang="pt-BR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pt-BR" b="0" i="0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𝑢,</a:t>
                </a:r>
                <a:r>
                  <a:rPr lang="pt-BR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𝑢)</a:t>
                </a:r>
                <a:endParaRPr lang="pt-BR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99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dirty="0"/>
              <a:t>R.2 subponto 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Resumindo, em todo conjunto de informação os jogadores terão uma melhor resposta dadas suas crenças e as estratégias dos outros jogadores.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/>
              <a:t>R.2 subponto 1.1: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por estratégia subsequente estamos falando do plano de ação a partir daquele continuation game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34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 exemplo anterior, isso não era relevante porque o jogador 2 preferia L' independente do valor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De forma geral, entretanto, estratégias pouco atraentes podem ser sustentadas artificialmente por crenças pouco razoáveis.</a:t>
                </a:r>
              </a:p>
              <a:p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impor mais requisitos sobre as crenças dos jogadores, precisamos distinguir entre conjuntos de informação que estejam "no caminho de equilíbrio“ (“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on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the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equilibrium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path</a:t>
                </a:r>
                <a:r>
                  <a:rPr lang="pt-BR" sz="2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 ou "fora" dele (“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off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the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equilibrium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path”)</a:t>
                </a:r>
                <a:r>
                  <a:rPr lang="pt-BR" sz="2800" dirty="0"/>
                  <a:t> </a:t>
                </a:r>
                <a:br>
                  <a:rPr lang="pt-BR" sz="2800" dirty="0"/>
                </a:b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P2.2: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"Equilíbrio" aqui pode denotar E.N., E.N.P.S, E.N.B ou E.B.P.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 exemplo anterior, isso não era relevante porque o jogador 2 preferia L' independente do valor de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De forma geral, entretanto, estratégias pouco atraentes podem ser sustentadas artificialmente por crenças pouco razoáveis.</a:t>
                </a:r>
              </a:p>
              <a:p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impor mais requisitos sobre as crenças dos jogadores, precisamos distinguir entre conjuntos de informação que estejam "no caminho de equilíbrio“ (“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on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the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equilibrium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path</a:t>
                </a:r>
                <a:r>
                  <a:rPr lang="pt-BR" sz="2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 ou "fora" dele (“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off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the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pt-BR" sz="1800" b="0" i="1" dirty="0" err="1">
                    <a:solidFill>
                      <a:srgbClr val="000000"/>
                    </a:solidFill>
                    <a:effectLst/>
                    <a:latin typeface="Times-Italic"/>
                  </a:rPr>
                  <a:t>equilibrium</a:t>
                </a:r>
                <a:r>
                  <a:rPr lang="pt-BR" sz="18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path”)</a:t>
                </a:r>
                <a:r>
                  <a:rPr lang="pt-BR" sz="2800" dirty="0"/>
                  <a:t> </a:t>
                </a:r>
                <a:br>
                  <a:rPr lang="pt-BR" sz="2800" dirty="0"/>
                </a:b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P2.2: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"Equilíbrio" aqui pode denotar E.N., E.N.P.S, E.N.B ou E.B.P.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50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Dado que esse conjunto de informação foi alcançado, a melhor resposta de 2 é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E a melhor resposta de 1 é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dado que 1 sabe a melhor resposta de 2. Portanto 2 atualiza sua crença de que 1 jogará L com certeza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Dado que esse conjunto de informação foi alcançado, a melhor resposta de 2 é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 𝐿′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E a melhor resposta de 1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dado que 1 sabe a melhor resposta de 2. Portanto 2 atualiza sua crença de que 1 jogará L com certeza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89E41-0846-4273-8FAC-FC0D1BC026B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630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89E41-0846-4273-8FAC-FC0D1BC026B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Pergunta: </a:t>
                </a:r>
                <a:r>
                  <a:rPr lang="pt-BR" b="0" dirty="0"/>
                  <a:t>Conseguem entender a árvore? De onde começa esse jogo?</a:t>
                </a:r>
              </a:p>
              <a:p>
                <a:endParaRPr lang="pt-BR" b="1" dirty="0"/>
              </a:p>
              <a:p>
                <a:r>
                  <a:rPr lang="pt-BR" b="1" dirty="0"/>
                  <a:t>Passos 1 a 4:</a:t>
                </a:r>
                <a:br>
                  <a:rPr lang="pt-BR" b="1" dirty="0"/>
                </a:br>
                <a:endParaRPr lang="pt-BR" dirty="0"/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A natureza sorteia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do </a:t>
                </a:r>
                <a:r>
                  <a:rPr lang="pt-BR" i="1" dirty="0"/>
                  <a:t>Sender </a:t>
                </a:r>
                <a:r>
                  <a:rPr lang="pt-BR" dirty="0"/>
                  <a:t>de um espaço de tipos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de acordo com a distribuição de probabilidade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para cada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i="1" dirty="0"/>
                  <a:t>Sender</a:t>
                </a:r>
                <a:r>
                  <a:rPr lang="pt-BR" dirty="0"/>
                  <a:t> observa seu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escolhe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de um conjunto de mensagens viáveis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i="1" dirty="0"/>
                  <a:t>Receiver </a:t>
                </a:r>
                <a:r>
                  <a:rPr lang="pt-BR" dirty="0"/>
                  <a:t>observa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(mas não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) e então escolhe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do seu conjunto de ações viáveis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Os payoffs são dados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pt-BR" b="1" dirty="0"/>
                </a:b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Conc</a:t>
                </a:r>
                <a:r>
                  <a:rPr lang="pt-BR" b="1" baseline="0" dirty="0"/>
                  <a:t> após explicar - </a:t>
                </a:r>
                <a:r>
                  <a:rPr lang="pt-BR" b="1" dirty="0"/>
                  <a:t>Desenho na aula: </a:t>
                </a:r>
                <a:r>
                  <a:rPr lang="pt-BR" b="0" dirty="0"/>
                  <a:t>Suponha que a historia do jogo envolve</a:t>
                </a:r>
                <a:r>
                  <a:rPr lang="pt-BR" b="0" baseline="0" dirty="0"/>
                  <a:t> </a:t>
                </a:r>
                <a:r>
                  <a:rPr lang="pt-BR" b="0" dirty="0"/>
                  <a:t>a natureza sortear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do Sender. Suponha que ele observa seu tipo e decide enviar o sinal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. O que o Receiver vai saber?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Ele vai saber que</a:t>
                </a:r>
                <a:r>
                  <a:rPr lang="pt-BR" b="0" baseline="0" dirty="0"/>
                  <a:t> o sinal recebido foi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mas estará no conjunto de informação à esquerda, sem saber qual dos tipos enviou</a:t>
                </a:r>
                <a:r>
                  <a:rPr lang="pt-BR" b="0" baseline="0" dirty="0"/>
                  <a:t> essa mensagem. E obviamente, os payoffs do Receiver dependerão não somente da mensagem, mas do tipo do Sender que a enviou</a:t>
                </a:r>
                <a:r>
                  <a:rPr lang="pt-BR" b="0" dirty="0"/>
                  <a:t> 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Pergunta: </a:t>
                </a:r>
                <a:r>
                  <a:rPr lang="pt-BR" b="0" dirty="0"/>
                  <a:t>Conseguem entender a árvore? De onde começa esse jogo?</a:t>
                </a:r>
              </a:p>
              <a:p>
                <a:endParaRPr lang="pt-BR" b="1" dirty="0"/>
              </a:p>
              <a:p>
                <a:r>
                  <a:rPr lang="pt-BR" b="1" dirty="0"/>
                  <a:t>Passos 1 a 4:</a:t>
                </a:r>
                <a:br>
                  <a:rPr lang="pt-BR" b="1" dirty="0"/>
                </a:br>
                <a:endParaRPr lang="pt-BR" dirty="0"/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A natureza sorteia o tipo </a:t>
                </a:r>
                <a:r>
                  <a:rPr lang="pt-BR" i="0" dirty="0">
                    <a:latin typeface="Cambria Math" panose="02040503050406030204" pitchFamily="18" charset="0"/>
                  </a:rPr>
                  <a:t>𝑡_𝑖</a:t>
                </a:r>
                <a:r>
                  <a:rPr lang="pt-BR" dirty="0"/>
                  <a:t> do </a:t>
                </a:r>
                <a:r>
                  <a:rPr lang="pt-BR" i="1" dirty="0"/>
                  <a:t>Sender </a:t>
                </a:r>
                <a:r>
                  <a:rPr lang="pt-BR" dirty="0"/>
                  <a:t>de um espaço de tipos </a:t>
                </a:r>
                <a:r>
                  <a:rPr lang="pt-BR" b="0" i="0">
                    <a:latin typeface="Cambria Math" panose="02040503050406030204" pitchFamily="18" charset="0"/>
                  </a:rPr>
                  <a:t>𝑇={</a:t>
                </a:r>
                <a:r>
                  <a:rPr lang="en-US" b="0" i="0">
                    <a:latin typeface="Cambria Math" panose="02040503050406030204" pitchFamily="18" charset="0"/>
                  </a:rPr>
                  <a:t>𝑡_1,…,𝑡_𝐼</a:t>
                </a:r>
                <a:r>
                  <a:rPr lang="pt-BR" b="0" i="0">
                    <a:latin typeface="Cambria Math" panose="02040503050406030204" pitchFamily="18" charset="0"/>
                  </a:rPr>
                  <a:t>}</a:t>
                </a:r>
                <a:r>
                  <a:rPr lang="pt-BR" dirty="0"/>
                  <a:t> de acordo com a distribuição de probabilidade </a:t>
                </a:r>
                <a:r>
                  <a:rPr lang="pt-BR" b="0" i="0">
                    <a:latin typeface="Cambria Math" panose="02040503050406030204" pitchFamily="18" charset="0"/>
                  </a:rPr>
                  <a:t>𝑝(𝑡_𝑖)</a:t>
                </a:r>
                <a:r>
                  <a:rPr lang="pt-BR" dirty="0"/>
                  <a:t>, onde </a:t>
                </a:r>
                <a:r>
                  <a:rPr lang="pt-BR" b="0" i="0">
                    <a:latin typeface="Cambria Math" panose="02040503050406030204" pitchFamily="18" charset="0"/>
                  </a:rPr>
                  <a:t>𝑝(𝑡_𝑖 )&gt;0</a:t>
                </a:r>
                <a:r>
                  <a:rPr lang="pt-BR" dirty="0"/>
                  <a:t> para cada </a:t>
                </a:r>
                <a:r>
                  <a:rPr lang="pt-BR" b="0" i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e </a:t>
                </a:r>
                <a:r>
                  <a:rPr lang="pt-BR" b="0" i="0">
                    <a:latin typeface="Cambria Math" panose="02040503050406030204" pitchFamily="18" charset="0"/>
                  </a:rPr>
                  <a:t>𝑝(𝑡_1 )+…+𝑝(𝑡_𝐼 )=1</a:t>
                </a:r>
                <a:r>
                  <a:rPr lang="pt-BR" dirty="0"/>
                  <a:t>.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i="1" dirty="0"/>
                  <a:t>Sender</a:t>
                </a:r>
                <a:r>
                  <a:rPr lang="pt-BR" dirty="0"/>
                  <a:t> observa seu tipo </a:t>
                </a:r>
                <a:r>
                  <a:rPr lang="pt-BR" b="0" i="0">
                    <a:latin typeface="Cambria Math" panose="02040503050406030204" pitchFamily="18" charset="0"/>
                  </a:rPr>
                  <a:t>𝑡_𝑖</a:t>
                </a:r>
                <a:r>
                  <a:rPr lang="pt-BR" dirty="0"/>
                  <a:t> e escolhe a mensagem </a:t>
                </a:r>
                <a:r>
                  <a:rPr lang="pt-BR" b="0" i="0">
                    <a:latin typeface="Cambria Math" panose="02040503050406030204" pitchFamily="18" charset="0"/>
                  </a:rPr>
                  <a:t>𝑚_𝑗</a:t>
                </a:r>
                <a:r>
                  <a:rPr lang="pt-BR" dirty="0"/>
                  <a:t> de um conjunto de mensagens viáveis </a:t>
                </a:r>
                <a:r>
                  <a:rPr lang="pt-BR" b="0" i="0">
                    <a:latin typeface="Cambria Math" panose="02040503050406030204" pitchFamily="18" charset="0"/>
                  </a:rPr>
                  <a:t>𝑀={</a:t>
                </a:r>
                <a:r>
                  <a:rPr lang="en-US" b="0" i="0">
                    <a:latin typeface="Cambria Math" panose="02040503050406030204" pitchFamily="18" charset="0"/>
                  </a:rPr>
                  <a:t>𝑚_1,…,𝑚_𝐽}</a:t>
                </a:r>
                <a:r>
                  <a:rPr lang="pt-BR" dirty="0"/>
                  <a:t> 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i="1" dirty="0"/>
                  <a:t>Receiver </a:t>
                </a:r>
                <a:r>
                  <a:rPr lang="pt-BR" dirty="0"/>
                  <a:t>observa </a:t>
                </a:r>
                <a:r>
                  <a:rPr lang="en-US" b="0" i="0">
                    <a:latin typeface="Cambria Math" panose="02040503050406030204" pitchFamily="18" charset="0"/>
                  </a:rPr>
                  <a:t>𝑚_𝑗</a:t>
                </a:r>
                <a:r>
                  <a:rPr lang="pt-BR" i="1" dirty="0"/>
                  <a:t> </a:t>
                </a:r>
                <a:r>
                  <a:rPr lang="pt-BR" dirty="0"/>
                  <a:t>(mas não </a:t>
                </a:r>
                <a:r>
                  <a:rPr lang="pt-BR" b="0" i="0">
                    <a:latin typeface="Cambria Math" panose="02040503050406030204" pitchFamily="18" charset="0"/>
                  </a:rPr>
                  <a:t>𝑡_𝑖</a:t>
                </a:r>
                <a:r>
                  <a:rPr lang="pt-BR" dirty="0"/>
                  <a:t>) e então escolhe uma ação </a:t>
                </a:r>
                <a:r>
                  <a:rPr lang="pt-BR" b="0" i="0">
                    <a:latin typeface="Cambria Math" panose="02040503050406030204" pitchFamily="18" charset="0"/>
                  </a:rPr>
                  <a:t>𝑎_𝑘</a:t>
                </a:r>
                <a:r>
                  <a:rPr lang="pt-BR" dirty="0"/>
                  <a:t> do seu conjunto de ações viáveis </a:t>
                </a:r>
                <a:r>
                  <a:rPr lang="en-US" b="0" i="0">
                    <a:latin typeface="Cambria Math" panose="02040503050406030204" pitchFamily="18" charset="0"/>
                  </a:rPr>
                  <a:t>𝐴={𝑎_1,…,𝑎_𝐾}</a:t>
                </a:r>
                <a:endParaRPr lang="pt-BR" dirty="0"/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Os payoffs são dados por </a:t>
                </a:r>
                <a:r>
                  <a:rPr lang="pt-BR" b="0" i="0">
                    <a:latin typeface="Cambria Math" panose="02040503050406030204" pitchFamily="18" charset="0"/>
                  </a:rPr>
                  <a:t>𝑈_𝑆 (𝑡_𝑖,𝑚_𝑗,𝑎_𝑘)</a:t>
                </a:r>
                <a:r>
                  <a:rPr lang="pt-BR" dirty="0"/>
                  <a:t> e </a:t>
                </a:r>
                <a:r>
                  <a:rPr lang="pt-BR" i="0">
                    <a:latin typeface="Cambria Math" panose="02040503050406030204" pitchFamily="18" charset="0"/>
                  </a:rPr>
                  <a:t>𝑈_</a:t>
                </a:r>
                <a:r>
                  <a:rPr lang="pt-BR" b="0" i="0">
                    <a:latin typeface="Cambria Math" panose="02040503050406030204" pitchFamily="18" charset="0"/>
                  </a:rPr>
                  <a:t>𝑅 </a:t>
                </a:r>
                <a:r>
                  <a:rPr lang="pt-BR" i="0">
                    <a:latin typeface="Cambria Math" panose="02040503050406030204" pitchFamily="18" charset="0"/>
                  </a:rPr>
                  <a:t>(𝑡_𝑖,𝑚_𝑗,𝑎_𝑘)</a:t>
                </a:r>
                <a:endParaRPr lang="pt-BR" dirty="0"/>
              </a:p>
              <a:p>
                <a:br>
                  <a:rPr lang="pt-BR" b="1" dirty="0"/>
                </a:br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60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 Referência: </a:t>
            </a:r>
            <a:r>
              <a:rPr lang="en-US" dirty="0"/>
              <a:t>Kreps, D., and R. Wilson. 1982. “Sequential Equilibrium.” </a:t>
            </a:r>
            <a:r>
              <a:rPr lang="en-US" i="1" dirty="0"/>
              <a:t>Econometrica 50:863-94.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  <a:p>
            <a:r>
              <a:rPr lang="pt-BR" sz="1800" b="1" dirty="0">
                <a:effectLst/>
                <a:latin typeface="Segoe UI" panose="020B0502040204020203" pitchFamily="34" charset="0"/>
              </a:rPr>
              <a:t>P1: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Kreps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&amp; Wilson, entretanto, definem o conceito de equilíbrio sequencial, que é mais forte do que E.B.P. Eles mostram que em qualquer jogo finito (numero finito de jogadores, tipos e ações), existe um equilíbrio sequencial, o que implica a existência de um E.B.P</a:t>
            </a: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P3.1: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como os jogos de sinalização da seção 4.2A do Gibbons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P3.2: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Segundo Gibbons diferentes autores usam diferentes definições de E.B.P.. Todas as definições incluem os requisitos de 1 a 3, a maioria inclui o requisito 4, que iremos ver, e algumas impõem outros requisitos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80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 </a:t>
            </a:r>
            <a:r>
              <a:rPr lang="pt-BR" b="0" i="0" dirty="0"/>
              <a:t>esse “quando for possível” se aplica, por exemplo, por que nem sempre o denominador da regra de Bayes será não nulo. Impossibilitando o calculo de uma probabilidade.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Em E.N., E.N.P.S e E.N.B, precisávamos apenas listar as estratégias que constituíam o equilíbrio. Em E.N.B, crenças eram apenas componentes de como nós calcularíamos o equilíbrio, mas não eram parte do E.N.B diretamente. Já no caso de E.B.P., precisamos listar estratégias E crenças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91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Forma alternativa de representação. Diagrama elaborado por Carlos </a:t>
            </a:r>
            <a:r>
              <a:rPr lang="pt-BR" dirty="0" err="1"/>
              <a:t>Haraguchi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46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Um exemplo menos abstrato: </a:t>
            </a:r>
            <a:r>
              <a:rPr lang="pt-BR" b="0" dirty="0"/>
              <a:t>Temos o Sender sendo um trabalhador e Receiver sendo uma empresa contratante. O Sender pode ser de baixa produtividade ou de alta produtividade (tipos), e pode fazer apenas ensino médio ou decidir fazer ensino superior (sinais). O Sender pode decidir fazer ensino superior tentando convencer a firma de que ele é de alta produtividade, sem necessariamente o ser. A firma decide se contrata ou não.</a:t>
            </a:r>
          </a:p>
          <a:p>
            <a:endParaRPr lang="pt-BR" b="0" dirty="0"/>
          </a:p>
          <a:p>
            <a:r>
              <a:rPr lang="pt-BR" b="0" dirty="0"/>
              <a:t>Obviamente, fazer ensino superior traz ganhos para o Sender, mas também traz custos. É possível que seja mais custoso fazer ensino superior para o Sender de baixa habilidade do que para o de alta habilidade, por exemplo.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7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P1.1: </a:t>
                </a:r>
                <a:r>
                  <a:rPr lang="pt-BR" b="0" dirty="0"/>
                  <a:t>Quais são as contingências que que o Sender possa ser chamado a jogar? E o Receiver?</a:t>
                </a: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Em resumo, cada estratégia de cada jogador</a:t>
                </a:r>
                <a:r>
                  <a:rPr lang="pt-BR" baseline="0" dirty="0"/>
                  <a:t> será um par. Cada estratégia </a:t>
                </a:r>
                <a:r>
                  <a:rPr lang="pt-BR" dirty="0"/>
                  <a:t>do Sender será um par que diz o que ele faria se fosse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o que ele faria se fosse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Cada estratégia do Receiver será um par que diz o que ele faria se recebesse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o que ele faria se recebesse a mensagem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P1.1: </a:t>
                </a:r>
                <a:r>
                  <a:rPr lang="pt-BR" b="0" dirty="0"/>
                  <a:t>Quais são as contingências que que o Sender possa ser chamado a jogar? E o Receiver?</a:t>
                </a: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Em resumo, cada estratégia de cada jogador</a:t>
                </a:r>
                <a:r>
                  <a:rPr lang="pt-BR" baseline="0" dirty="0"/>
                  <a:t> será um par. Cada estratégia </a:t>
                </a:r>
                <a:r>
                  <a:rPr lang="pt-BR" dirty="0"/>
                  <a:t>do Sender será um par que diz o que ele faria se fosse do tipo </a:t>
                </a:r>
                <a:r>
                  <a:rPr lang="pt-BR" i="0" dirty="0">
                    <a:latin typeface="Cambria Math" panose="02040503050406030204" pitchFamily="18" charset="0"/>
                  </a:rPr>
                  <a:t>𝑡_</a:t>
                </a:r>
                <a:r>
                  <a:rPr lang="pt-BR" b="0" i="0" dirty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e o que ele faria se fosse do tipo </a:t>
                </a:r>
                <a:r>
                  <a:rPr lang="pt-BR" i="0" dirty="0">
                    <a:latin typeface="Cambria Math" panose="02040503050406030204" pitchFamily="18" charset="0"/>
                  </a:rPr>
                  <a:t>𝑡_2</a:t>
                </a:r>
                <a:r>
                  <a:rPr lang="pt-BR" dirty="0"/>
                  <a:t>. Cada estratégia do Receiver será um par que diz o que ele faria se recebesse a mensagem </a:t>
                </a:r>
                <a:r>
                  <a:rPr lang="pt-BR" b="0" i="0">
                    <a:latin typeface="Cambria Math" panose="02040503050406030204" pitchFamily="18" charset="0"/>
                  </a:rPr>
                  <a:t>𝑚_1</a:t>
                </a:r>
                <a:r>
                  <a:rPr lang="pt-BR" dirty="0"/>
                  <a:t> e o que ele faria se recebesse a mensagem</a:t>
                </a:r>
                <a:r>
                  <a:rPr lang="pt-BR" baseline="0" dirty="0"/>
                  <a:t> 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𝑚_2</a:t>
                </a:r>
                <a:r>
                  <a:rPr lang="pt-BR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cada jogador tem 4 estratégias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3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b="0" dirty="0"/>
                  <a:t>Atenção, para resolver esses jogos iremos testar todas as estratégias para ver quais delas oferecem equilíbrio. A terminologia, portanto, será importante para nos nortear.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Nota: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modelos com mais de dois tipos há também estratégias "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partially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pooling" (parcialmente agregadora) ou "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semi-separating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 (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semi-separadora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 - são sinônimos, em que todos os tipos em um dado conjunto mandam a mesma mensagem, mas conjuntos diferentes de tipos mandam mensagens diferentes.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 jogo de dois tipos em 4.2.1 há estratégias mistas análogas, chamadas de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estratégias híbridas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em que, por exemplo,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joga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randomiza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b="0" dirty="0"/>
                  <a:t>Atenção, para resolver esses jogos iremos testar todas as estratégias para ver quais delas oferecem equilíbrio. A terminologia, portanto, será importante para nos nortear.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Nota: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modelos com mais de dois tipos há também estratégias "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partially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pooling" (parcialmente agregadora) ou "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semi-separating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 (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semi-separadora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 - são sinônimos, em que todos os tipos em um dado conjunto mandam a mesma mensagem, mas conjuntos diferentes de tipos mandam mensagens diferentes.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 jogo de dois tipos em 4.2.1 há estratégias mistas análogas, chamadas de estratégias híbridas, em que, por exemplo,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𝑡_1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joga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𝑚_1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mas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𝑡_2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randomiza entre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𝑚_1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𝑚_2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slide" Target="slide23.xml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20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85" Type="http://schemas.openxmlformats.org/officeDocument/2006/relationships/customXml" Target="../ink/ink9.xml"/><Relationship Id="rId3" Type="http://schemas.openxmlformats.org/officeDocument/2006/relationships/image" Target="../media/image21.png"/><Relationship Id="rId84" Type="http://schemas.openxmlformats.org/officeDocument/2006/relationships/image" Target="../media/image413.png"/><Relationship Id="rId7" Type="http://schemas.openxmlformats.org/officeDocument/2006/relationships/image" Target="../media/image401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customXml" Target="../ink/ink7.xml"/><Relationship Id="rId86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0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01.png"/><Relationship Id="rId4" Type="http://schemas.openxmlformats.org/officeDocument/2006/relationships/customXml" Target="../ink/ink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92" Type="http://schemas.openxmlformats.org/officeDocument/2006/relationships/image" Target="../media/image703.png"/><Relationship Id="rId2" Type="http://schemas.openxmlformats.org/officeDocument/2006/relationships/notesSlide" Target="../notesSlides/notesSlide33.xml"/><Relationship Id="rId91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5" Type="http://schemas.openxmlformats.org/officeDocument/2006/relationships/image" Target="../media/image659.png"/><Relationship Id="rId90" Type="http://schemas.openxmlformats.org/officeDocument/2006/relationships/image" Target="../media/image702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5" Type="http://schemas.openxmlformats.org/officeDocument/2006/relationships/customXml" Target="../ink/ink14.xml"/><Relationship Id="rId4" Type="http://schemas.openxmlformats.org/officeDocument/2006/relationships/image" Target="../media/image3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0.png"/><Relationship Id="rId4" Type="http://schemas.openxmlformats.org/officeDocument/2006/relationships/customXml" Target="../ink/ink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9609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0838" y="2918697"/>
                <a:ext cx="4793673" cy="273395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tx1"/>
                    </a:solidFill>
                  </a:rPr>
                  <a:t>Estratégia 1 do </a:t>
                </a:r>
                <a:r>
                  <a:rPr lang="pt-BR" sz="1800" i="1" dirty="0">
                    <a:solidFill>
                      <a:schemeClr val="tx1"/>
                    </a:solidFill>
                  </a:rPr>
                  <a:t>Sender</a:t>
                </a:r>
                <a:r>
                  <a:rPr lang="pt-BR" sz="1800" dirty="0">
                    <a:solidFill>
                      <a:schemeClr val="tx1"/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b="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Estratégia 2 do </a:t>
                </a:r>
                <a:r>
                  <a:rPr lang="pt-BR" sz="1800" i="1" dirty="0">
                    <a:solidFill>
                      <a:schemeClr val="bg1">
                        <a:lumMod val="65000"/>
                      </a:schemeClr>
                    </a:solidFill>
                  </a:rPr>
                  <a:t>Sender</a:t>
                </a: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Estratégia 3 do </a:t>
                </a:r>
                <a:r>
                  <a:rPr lang="pt-BR" sz="1800" i="1" dirty="0">
                    <a:solidFill>
                      <a:schemeClr val="bg1">
                        <a:lumMod val="65000"/>
                      </a:schemeClr>
                    </a:solidFill>
                  </a:rPr>
                  <a:t>Sender</a:t>
                </a: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tx1"/>
                    </a:solidFill>
                  </a:rPr>
                  <a:t>Estratégia 4 do </a:t>
                </a:r>
                <a:r>
                  <a:rPr lang="pt-BR" sz="1800" i="1" dirty="0">
                    <a:solidFill>
                      <a:schemeClr val="tx1"/>
                    </a:solidFill>
                  </a:rPr>
                  <a:t>Sender</a:t>
                </a:r>
                <a:r>
                  <a:rPr lang="pt-BR" sz="1800" dirty="0">
                    <a:solidFill>
                      <a:schemeClr val="tx1"/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0838" y="2918697"/>
                <a:ext cx="4793673" cy="2733955"/>
              </a:xfrm>
              <a:blipFill>
                <a:blip r:embed="rId3"/>
                <a:stretch>
                  <a:fillRect l="-762" t="-3125" r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6206115-8DCD-430C-BD60-F2E3B0A3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/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600" dirty="0"/>
                  <a:t>No jogo da figura </a:t>
                </a:r>
                <a14:m>
                  <m:oMath xmlns:m="http://schemas.openxmlformats.org/officeDocument/2006/math">
                    <m:r>
                      <a:rPr lang="pt-BR" sz="2600" i="1" dirty="0">
                        <a:latin typeface="Cambria Math" panose="02040503050406030204" pitchFamily="18" charset="0"/>
                      </a:rPr>
                      <m:t>4.2.1</m:t>
                    </m:r>
                  </m:oMath>
                </a14:m>
                <a:r>
                  <a:rPr lang="pt-BR" sz="2600" dirty="0"/>
                  <a:t>, classificamos as estratégias do </a:t>
                </a:r>
                <a:r>
                  <a:rPr lang="pt-BR" sz="2600" i="1" dirty="0"/>
                  <a:t>Sender </a:t>
                </a:r>
                <a:r>
                  <a:rPr lang="pt-BR" sz="2600" dirty="0"/>
                  <a:t>em dois grupos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blipFill>
                <a:blip r:embed="rId4"/>
                <a:stretch>
                  <a:fillRect l="-1020" t="-9877" b="-30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A38F14E-FCD9-4836-8397-2242C1CB2570}"/>
              </a:ext>
            </a:extLst>
          </p:cNvPr>
          <p:cNvSpPr/>
          <p:nvPr/>
        </p:nvSpPr>
        <p:spPr>
          <a:xfrm>
            <a:off x="3610838" y="2918697"/>
            <a:ext cx="4793673" cy="510303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8A362-8E36-4E04-AF3B-E8CAD05572BE}"/>
              </a:ext>
            </a:extLst>
          </p:cNvPr>
          <p:cNvSpPr/>
          <p:nvPr/>
        </p:nvSpPr>
        <p:spPr>
          <a:xfrm>
            <a:off x="3610837" y="5010734"/>
            <a:ext cx="4793673" cy="510303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49D4B-F115-4099-A242-1C4D399186A5}"/>
              </a:ext>
            </a:extLst>
          </p:cNvPr>
          <p:cNvSpPr txBox="1"/>
          <p:nvPr/>
        </p:nvSpPr>
        <p:spPr>
          <a:xfrm>
            <a:off x="914403" y="3759933"/>
            <a:ext cx="2361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u="sng" dirty="0"/>
              <a:t>Pooling</a:t>
            </a:r>
            <a:r>
              <a:rPr lang="pt-BR" i="1" dirty="0"/>
              <a:t> ou agregadora – </a:t>
            </a:r>
            <a:r>
              <a:rPr lang="pt-BR" dirty="0"/>
              <a:t>Cada tipo manda a mesma mensagem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E608EB-C581-4812-A1FF-B357B557A239}"/>
              </a:ext>
            </a:extLst>
          </p:cNvPr>
          <p:cNvCxnSpPr>
            <a:cxnSpLocks/>
          </p:cNvCxnSpPr>
          <p:nvPr/>
        </p:nvCxnSpPr>
        <p:spPr>
          <a:xfrm rot="10800000">
            <a:off x="3412651" y="3132306"/>
            <a:ext cx="0" cy="2094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C5C3A3-7D33-460E-83BE-70565D2C2C42}"/>
              </a:ext>
            </a:extLst>
          </p:cNvPr>
          <p:cNvCxnSpPr>
            <a:cxnSpLocks/>
          </p:cNvCxnSpPr>
          <p:nvPr/>
        </p:nvCxnSpPr>
        <p:spPr>
          <a:xfrm rot="10800000">
            <a:off x="3416098" y="5226866"/>
            <a:ext cx="165558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071294-E69F-4F7F-BA51-53E1CB47DB42}"/>
              </a:ext>
            </a:extLst>
          </p:cNvPr>
          <p:cNvCxnSpPr>
            <a:cxnSpLocks/>
          </p:cNvCxnSpPr>
          <p:nvPr/>
        </p:nvCxnSpPr>
        <p:spPr>
          <a:xfrm rot="10800000">
            <a:off x="3221546" y="4179586"/>
            <a:ext cx="200835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4E613E-F722-43C6-B070-24E3B064996D}"/>
              </a:ext>
            </a:extLst>
          </p:cNvPr>
          <p:cNvCxnSpPr>
            <a:cxnSpLocks/>
          </p:cNvCxnSpPr>
          <p:nvPr/>
        </p:nvCxnSpPr>
        <p:spPr>
          <a:xfrm rot="10800000">
            <a:off x="3416098" y="3132306"/>
            <a:ext cx="165558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C5C535-9C96-4361-9BB7-74FD8B0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385A9-649D-4817-B5D0-B76F8487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9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C0CD36-FE7F-4517-AF90-77292D27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5F1669-28C7-4B92-BAAD-6EF7B4F9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7" y="1874520"/>
            <a:ext cx="5813463" cy="426656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DA1CF1-6928-4A6C-9757-582F2A741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3" y="1874520"/>
            <a:ext cx="5813463" cy="42665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9E918-F302-4838-8A4C-E728CA6D85A1}"/>
              </a:ext>
            </a:extLst>
          </p:cNvPr>
          <p:cNvCxnSpPr/>
          <p:nvPr/>
        </p:nvCxnSpPr>
        <p:spPr>
          <a:xfrm>
            <a:off x="1454727" y="2743200"/>
            <a:ext cx="1648691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B8EDC-CD03-4E9F-95C7-BF113453E1B7}"/>
              </a:ext>
            </a:extLst>
          </p:cNvPr>
          <p:cNvCxnSpPr/>
          <p:nvPr/>
        </p:nvCxnSpPr>
        <p:spPr>
          <a:xfrm>
            <a:off x="1454727" y="4752109"/>
            <a:ext cx="1648691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16BB5-2000-4D00-BCDE-2E5914BA77C7}"/>
              </a:ext>
            </a:extLst>
          </p:cNvPr>
          <p:cNvCxnSpPr/>
          <p:nvPr/>
        </p:nvCxnSpPr>
        <p:spPr>
          <a:xfrm>
            <a:off x="8672945" y="4752109"/>
            <a:ext cx="1648691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8C2AC-1972-42FD-8CEB-A681BB2F3F05}"/>
              </a:ext>
            </a:extLst>
          </p:cNvPr>
          <p:cNvCxnSpPr/>
          <p:nvPr/>
        </p:nvCxnSpPr>
        <p:spPr>
          <a:xfrm>
            <a:off x="8562108" y="2729345"/>
            <a:ext cx="1648691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9AEF9-94BA-4D63-8297-6F478DC6393D}"/>
              </a:ext>
            </a:extLst>
          </p:cNvPr>
          <p:cNvCxnSpPr/>
          <p:nvPr/>
        </p:nvCxnSpPr>
        <p:spPr>
          <a:xfrm flipH="1">
            <a:off x="1454727" y="2743200"/>
            <a:ext cx="1648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8C572-9089-42DD-B14A-41BE340DD41F}"/>
              </a:ext>
            </a:extLst>
          </p:cNvPr>
          <p:cNvCxnSpPr/>
          <p:nvPr/>
        </p:nvCxnSpPr>
        <p:spPr>
          <a:xfrm flipH="1">
            <a:off x="1454727" y="4752109"/>
            <a:ext cx="1648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B0F3C3-362A-4DAE-8942-4D223B6422E1}"/>
              </a:ext>
            </a:extLst>
          </p:cNvPr>
          <p:cNvCxnSpPr>
            <a:cxnSpLocks/>
          </p:cNvCxnSpPr>
          <p:nvPr/>
        </p:nvCxnSpPr>
        <p:spPr>
          <a:xfrm>
            <a:off x="8562108" y="4752109"/>
            <a:ext cx="1759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0ED9D6-49B9-482B-A402-764CD7F812A3}"/>
              </a:ext>
            </a:extLst>
          </p:cNvPr>
          <p:cNvCxnSpPr>
            <a:cxnSpLocks/>
          </p:cNvCxnSpPr>
          <p:nvPr/>
        </p:nvCxnSpPr>
        <p:spPr>
          <a:xfrm>
            <a:off x="8562108" y="2729345"/>
            <a:ext cx="1759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7A0505-93B9-4B2D-9AED-1B92D5CC0427}"/>
              </a:ext>
            </a:extLst>
          </p:cNvPr>
          <p:cNvCxnSpPr/>
          <p:nvPr/>
        </p:nvCxnSpPr>
        <p:spPr>
          <a:xfrm>
            <a:off x="5888953" y="1583571"/>
            <a:ext cx="0" cy="42902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C6471-56B3-4E1F-8A17-65F29AA1775F}"/>
                  </a:ext>
                </a:extLst>
              </p:cNvPr>
              <p:cNvSpPr txBox="1"/>
              <p:nvPr/>
            </p:nvSpPr>
            <p:spPr>
              <a:xfrm>
                <a:off x="1550536" y="5765371"/>
                <a:ext cx="346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Pooling em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AC6471-56B3-4E1F-8A17-65F29AA1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36" y="5765371"/>
                <a:ext cx="3465649" cy="461665"/>
              </a:xfrm>
              <a:prstGeom prst="rect">
                <a:avLst/>
              </a:prstGeom>
              <a:blipFill>
                <a:blip r:embed="rId4"/>
                <a:stretch>
                  <a:fillRect l="-2636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80E99-8C88-4633-9EE4-4F3B1C7087BB}"/>
                  </a:ext>
                </a:extLst>
              </p:cNvPr>
              <p:cNvSpPr txBox="1"/>
              <p:nvPr/>
            </p:nvSpPr>
            <p:spPr>
              <a:xfrm>
                <a:off x="7096346" y="5778289"/>
                <a:ext cx="346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Pooling em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80E99-8C88-4633-9EE4-4F3B1C7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46" y="5778289"/>
                <a:ext cx="3465649" cy="461665"/>
              </a:xfrm>
              <a:prstGeom prst="rect">
                <a:avLst/>
              </a:prstGeom>
              <a:blipFill>
                <a:blip r:embed="rId5"/>
                <a:stretch>
                  <a:fillRect l="-263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9AE4C-DD79-43BF-B92A-4597316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E3F2B4-2F07-420A-AEFC-089F55C6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4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0838" y="2918697"/>
                <a:ext cx="4793673" cy="273395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Estratégia 1 do </a:t>
                </a:r>
                <a:r>
                  <a:rPr lang="pt-BR" sz="1800" i="1" dirty="0">
                    <a:solidFill>
                      <a:schemeClr val="bg1">
                        <a:lumMod val="65000"/>
                      </a:schemeClr>
                    </a:solidFill>
                  </a:rPr>
                  <a:t>Sender</a:t>
                </a: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b="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tx1"/>
                    </a:solidFill>
                  </a:rPr>
                  <a:t>Estratégia 2 do </a:t>
                </a:r>
                <a:r>
                  <a:rPr lang="pt-BR" sz="1800" i="1" dirty="0">
                    <a:solidFill>
                      <a:schemeClr val="tx1"/>
                    </a:solidFill>
                  </a:rPr>
                  <a:t>Sender</a:t>
                </a:r>
                <a:r>
                  <a:rPr lang="pt-BR" sz="1800" dirty="0">
                    <a:solidFill>
                      <a:schemeClr val="tx1"/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tx1"/>
                  </a:solidFill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tx1"/>
                    </a:solidFill>
                  </a:rPr>
                  <a:t>Estratégia 3 do </a:t>
                </a:r>
                <a:r>
                  <a:rPr lang="pt-BR" sz="1800" i="1" dirty="0">
                    <a:solidFill>
                      <a:schemeClr val="tx1"/>
                    </a:solidFill>
                  </a:rPr>
                  <a:t>Sender</a:t>
                </a:r>
                <a:r>
                  <a:rPr lang="pt-BR" sz="1800" dirty="0">
                    <a:solidFill>
                      <a:schemeClr val="tx1"/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1"/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Estratégia 4 do </a:t>
                </a:r>
                <a:r>
                  <a:rPr lang="pt-BR" sz="1800" i="1" dirty="0">
                    <a:solidFill>
                      <a:schemeClr val="bg1">
                        <a:lumMod val="65000"/>
                      </a:schemeClr>
                    </a:solidFill>
                  </a:rPr>
                  <a:t>Sender</a:t>
                </a:r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bg1">
                        <a:lumMod val="65000"/>
                      </a:schemeClr>
                    </a:solidFill>
                  </a:rPr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0838" y="2918697"/>
                <a:ext cx="4793673" cy="2733955"/>
              </a:xfrm>
              <a:blipFill>
                <a:blip r:embed="rId3"/>
                <a:stretch>
                  <a:fillRect l="-762" t="-3125" r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6206115-8DCD-430C-BD60-F2E3B0A3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/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600" dirty="0"/>
                  <a:t>No jogo da figura </a:t>
                </a:r>
                <a14:m>
                  <m:oMath xmlns:m="http://schemas.openxmlformats.org/officeDocument/2006/math">
                    <m:r>
                      <a:rPr lang="pt-BR" sz="2600" i="1" dirty="0">
                        <a:latin typeface="Cambria Math" panose="02040503050406030204" pitchFamily="18" charset="0"/>
                      </a:rPr>
                      <m:t>4.2.1</m:t>
                    </m:r>
                  </m:oMath>
                </a14:m>
                <a:r>
                  <a:rPr lang="pt-BR" sz="2600" dirty="0"/>
                  <a:t>, classificamos as estratégias do </a:t>
                </a:r>
                <a:r>
                  <a:rPr lang="pt-BR" sz="2600" i="1" dirty="0"/>
                  <a:t>Sender </a:t>
                </a:r>
                <a:r>
                  <a:rPr lang="pt-BR" sz="2600" dirty="0"/>
                  <a:t>em dois grupos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blipFill>
                <a:blip r:embed="rId4"/>
                <a:stretch>
                  <a:fillRect l="-1020" t="-9877" b="-30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12CA0F9-6B72-44A2-A9C5-1E4D81F2E22F}"/>
              </a:ext>
            </a:extLst>
          </p:cNvPr>
          <p:cNvSpPr/>
          <p:nvPr/>
        </p:nvSpPr>
        <p:spPr>
          <a:xfrm>
            <a:off x="3610838" y="3620657"/>
            <a:ext cx="4793673" cy="510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705692-5580-494F-BE99-861E461AF6E3}"/>
              </a:ext>
            </a:extLst>
          </p:cNvPr>
          <p:cNvCxnSpPr>
            <a:cxnSpLocks/>
          </p:cNvCxnSpPr>
          <p:nvPr/>
        </p:nvCxnSpPr>
        <p:spPr>
          <a:xfrm>
            <a:off x="8573515" y="3875808"/>
            <a:ext cx="0" cy="6915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B1B09A-2705-48F5-8421-E0B362885E9C}"/>
              </a:ext>
            </a:extLst>
          </p:cNvPr>
          <p:cNvCxnSpPr>
            <a:cxnSpLocks/>
          </p:cNvCxnSpPr>
          <p:nvPr/>
        </p:nvCxnSpPr>
        <p:spPr>
          <a:xfrm>
            <a:off x="8404510" y="3875808"/>
            <a:ext cx="1655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A8257-17EA-4DF3-AA49-1D8F90CEB4BB}"/>
              </a:ext>
            </a:extLst>
          </p:cNvPr>
          <p:cNvCxnSpPr>
            <a:cxnSpLocks/>
          </p:cNvCxnSpPr>
          <p:nvPr/>
        </p:nvCxnSpPr>
        <p:spPr>
          <a:xfrm>
            <a:off x="8583241" y="4221598"/>
            <a:ext cx="20083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89BFAA-97EB-4A3D-B83A-4D3FB474BE3D}"/>
              </a:ext>
            </a:extLst>
          </p:cNvPr>
          <p:cNvSpPr txBox="1"/>
          <p:nvPr/>
        </p:nvSpPr>
        <p:spPr>
          <a:xfrm>
            <a:off x="8739072" y="3759933"/>
            <a:ext cx="2614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u="sng" dirty="0"/>
              <a:t>Separating</a:t>
            </a:r>
            <a:r>
              <a:rPr lang="pt-BR" i="1" dirty="0"/>
              <a:t> ou separadora – </a:t>
            </a:r>
            <a:r>
              <a:rPr lang="pt-BR" dirty="0"/>
              <a:t>Cada tipo manda mensagens diferentes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DA1B1-99FF-4F14-A9E5-18FDEC82C769}"/>
              </a:ext>
            </a:extLst>
          </p:cNvPr>
          <p:cNvSpPr/>
          <p:nvPr/>
        </p:nvSpPr>
        <p:spPr>
          <a:xfrm>
            <a:off x="3610838" y="4312237"/>
            <a:ext cx="4793673" cy="510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E2B198-4BFE-44A9-86E0-FB0BF6259FA1}"/>
              </a:ext>
            </a:extLst>
          </p:cNvPr>
          <p:cNvCxnSpPr>
            <a:cxnSpLocks/>
          </p:cNvCxnSpPr>
          <p:nvPr/>
        </p:nvCxnSpPr>
        <p:spPr>
          <a:xfrm>
            <a:off x="8404510" y="4567388"/>
            <a:ext cx="1655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0B0D-4695-4D7F-A0B2-F129349B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2327-33D1-4B6B-BB02-165E0DB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9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C0CD36-FE7F-4517-AF90-77292D27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5F1669-28C7-4B92-BAAD-6EF7B4F9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7" y="1874520"/>
            <a:ext cx="5813463" cy="426656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DA1CF1-6928-4A6C-9757-582F2A741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3" y="1874520"/>
            <a:ext cx="5813463" cy="426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8C2AC-1972-42FD-8CEB-A681BB2F3F05}"/>
              </a:ext>
            </a:extLst>
          </p:cNvPr>
          <p:cNvCxnSpPr/>
          <p:nvPr/>
        </p:nvCxnSpPr>
        <p:spPr>
          <a:xfrm>
            <a:off x="8562108" y="2729345"/>
            <a:ext cx="1648691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9AEF9-94BA-4D63-8297-6F478DC6393D}"/>
              </a:ext>
            </a:extLst>
          </p:cNvPr>
          <p:cNvCxnSpPr>
            <a:cxnSpLocks/>
          </p:cNvCxnSpPr>
          <p:nvPr/>
        </p:nvCxnSpPr>
        <p:spPr>
          <a:xfrm flipH="1" flipV="1">
            <a:off x="1454727" y="2743200"/>
            <a:ext cx="1648692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8C572-9089-42DD-B14A-41BE340DD41F}"/>
              </a:ext>
            </a:extLst>
          </p:cNvPr>
          <p:cNvCxnSpPr>
            <a:cxnSpLocks/>
          </p:cNvCxnSpPr>
          <p:nvPr/>
        </p:nvCxnSpPr>
        <p:spPr>
          <a:xfrm>
            <a:off x="3103419" y="4752109"/>
            <a:ext cx="169025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B0F3C3-362A-4DAE-8942-4D223B6422E1}"/>
              </a:ext>
            </a:extLst>
          </p:cNvPr>
          <p:cNvCxnSpPr>
            <a:cxnSpLocks/>
          </p:cNvCxnSpPr>
          <p:nvPr/>
        </p:nvCxnSpPr>
        <p:spPr>
          <a:xfrm flipH="1">
            <a:off x="6954982" y="4752109"/>
            <a:ext cx="160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0ED9D6-49B9-482B-A402-764CD7F812A3}"/>
              </a:ext>
            </a:extLst>
          </p:cNvPr>
          <p:cNvCxnSpPr>
            <a:cxnSpLocks/>
          </p:cNvCxnSpPr>
          <p:nvPr/>
        </p:nvCxnSpPr>
        <p:spPr>
          <a:xfrm>
            <a:off x="8562108" y="2729345"/>
            <a:ext cx="175952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6B9FFD-346B-45C8-8898-284CF7288857}"/>
              </a:ext>
            </a:extLst>
          </p:cNvPr>
          <p:cNvCxnSpPr/>
          <p:nvPr/>
        </p:nvCxnSpPr>
        <p:spPr>
          <a:xfrm>
            <a:off x="5888953" y="1583571"/>
            <a:ext cx="0" cy="42902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3A5A1-1B73-43BE-A65A-1FAC4E8E10A3}"/>
                  </a:ext>
                </a:extLst>
              </p:cNvPr>
              <p:cNvSpPr txBox="1"/>
              <p:nvPr/>
            </p:nvSpPr>
            <p:spPr>
              <a:xfrm>
                <a:off x="1550536" y="5765371"/>
                <a:ext cx="346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Separating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3A5A1-1B73-43BE-A65A-1FAC4E8E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36" y="5765371"/>
                <a:ext cx="3465649" cy="461665"/>
              </a:xfrm>
              <a:prstGeom prst="rect">
                <a:avLst/>
              </a:prstGeom>
              <a:blipFill>
                <a:blip r:embed="rId4"/>
                <a:stretch>
                  <a:fillRect l="-2636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D80F88-875C-4537-9783-738D9E83159A}"/>
                  </a:ext>
                </a:extLst>
              </p:cNvPr>
              <p:cNvSpPr txBox="1"/>
              <p:nvPr/>
            </p:nvSpPr>
            <p:spPr>
              <a:xfrm>
                <a:off x="7096346" y="5778289"/>
                <a:ext cx="34656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Separating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D80F88-875C-4537-9783-738D9E83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46" y="5778289"/>
                <a:ext cx="3465649" cy="461665"/>
              </a:xfrm>
              <a:prstGeom prst="rect">
                <a:avLst/>
              </a:prstGeom>
              <a:blipFill>
                <a:blip r:embed="rId5"/>
                <a:stretch>
                  <a:fillRect l="-263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8C7318-C1FA-4668-A409-FF8FEB28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2B868-37B4-4113-B918-B0D5FDFE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0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563F6-D8A9-4192-9B3E-33A55C86D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Agora vamos traduzir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.3</m:t>
                    </m:r>
                  </m:oMath>
                </a14:m>
                <a:r>
                  <a:rPr lang="pt-BR" dirty="0"/>
                  <a:t> anteriores em uma definição formal de E.B.P em jogos de sinalização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Como o </a:t>
                </a:r>
                <a:r>
                  <a:rPr lang="pt-BR" i="1" dirty="0"/>
                  <a:t>Sender </a:t>
                </a:r>
                <a:r>
                  <a:rPr lang="pt-BR" dirty="0"/>
                  <a:t>conhece a história completa do jogo quando vai escolher sua mensagem, essa escolha ocorre em um conjunto de informação unitário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r>
                  <a:rPr lang="pt-BR" dirty="0"/>
                  <a:t> trivial para o </a:t>
                </a:r>
                <a:r>
                  <a:rPr lang="pt-BR" i="1" dirty="0"/>
                  <a:t>Sender</a:t>
                </a:r>
                <a:r>
                  <a:rPr lang="pt-BR" dirty="0"/>
                  <a:t>)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 </a:t>
                </a:r>
                <a:r>
                  <a:rPr lang="pt-BR" i="1" dirty="0"/>
                  <a:t>Receiver </a:t>
                </a:r>
                <a:r>
                  <a:rPr lang="pt-BR" dirty="0"/>
                  <a:t>escolhe sua ação depois de observar a mensagem do </a:t>
                </a:r>
                <a:r>
                  <a:rPr lang="pt-BR" i="1" dirty="0"/>
                  <a:t>Sender, </a:t>
                </a:r>
                <a:r>
                  <a:rPr lang="pt-BR" dirty="0"/>
                  <a:t>mas sem saber seu tipo, portanto a escolha do </a:t>
                </a:r>
                <a:r>
                  <a:rPr lang="pt-BR" i="1" dirty="0"/>
                  <a:t>Receiver</a:t>
                </a:r>
                <a:r>
                  <a:rPr lang="pt-BR" dirty="0"/>
                  <a:t> acontece num conjunto de informação não unitário.</a:t>
                </a:r>
              </a:p>
              <a:p>
                <a:pPr lvl="1" algn="just"/>
                <a:r>
                  <a:rPr lang="pt-BR" dirty="0"/>
                  <a:t>Há um conjunto de informação para cada mensagem que o </a:t>
                </a:r>
                <a:r>
                  <a:rPr lang="pt-BR" i="1" dirty="0"/>
                  <a:t>Sender</a:t>
                </a:r>
                <a:r>
                  <a:rPr lang="pt-BR" dirty="0"/>
                  <a:t> possa escolher 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563F6-D8A9-4192-9B3E-33A55C86D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97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A601FE6-0FB9-4A71-A506-D32947FE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sp>
        <p:nvSpPr>
          <p:cNvPr id="2" name="Action Button: Blank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3F0EFBE-3C9D-4B30-ACA2-AA367CB0B3A4}"/>
              </a:ext>
            </a:extLst>
          </p:cNvPr>
          <p:cNvSpPr/>
          <p:nvPr/>
        </p:nvSpPr>
        <p:spPr>
          <a:xfrm>
            <a:off x="10461356" y="6216597"/>
            <a:ext cx="1534333" cy="360362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Apêndice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4A94-8CAC-49AD-8C95-A59CE295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5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8C17C-8B31-401E-9B15-AEBC0A963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2"/>
                <a:ext cx="10515600" cy="4675907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b="1" dirty="0"/>
                  <a:t>Requisito 1 da sinalização:</a:t>
                </a:r>
                <a:r>
                  <a:rPr lang="pt-BR" dirty="0"/>
                  <a:t> Após observar qualquer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o </a:t>
                </a:r>
                <a:r>
                  <a:rPr lang="pt-BR" i="1" dirty="0"/>
                  <a:t>Receiver </a:t>
                </a:r>
                <a:r>
                  <a:rPr lang="pt-BR" dirty="0"/>
                  <a:t>deve ter uma crença sobre quais tipos podem ter enviado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Denotamos essa crença pela distribuição de probabilidade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dirty="0"/>
                  <a:t>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b="1" dirty="0"/>
                  <a:t>Requisito 2R da sinalização: </a:t>
                </a:r>
                <a:r>
                  <a:rPr lang="pt-BR" dirty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a 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</a:t>
                </a:r>
                <a:r>
                  <a:rPr lang="pt-BR" i="1" dirty="0"/>
                  <a:t>Receiver </a:t>
                </a:r>
                <a:r>
                  <a:rPr lang="pt-BR" dirty="0"/>
                  <a:t>deve maximizar sua utilidade esperada dada sua crença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sobre quais tipos podem ter enviado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b="1" dirty="0"/>
                  <a:t>Requisito 2S da sinalização: </a:t>
                </a:r>
                <a:r>
                  <a:rPr lang="pt-BR" dirty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i="1" dirty="0"/>
                  <a:t>, </a:t>
                </a:r>
                <a:r>
                  <a:rPr lang="pt-BR" dirty="0"/>
                  <a:t>a mensagem do </a:t>
                </a:r>
                <a:r>
                  <a:rPr lang="pt-BR" i="1" dirty="0"/>
                  <a:t>Sender </a:t>
                </a:r>
                <a:r>
                  <a:rPr lang="pt-BR" dirty="0"/>
                  <a:t>deve maximizar sua utilidade, dada a estratégia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</a:t>
                </a:r>
                <a:r>
                  <a:rPr lang="pt-BR" i="1" dirty="0"/>
                  <a:t>Receiver</a:t>
                </a:r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8C17C-8B31-401E-9B15-AEBC0A963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2"/>
                <a:ext cx="10515600" cy="4675907"/>
              </a:xfrm>
              <a:blipFill>
                <a:blip r:embed="rId3"/>
                <a:stretch>
                  <a:fillRect l="-522" t="-2347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BAB1809-BD7B-4D76-9FE2-3F707D99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D1537E-232E-428F-978C-85AB4CBB1E90}"/>
                  </a:ext>
                </a:extLst>
              </p14:cNvPr>
              <p14:cNvContentPartPr/>
              <p14:nvPr/>
            </p14:nvContentPartPr>
            <p14:xfrm>
              <a:off x="5809094" y="3592473"/>
              <a:ext cx="20880" cy="2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D1537E-232E-428F-978C-85AB4CBB1E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1094" y="3574473"/>
                <a:ext cx="56520" cy="60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F2C9E-BB55-443D-9BF8-9BD46145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7CD8-E39E-4B1E-B561-D157B9CF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22D-1673-46E6-BBC4-CA14FE81F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2"/>
                <a:ext cx="10663238" cy="442436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do </a:t>
                </a:r>
                <a:r>
                  <a:rPr lang="pt-BR" i="1" dirty="0"/>
                  <a:t>Sender</a:t>
                </a:r>
                <a:r>
                  <a:rPr lang="pt-BR" dirty="0"/>
                  <a:t>,</a:t>
                </a:r>
                <a:r>
                  <a:rPr lang="pt-BR" i="1" dirty="0"/>
                  <a:t> </a:t>
                </a:r>
                <a:r>
                  <a:rPr lang="pt-BR" dirty="0"/>
                  <a:t>denotaremos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 conjunto de tipos que enviam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/>
                <a:r>
                  <a:rPr lang="pt-BR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membro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é não vazio, então o conjunto de informação correspondente à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está no caminho de equilíbrio; </a:t>
                </a:r>
              </a:p>
              <a:p>
                <a:pPr lvl="1" algn="just"/>
                <a:r>
                  <a:rPr lang="pt-BR" dirty="0"/>
                  <a:t>Caso contrário,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não é enviado por nenhum tipo e seu conjunto de informação correspondente está fora do caminho de equilíbrio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1" dirty="0"/>
                  <a:t>Requisito 3 da sinalização: </a:t>
                </a:r>
                <a:r>
                  <a:rPr lang="pt-BR" dirty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se existe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então a crença do </a:t>
                </a:r>
                <a:r>
                  <a:rPr lang="pt-BR" i="1" dirty="0"/>
                  <a:t>Receiver </a:t>
                </a:r>
                <a:r>
                  <a:rPr lang="pt-BR" dirty="0"/>
                  <a:t>no conjunto de informação correspondente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deve seguir a regra de Bayes e a estratégia do </a:t>
                </a:r>
                <a:r>
                  <a:rPr lang="pt-BR" i="1" dirty="0"/>
                  <a:t>Sender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22D-1673-46E6-BBC4-CA14FE81F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2"/>
                <a:ext cx="10663238" cy="4424363"/>
              </a:xfrm>
              <a:blipFill>
                <a:blip r:embed="rId3"/>
                <a:stretch>
                  <a:fillRect l="-686" t="-2759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937F681-3B97-47F0-820D-7470F84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ction Button: Blank 5">
                <a:hlinkClick r:id="rId4" action="ppaction://hlinksldjump" highlightClick="1"/>
                <a:extLst>
                  <a:ext uri="{FF2B5EF4-FFF2-40B4-BE49-F238E27FC236}">
                    <a16:creationId xmlns:a16="http://schemas.microsoft.com/office/drawing/2014/main" id="{3282D7EC-1129-45A8-883F-6682188EDDB8}"/>
                  </a:ext>
                </a:extLst>
              </p:cNvPr>
              <p:cNvSpPr/>
              <p:nvPr/>
            </p:nvSpPr>
            <p:spPr>
              <a:xfrm>
                <a:off x="10485735" y="6382345"/>
                <a:ext cx="1581150" cy="266700"/>
              </a:xfrm>
              <a:prstGeom prst="actionButtonBlan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Pooling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Action Button: Blank 5">
                <a:hlinkClick r:id="rId5" action="ppaction://hlinksldjump" highlightClick="1"/>
                <a:extLst>
                  <a:ext uri="{FF2B5EF4-FFF2-40B4-BE49-F238E27FC236}">
                    <a16:creationId xmlns:a16="http://schemas.microsoft.com/office/drawing/2014/main" id="{3282D7EC-1129-45A8-883F-6682188ED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5" y="6382345"/>
                <a:ext cx="1581150" cy="266700"/>
              </a:xfrm>
              <a:prstGeom prst="actionButtonBlank">
                <a:avLst/>
              </a:prstGeom>
              <a:blipFill>
                <a:blip r:embed="rId6"/>
                <a:stretch>
                  <a:fillRect t="-28261" b="-50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DF9FC6-A157-43A9-A671-1F5420F8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7F4A5-CA54-B3EE-8283-E620ABA9F886}"/>
              </a:ext>
            </a:extLst>
          </p:cNvPr>
          <p:cNvCxnSpPr>
            <a:cxnSpLocks/>
          </p:cNvCxnSpPr>
          <p:nvPr/>
        </p:nvCxnSpPr>
        <p:spPr>
          <a:xfrm flipH="1">
            <a:off x="7315201" y="5270269"/>
            <a:ext cx="10141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33B5BC-1439-0052-D05C-696E027FD465}"/>
              </a:ext>
            </a:extLst>
          </p:cNvPr>
          <p:cNvSpPr txBox="1"/>
          <p:nvPr/>
        </p:nvSpPr>
        <p:spPr>
          <a:xfrm>
            <a:off x="8329353" y="5085603"/>
            <a:ext cx="289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Crença de estar naquela nó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735BDE-F2C9-75C2-7327-9B9989AC97DC}"/>
              </a:ext>
            </a:extLst>
          </p:cNvPr>
          <p:cNvCxnSpPr>
            <a:cxnSpLocks/>
          </p:cNvCxnSpPr>
          <p:nvPr/>
        </p:nvCxnSpPr>
        <p:spPr>
          <a:xfrm>
            <a:off x="4631636" y="5778136"/>
            <a:ext cx="14047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96059-CF22-984A-C5F0-22BE800E07A2}"/>
              </a:ext>
            </a:extLst>
          </p:cNvPr>
          <p:cNvSpPr txBox="1"/>
          <p:nvPr/>
        </p:nvSpPr>
        <p:spPr>
          <a:xfrm>
            <a:off x="838201" y="5339526"/>
            <a:ext cx="374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Somatório de probabilidades </a:t>
            </a:r>
            <a:r>
              <a:rPr lang="pt-BR" sz="180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de ocorrência dos tipos que poderiam ter enviado essa mensagem no caminho de equilíbrio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5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7F681-3B97-47F0-820D-7470F84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Aplicação do Requisito 3 da sinalização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C8AA49-C7CF-4881-8977-DBCA5B03465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257" y="1825625"/>
                <a:ext cx="5181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500"/>
                  </a:spcAft>
                </a:pPr>
                <a:r>
                  <a:rPr lang="pt-BR" sz="2400" dirty="0"/>
                  <a:t>Suponha que a estratégia do Sender é do tipo separating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>
                  <a:spcAft>
                    <a:spcPts val="1500"/>
                  </a:spcAft>
                </a:pPr>
                <a:r>
                  <a:rPr lang="pt-BR" sz="2400" dirty="0"/>
                  <a:t>Qual é a probabilidade de a natureza sortear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do Sender? </a:t>
                </a:r>
              </a:p>
              <a:p>
                <a:pPr>
                  <a:spcAft>
                    <a:spcPts val="1500"/>
                  </a:spcAft>
                </a:pPr>
                <a:r>
                  <a:rPr lang="pt-BR" sz="2400" dirty="0"/>
                  <a:t>Dada a estratégia do </a:t>
                </a:r>
                <a:r>
                  <a:rPr lang="pt-BR" sz="2400" dirty="0" err="1"/>
                  <a:t>Sender</a:t>
                </a:r>
                <a:r>
                  <a:rPr lang="pt-BR" sz="2400" dirty="0"/>
                  <a:t>, qual é a crença do Receiver sobre o Sender ser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uma vez que é observado o sinal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?</a:t>
                </a:r>
              </a:p>
              <a:p>
                <a:pPr marL="0" indent="0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C8AA49-C7CF-4881-8977-DBCA5B034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257" y="1825625"/>
                <a:ext cx="5181600" cy="4351338"/>
              </a:xfrm>
              <a:blipFill>
                <a:blip r:embed="rId3"/>
                <a:stretch>
                  <a:fillRect l="-1529" t="-2661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0C530B9-FA80-407D-9301-B4E176DFE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1690688"/>
            <a:ext cx="5813463" cy="42665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5DC6E1-F12A-4C7C-BC0E-9E7D545CBADC}"/>
              </a:ext>
            </a:extLst>
          </p:cNvPr>
          <p:cNvCxnSpPr>
            <a:cxnSpLocks/>
          </p:cNvCxnSpPr>
          <p:nvPr/>
        </p:nvCxnSpPr>
        <p:spPr>
          <a:xfrm flipH="1" flipV="1">
            <a:off x="1901902" y="2559368"/>
            <a:ext cx="1648692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4B075-D6BD-44BB-973A-FE7CB3AA5731}"/>
              </a:ext>
            </a:extLst>
          </p:cNvPr>
          <p:cNvCxnSpPr>
            <a:cxnSpLocks/>
          </p:cNvCxnSpPr>
          <p:nvPr/>
        </p:nvCxnSpPr>
        <p:spPr>
          <a:xfrm>
            <a:off x="3550594" y="4568277"/>
            <a:ext cx="169025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D8ED81-484C-448C-9638-BFCBBD2C0CEE}"/>
              </a:ext>
            </a:extLst>
          </p:cNvPr>
          <p:cNvSpPr/>
          <p:nvPr/>
        </p:nvSpPr>
        <p:spPr>
          <a:xfrm>
            <a:off x="7160217" y="4881966"/>
            <a:ext cx="4463512" cy="1075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7395552-B3E9-42EC-9CC6-42589BA6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77196A-13C0-4147-9FC2-5DE5944B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5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37F681-3B97-47F0-820D-7470F84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Aplicação do Requisito 3 da sinalização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C8AA49-C7CF-4881-8977-DBCA5B03465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257" y="1825625"/>
                <a:ext cx="5181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500"/>
                  </a:spcAft>
                </a:pPr>
                <a:r>
                  <a:rPr lang="pt-BR" sz="2400" dirty="0"/>
                  <a:t>Suponha que a estratégia do Sender é do tipo separating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>
                  <a:spcAft>
                    <a:spcPts val="1500"/>
                  </a:spcAft>
                </a:pPr>
                <a:r>
                  <a:rPr lang="pt-BR" sz="2400" dirty="0"/>
                  <a:t>Qual é a probabilidade de a natureza sortear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do Sender? </a:t>
                </a:r>
              </a:p>
              <a:p>
                <a:pPr>
                  <a:spcAft>
                    <a:spcPts val="1500"/>
                  </a:spcAft>
                </a:pPr>
                <a:r>
                  <a:rPr lang="pt-BR" sz="2400" dirty="0"/>
                  <a:t>Dada a estratégia do Sender, qual é a crença do Receiver sobre o Sender ser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uma vez que é observado o sinal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?</a:t>
                </a:r>
              </a:p>
              <a:p>
                <a:pPr marL="0" indent="0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C8AA49-C7CF-4881-8977-DBCA5B034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257" y="1825625"/>
                <a:ext cx="5181600" cy="4351338"/>
              </a:xfrm>
              <a:blipFill>
                <a:blip r:embed="rId3"/>
                <a:stretch>
                  <a:fillRect l="-1529" t="-2661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0C530B9-FA80-407D-9301-B4E176DFE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1690688"/>
            <a:ext cx="5813463" cy="42665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5DC6E1-F12A-4C7C-BC0E-9E7D545CBADC}"/>
              </a:ext>
            </a:extLst>
          </p:cNvPr>
          <p:cNvCxnSpPr>
            <a:cxnSpLocks/>
          </p:cNvCxnSpPr>
          <p:nvPr/>
        </p:nvCxnSpPr>
        <p:spPr>
          <a:xfrm flipH="1" flipV="1">
            <a:off x="1901902" y="2559368"/>
            <a:ext cx="1648692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4B075-D6BD-44BB-973A-FE7CB3AA5731}"/>
              </a:ext>
            </a:extLst>
          </p:cNvPr>
          <p:cNvCxnSpPr>
            <a:cxnSpLocks/>
          </p:cNvCxnSpPr>
          <p:nvPr/>
        </p:nvCxnSpPr>
        <p:spPr>
          <a:xfrm>
            <a:off x="3550594" y="4568277"/>
            <a:ext cx="169025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FACB2-E63D-4353-8E43-0C8EE629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9094-93C7-46D9-91EC-A4A07ABA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4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5D632-2FA4-4017-A553-960AB8294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b="1" dirty="0"/>
                  <a:t>Definição:</a:t>
                </a:r>
                <a:r>
                  <a:rPr lang="pt-BR" dirty="0"/>
                  <a:t> </a:t>
                </a:r>
                <a:r>
                  <a:rPr lang="pt-BR" b="1" dirty="0">
                    <a:solidFill>
                      <a:srgbClr val="0070C0"/>
                    </a:solidFill>
                  </a:rPr>
                  <a:t>Um E.B.P em estratégias puras </a:t>
                </a:r>
                <a:r>
                  <a:rPr lang="pt-BR" dirty="0"/>
                  <a:t>de um jogo de sinalização é </a:t>
                </a:r>
                <a:r>
                  <a:rPr lang="pt-BR" b="1" dirty="0">
                    <a:solidFill>
                      <a:srgbClr val="0070C0"/>
                    </a:solidFill>
                  </a:rPr>
                  <a:t>um par de estratégias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70C0"/>
                    </a:solidFill>
                  </a:rPr>
                  <a:t>e uma crença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</a:t>
                </a:r>
                <a:r>
                  <a:rPr lang="pt-BR" b="1" dirty="0">
                    <a:solidFill>
                      <a:srgbClr val="C00000"/>
                    </a:solidFill>
                  </a:rPr>
                  <a:t>satisfaz os requisitos de sinalização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pt-BR" dirty="0"/>
                  <a:t>,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),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) e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)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 a estratégia 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𝑆𝑒𝑛𝑑𝑒𝑟</m:t>
                    </m:r>
                  </m:oMath>
                </a14:m>
                <a:r>
                  <a:rPr lang="pt-BR" dirty="0"/>
                  <a:t> é pooling ou separating, dizemos que o equilíbrio  é pooling (equilíbrio agregador) ou separating (equilíbrio separador), respectivamente.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Munidos desse conhecimento, podemos agora encontrar os equilíbrios Bayesianos perfeitos </a:t>
                </a:r>
                <a:r>
                  <a:rPr lang="pt-BR" i="1" dirty="0"/>
                  <a:t>em estratégias puras </a:t>
                </a:r>
                <a:r>
                  <a:rPr lang="pt-BR" dirty="0"/>
                  <a:t>de um jogo como aquele ilustrado anteriormente.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5D632-2FA4-4017-A553-960AB8294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ADD5405-3840-4BB9-A96B-F6B7CA6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89FB93-2D09-4E4C-9EE5-C7E70E3E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AB48-B687-474E-8978-25EF1D26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Parte 2 - Jogos Dinâmicos de Informação Incompleta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4)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14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877126-38A6-4D9D-B924-1F4986C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  <a:endParaRPr lang="pt-BR" sz="2400" dirty="0"/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445703E7-062E-482B-8EF1-5084936E2D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356"/>
            <a:ext cx="5181600" cy="359187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3FAC452-07BC-4A00-B8C6-C992AD3A2E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364480" cy="46672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Note que cada tipo é igualmente provável de ser sorteado pela natureza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pt-BR" dirty="0"/>
                  <a:t>).</a:t>
                </a:r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,1−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,1−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denotam as crenças do </a:t>
                </a:r>
                <a:r>
                  <a:rPr lang="pt-BR" i="1" dirty="0"/>
                  <a:t>Receiver </a:t>
                </a:r>
                <a:r>
                  <a:rPr lang="pt-BR" dirty="0"/>
                  <a:t>em cada conjunto de informação.</a:t>
                </a:r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As estratégias do </a:t>
                </a:r>
                <a:r>
                  <a:rPr lang="pt-BR" i="1" dirty="0"/>
                  <a:t>Sender </a:t>
                </a:r>
                <a:r>
                  <a:rPr lang="pt-BR" dirty="0"/>
                  <a:t>são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pt-BR" dirty="0"/>
                  <a:t> significa que o tipo 1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e o tipo 2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As estratégias do </a:t>
                </a:r>
                <a:r>
                  <a:rPr lang="pt-BR" i="1" dirty="0"/>
                  <a:t>Receiver </a:t>
                </a:r>
                <a:r>
                  <a:rPr lang="pt-BR" dirty="0"/>
                  <a:t>são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pt-BR" dirty="0"/>
                  <a:t> significa que o </a:t>
                </a:r>
                <a:r>
                  <a:rPr lang="pt-BR" i="1" dirty="0"/>
                  <a:t>Receiver </a:t>
                </a:r>
                <a:r>
                  <a:rPr lang="pt-BR" dirty="0"/>
                  <a:t>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caso receba a mensagem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pt-BR" dirty="0"/>
                  <a:t> caso receba a mensagem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1500"/>
                  </a:spcBef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3FAC452-07BC-4A00-B8C6-C992AD3A2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364480" cy="4667248"/>
              </a:xfrm>
              <a:blipFill>
                <a:blip r:embed="rId4"/>
                <a:stretch>
                  <a:fillRect l="-1364" t="-2611" r="-1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FA1718-9951-4FCF-A639-F794EC0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C779E-F676-457D-9799-6D38DA5A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9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58B0-5AFA-4B9D-B37B-1CC57038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Passos para encontrar um equilíbrio separating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AA39-E7E0-4427-9E10-4F347AA0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pt-BR" dirty="0"/>
              <a:t>Cada tipo do </a:t>
            </a:r>
            <a:r>
              <a:rPr lang="pt-BR" i="1" dirty="0"/>
              <a:t>Sender</a:t>
            </a:r>
            <a:r>
              <a:rPr lang="pt-BR" dirty="0"/>
              <a:t> escolhe ações únicas. Isso permite ao </a:t>
            </a:r>
            <a:r>
              <a:rPr lang="pt-BR" i="1" dirty="0"/>
              <a:t>Receiver</a:t>
            </a:r>
            <a:r>
              <a:rPr lang="pt-BR" dirty="0"/>
              <a:t> aprender tudo sobre seu oponente após observar uma </a:t>
            </a:r>
            <a:r>
              <a:rPr lang="pt-BR" i="1" dirty="0"/>
              <a:t>suposta</a:t>
            </a:r>
            <a:r>
              <a:rPr lang="pt-BR" dirty="0"/>
              <a:t> jogada de equilíbrio.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Identificar uma estratégias </a:t>
            </a:r>
            <a:r>
              <a:rPr lang="pt-BR" i="1" dirty="0"/>
              <a:t>separating</a:t>
            </a:r>
            <a:r>
              <a:rPr lang="pt-BR" dirty="0"/>
              <a:t> do </a:t>
            </a:r>
            <a:r>
              <a:rPr lang="pt-BR" i="1" dirty="0"/>
              <a:t>Sender</a:t>
            </a:r>
            <a:r>
              <a:rPr lang="pt-BR" dirty="0"/>
              <a:t> e supor que ela constitui equilíbrio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Encontrar a melhor resposta do </a:t>
            </a:r>
            <a:r>
              <a:rPr lang="pt-BR" i="1" dirty="0"/>
              <a:t>Receiver</a:t>
            </a:r>
            <a:r>
              <a:rPr lang="pt-BR" dirty="0"/>
              <a:t> a essa estratégia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Checar se o </a:t>
            </a:r>
            <a:r>
              <a:rPr lang="pt-BR" i="1" dirty="0"/>
              <a:t>Sender</a:t>
            </a:r>
            <a:r>
              <a:rPr lang="pt-BR" dirty="0"/>
              <a:t> tem incentivos para desviar dessa estratégia, dadas as melhores respostas do </a:t>
            </a:r>
            <a:r>
              <a:rPr lang="pt-BR" i="1" dirty="0"/>
              <a:t>Receiver</a:t>
            </a:r>
            <a:r>
              <a:rPr lang="pt-BR" dirty="0"/>
              <a:t> encontradas no passo 2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Repetir o algoritmo começando pelo passo 1 até exaurir todas as estratégias </a:t>
            </a:r>
            <a:r>
              <a:rPr lang="pt-BR" i="1" dirty="0"/>
              <a:t>separating </a:t>
            </a:r>
            <a:r>
              <a:rPr lang="pt-BR" dirty="0"/>
              <a:t>do jogo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1CAAD5-F6FC-4C9C-BE55-D2A7EBA52B20}"/>
              </a:ext>
            </a:extLst>
          </p:cNvPr>
          <p:cNvCxnSpPr>
            <a:cxnSpLocks/>
          </p:cNvCxnSpPr>
          <p:nvPr/>
        </p:nvCxnSpPr>
        <p:spPr>
          <a:xfrm>
            <a:off x="511444" y="2495226"/>
            <a:ext cx="0" cy="3332135"/>
          </a:xfrm>
          <a:prstGeom prst="straightConnector1">
            <a:avLst/>
          </a:prstGeom>
          <a:ln w="1047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C00000"/>
                </a:gs>
              </a:gsLst>
              <a:path path="circle">
                <a:fillToRect l="50000" t="-80000" r="50000" b="180000"/>
              </a:path>
              <a:tileRect/>
            </a:gradFill>
            <a:headEnd w="lg" len="lg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C5C7-7CD3-450D-8116-BAC71C7F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4B06-8FA2-4FBA-BD65-ADB61BF8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4246-EE9A-4CC5-9B8A-1FD87D4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Passos para encontrar um equilíbrio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7594-DB6F-496C-95F7-1E13468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pt-BR" dirty="0"/>
              <a:t>Cada tipo do </a:t>
            </a:r>
            <a:r>
              <a:rPr lang="pt-BR" i="1" dirty="0"/>
              <a:t>Sender</a:t>
            </a:r>
            <a:r>
              <a:rPr lang="pt-BR" dirty="0"/>
              <a:t> escolhe ações idênticas.  Como consequência, o </a:t>
            </a:r>
            <a:r>
              <a:rPr lang="pt-BR" i="1" dirty="0"/>
              <a:t>Receiver</a:t>
            </a:r>
            <a:r>
              <a:rPr lang="pt-BR" dirty="0"/>
              <a:t> não consegue atualizar suas crenças fora do caminho de equilíbrio com exatidão após observar uma </a:t>
            </a:r>
            <a:r>
              <a:rPr lang="pt-BR" i="1" dirty="0"/>
              <a:t>suposta</a:t>
            </a:r>
            <a:r>
              <a:rPr lang="pt-BR" dirty="0"/>
              <a:t> jogada de equilíbrio.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Identificar uma estratégias </a:t>
            </a:r>
            <a:r>
              <a:rPr lang="pt-BR" i="1" dirty="0"/>
              <a:t>pooling</a:t>
            </a:r>
            <a:r>
              <a:rPr lang="pt-BR" dirty="0"/>
              <a:t> do Sender e supor que ela constitui equilíbrio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Encontrar a melhor resposta do </a:t>
            </a:r>
            <a:r>
              <a:rPr lang="pt-BR" i="1" dirty="0"/>
              <a:t>Receiver</a:t>
            </a:r>
            <a:r>
              <a:rPr lang="pt-BR" dirty="0"/>
              <a:t> a essa estratégia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Checar se o </a:t>
            </a:r>
            <a:r>
              <a:rPr lang="pt-BR" i="1" dirty="0"/>
              <a:t>Sender</a:t>
            </a:r>
            <a:r>
              <a:rPr lang="pt-BR" dirty="0"/>
              <a:t> tem incentivos para desviar dessa estratégia, dadas as melhores respostas do </a:t>
            </a:r>
            <a:r>
              <a:rPr lang="pt-BR" i="1" dirty="0"/>
              <a:t>Receiver</a:t>
            </a:r>
            <a:r>
              <a:rPr lang="pt-BR" dirty="0"/>
              <a:t> encontradas no passo 2</a:t>
            </a:r>
          </a:p>
          <a:p>
            <a:pPr marL="514350" indent="-51435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Repetir o algoritmo começando pelo passo 1 até exaurir todas as estratégias </a:t>
            </a:r>
            <a:r>
              <a:rPr lang="pt-BR" i="1" dirty="0"/>
              <a:t>pooling </a:t>
            </a:r>
            <a:r>
              <a:rPr lang="pt-BR" dirty="0"/>
              <a:t>do jogo</a:t>
            </a:r>
          </a:p>
          <a:p>
            <a:pPr algn="just">
              <a:spcAft>
                <a:spcPts val="1000"/>
              </a:spcAft>
            </a:pPr>
            <a:endParaRPr lang="pt-B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BE8E44-56AC-460E-AB60-B6CAF8BC0176}"/>
              </a:ext>
            </a:extLst>
          </p:cNvPr>
          <p:cNvCxnSpPr>
            <a:cxnSpLocks/>
          </p:cNvCxnSpPr>
          <p:nvPr/>
        </p:nvCxnSpPr>
        <p:spPr>
          <a:xfrm>
            <a:off x="511444" y="2495226"/>
            <a:ext cx="0" cy="3332135"/>
          </a:xfrm>
          <a:prstGeom prst="straightConnector1">
            <a:avLst/>
          </a:prstGeom>
          <a:ln w="1047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070C0">
                    <a:lumMod val="79000"/>
                    <a:lumOff val="21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headEnd w="lg" len="lg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7A4E-E38A-4942-B19B-63D65A06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1979-8775-4BDB-8A0C-AE33FE63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5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o conjunto de informação do Receiver à esquerda é alcançado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Receiver ter crenças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0,5+0,5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2726426-D5F0-4DAD-BCF0-A455E3CB9662}"/>
              </a:ext>
            </a:extLst>
          </p:cNvPr>
          <p:cNvSpPr/>
          <p:nvPr/>
        </p:nvSpPr>
        <p:spPr>
          <a:xfrm>
            <a:off x="5638800" y="5014317"/>
            <a:ext cx="6200775" cy="1371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ction Button: Blank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272F89C-E6F7-4EFA-B01B-D59AE58BC1D9}"/>
              </a:ext>
            </a:extLst>
          </p:cNvPr>
          <p:cNvSpPr/>
          <p:nvPr/>
        </p:nvSpPr>
        <p:spPr>
          <a:xfrm>
            <a:off x="10596562" y="6303243"/>
            <a:ext cx="1514475" cy="301047"/>
          </a:xfrm>
          <a:prstGeom prst="actionButtonBlank">
            <a:avLst/>
          </a:prstGeom>
          <a:solidFill>
            <a:srgbClr val="E9EB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R3 sinalização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2409B-9685-4C77-B895-B3289343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7F4C3-EB7F-D19B-48F7-65937931ED8F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49CF6-3B61-A579-D37E-96254D590BDE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4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o conjunto de informação do Receiver à esquerda é alcançado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Receiver ter crenças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0,5+0,5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96B3B1-A190-478A-8324-40045A737123}"/>
                  </a:ext>
                </a:extLst>
              </p14:cNvPr>
              <p14:cNvContentPartPr/>
              <p14:nvPr/>
            </p14:nvContentPartPr>
            <p14:xfrm>
              <a:off x="2324355" y="2886960"/>
              <a:ext cx="3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96B3B1-A190-478A-8324-40045A737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6355" y="2869320"/>
                <a:ext cx="3600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3D50C-D601-4944-93B3-E66B1F4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79A16-18AD-469B-9424-0B0184C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38A678-AB53-A654-2D30-EE0FBE7444D8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A737D-071F-25E5-2898-F97357A243E5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3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81720" y="1523004"/>
                <a:ext cx="5953080" cy="49546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Determinar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é ótimo para ambos os tipos do </a:t>
                </a:r>
                <a:r>
                  <a:rPr lang="pt-BR" i="1" dirty="0"/>
                  <a:t>Sender</a:t>
                </a:r>
                <a:r>
                  <a:rPr lang="pt-BR" dirty="0"/>
                  <a:t>, requer determinar:</a:t>
                </a:r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A resposta do </a:t>
                </a:r>
                <a:r>
                  <a:rPr lang="pt-BR" i="1" dirty="0"/>
                  <a:t>Receiver </a:t>
                </a:r>
                <a:r>
                  <a:rPr lang="pt-BR" dirty="0"/>
                  <a:t>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Qual seria a melhor resposta dele 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:r>
                  <a:rPr lang="pt-BR" dirty="0"/>
                  <a:t>Se o </a:t>
                </a:r>
                <a:r>
                  <a:rPr lang="pt-BR" i="1" dirty="0"/>
                  <a:t>Sender </a:t>
                </a:r>
                <a:r>
                  <a:rPr lang="pt-BR" dirty="0"/>
                  <a:t>tem incentivo de desviar 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i="1" dirty="0"/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Dada a crença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pt-BR" dirty="0"/>
                  <a:t> (ou qualquer outra), a melhor resposta do </a:t>
                </a:r>
                <a:r>
                  <a:rPr lang="pt-BR" i="1" dirty="0"/>
                  <a:t>Receiver</a:t>
                </a:r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Nesse caso, o </a:t>
                </a:r>
                <a:r>
                  <a:rPr lang="pt-BR" i="1" dirty="0"/>
                  <a:t>Sender</a:t>
                </a:r>
                <a:r>
                  <a:rPr lang="pt-BR" dirty="0"/>
                  <a:t> recebe payoff 1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payoff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</a:pPr>
                <a:r>
                  <a:rPr lang="pt-BR" dirty="0"/>
                  <a:t>O que precisamos agora é checar se os dois tipos do </a:t>
                </a:r>
                <a:r>
                  <a:rPr lang="pt-BR" i="1" dirty="0"/>
                  <a:t>Sender </a:t>
                </a:r>
                <a:r>
                  <a:rPr lang="pt-BR" dirty="0"/>
                  <a:t>tem incentivo para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dirty="0"/>
              </a:p>
              <a:p>
                <a:pPr lvl="2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Isso envolve checar como </a:t>
                </a:r>
                <a:r>
                  <a:rPr lang="pt-BR" i="1" dirty="0"/>
                  <a:t>Receiver</a:t>
                </a:r>
                <a:r>
                  <a:rPr lang="pt-BR" dirty="0"/>
                  <a:t> responderia ao </a:t>
                </a:r>
                <a:r>
                  <a:rPr lang="pt-BR" i="1" dirty="0"/>
                  <a:t>Sender</a:t>
                </a:r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81720" y="1523004"/>
                <a:ext cx="5953080" cy="4954627"/>
              </a:xfrm>
              <a:blipFill>
                <a:blip r:embed="rId5"/>
                <a:stretch>
                  <a:fillRect l="-1535" t="-2460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5FD8B1A-CB0F-4BCB-81CA-663C74D7C6E6}"/>
              </a:ext>
            </a:extLst>
          </p:cNvPr>
          <p:cNvSpPr/>
          <p:nvPr/>
        </p:nvSpPr>
        <p:spPr>
          <a:xfrm>
            <a:off x="5753100" y="3160560"/>
            <a:ext cx="6294120" cy="3554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68853D-17B3-4392-9083-3CEA7BAC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33626-1067-4B09-8D3C-C778239A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0B9F3-4DEC-75EE-BCA3-6C431D04CB8A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F55D0-C808-86CB-EAC5-0D5E0EC312A0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81720" y="1523004"/>
                <a:ext cx="5953080" cy="495462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Determinar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é ótimo para ambos os tipos do </a:t>
                </a:r>
                <a:r>
                  <a:rPr lang="pt-BR" i="1" dirty="0"/>
                  <a:t>Sender</a:t>
                </a:r>
                <a:r>
                  <a:rPr lang="pt-BR" dirty="0"/>
                  <a:t>, requer determinar:</a:t>
                </a:r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A resposta do </a:t>
                </a:r>
                <a:r>
                  <a:rPr lang="pt-BR" i="1" dirty="0"/>
                  <a:t>Receiver </a:t>
                </a:r>
                <a:r>
                  <a:rPr lang="pt-BR" dirty="0"/>
                  <a:t>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Qual seria a melhor resposta dele 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:r>
                  <a:rPr lang="pt-BR" dirty="0"/>
                  <a:t>Se o </a:t>
                </a:r>
                <a:r>
                  <a:rPr lang="pt-BR" i="1" dirty="0"/>
                  <a:t>Sender </a:t>
                </a:r>
                <a:r>
                  <a:rPr lang="pt-BR" dirty="0"/>
                  <a:t>tem incentivo de desviar 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i="1" dirty="0"/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Dada a crença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pt-BR" dirty="0"/>
                  <a:t> (ou qualquer outra), a melhor resposta do </a:t>
                </a:r>
                <a:r>
                  <a:rPr lang="pt-BR" i="1" dirty="0"/>
                  <a:t>Receiver</a:t>
                </a:r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000"/>
                  </a:spcAft>
                </a:pPr>
                <a:r>
                  <a:rPr lang="pt-BR" dirty="0"/>
                  <a:t>Nesse caso, o </a:t>
                </a:r>
                <a:r>
                  <a:rPr lang="pt-BR" i="1" dirty="0"/>
                  <a:t>Sender</a:t>
                </a:r>
                <a:r>
                  <a:rPr lang="pt-BR" dirty="0"/>
                  <a:t> recebe payoff 1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payoff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</a:pPr>
                <a:r>
                  <a:rPr lang="pt-BR" dirty="0"/>
                  <a:t>O que precisamos agora é checar se os dois tipos do </a:t>
                </a:r>
                <a:r>
                  <a:rPr lang="pt-BR" i="1" dirty="0"/>
                  <a:t>Sender </a:t>
                </a:r>
                <a:r>
                  <a:rPr lang="pt-BR" dirty="0"/>
                  <a:t>tem incentivo para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dirty="0"/>
              </a:p>
              <a:p>
                <a:pPr lvl="2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Isso envolve checar como </a:t>
                </a:r>
                <a:r>
                  <a:rPr lang="pt-BR" i="1" dirty="0"/>
                  <a:t>Receiver</a:t>
                </a:r>
                <a:r>
                  <a:rPr lang="pt-BR" dirty="0"/>
                  <a:t> responderia ao </a:t>
                </a:r>
                <a:r>
                  <a:rPr lang="pt-BR" i="1" dirty="0"/>
                  <a:t>Sender</a:t>
                </a:r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81720" y="1523004"/>
                <a:ext cx="5953080" cy="4954627"/>
              </a:xfrm>
              <a:blipFill>
                <a:blip r:embed="rId5"/>
                <a:stretch>
                  <a:fillRect l="-1535" t="-2460" r="-1740" b="-19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415905-C872-4601-B8BF-66B57CF0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C6D52-D55B-4F12-B6FD-92035B01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BE922-5B2F-A25D-F759-C1148FD805D3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A65AD5-466F-1595-2B1B-8803D4DFF2D2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2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Como o </a:t>
                </a:r>
                <a:r>
                  <a:rPr lang="pt-BR" i="1" dirty="0"/>
                  <a:t>Receiver</a:t>
                </a:r>
                <a:r>
                  <a:rPr lang="pt-BR" dirty="0"/>
                  <a:t> responderia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?</a:t>
                </a:r>
                <a:endParaRPr lang="pt-BR" b="0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, o </a:t>
                </a:r>
                <a:r>
                  <a:rPr lang="pt-BR" i="1" dirty="0"/>
                  <a:t>Sender </a:t>
                </a:r>
                <a:r>
                  <a:rPr lang="pt-BR" dirty="0"/>
                  <a:t>receberia payoffs de 2,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1,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Não seria ótimo para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b="0" dirty="0"/>
                  <a:t> e ter payoff 1, já que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b="0" dirty="0"/>
                  <a:t> daria um payoff de 2</a:t>
                </a:r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, o </a:t>
                </a:r>
                <a:r>
                  <a:rPr lang="pt-BR" i="1" dirty="0"/>
                  <a:t>Sender </a:t>
                </a:r>
                <a:r>
                  <a:rPr lang="pt-BR" dirty="0"/>
                  <a:t>receberia payoffs de 0,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Seria ótimo para ambos os 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pois os payoffs são 1 e 2, respectivamente </a:t>
                </a:r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Portanto, para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 equilíbrio, é preciso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pt-BR" dirty="0"/>
                  <a:t>Como podemos checar quando essa condição é atendida?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  <a:blipFill>
                <a:blip r:embed="rId5"/>
                <a:stretch>
                  <a:fillRect l="-1800" t="-3075" r="-1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1648FA-6158-46BB-9AF8-C5219F6F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B2904-42FF-4F65-B87C-9B403BD0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19EA28-C28D-4721-2FB0-05B71AA794C2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84B91-F96C-3C70-AD51-A6935C3F2226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Para que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>
                    <a:solidFill>
                      <a:srgbClr val="0070C0"/>
                    </a:solidFill>
                  </a:rPr>
                  <a:t>payoff esperado de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/>
                  <a:t>deve ser pelo menos tão bom quanto o </a:t>
                </a:r>
                <a:r>
                  <a:rPr lang="pt-BR" dirty="0">
                    <a:solidFill>
                      <a:srgbClr val="C00000"/>
                    </a:solidFill>
                  </a:rPr>
                  <a:t>payoff esperado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condicional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×0+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×2=2−2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×1+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×0=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≤2/3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Para o </a:t>
                </a:r>
                <a:r>
                  <a:rPr lang="pt-BR" i="1" dirty="0"/>
                  <a:t>Receiver</a:t>
                </a:r>
                <a:r>
                  <a:rPr lang="pt-BR" dirty="0"/>
                  <a:t>,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será ótimo condicional a ter recebido a mensagem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se e somente 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≤2/3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Sabemos que um E.B.P é um conjunto de estratégias e crenças. Agora podemos representá-lo:</a:t>
                </a:r>
              </a:p>
              <a:p>
                <a:pPr lvl="1" algn="just"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≤2/3]</m:t>
                    </m:r>
                  </m:oMath>
                </a14:m>
                <a:r>
                  <a:rPr lang="pt-BR" dirty="0"/>
                  <a:t> é E.B.P. </a:t>
                </a:r>
                <a:r>
                  <a:rPr lang="pt-BR" i="1" dirty="0"/>
                  <a:t>pooling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  <a:blipFill>
                <a:blip r:embed="rId5"/>
                <a:stretch>
                  <a:fillRect l="-1300" t="-2829" r="-1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E7A475E-8013-4157-AC47-F55BB8E5AF8D}"/>
                  </a:ext>
                </a:extLst>
              </p14:cNvPr>
              <p14:cNvContentPartPr/>
              <p14:nvPr/>
            </p14:nvContentPartPr>
            <p14:xfrm>
              <a:off x="10035134" y="1155993"/>
              <a:ext cx="360" cy="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E7A475E-8013-4157-AC47-F55BB8E5AF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7134" y="1137993"/>
                <a:ext cx="36000" cy="41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1B4B5-062D-4C0E-886C-AC643CC6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8117-7384-48B3-937A-50CD59DF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7587D7-CBD5-1874-D8C2-E5F11896C88C}"/>
              </a:ext>
            </a:extLst>
          </p:cNvPr>
          <p:cNvCxnSpPr>
            <a:cxnSpLocks/>
          </p:cNvCxnSpPr>
          <p:nvPr/>
        </p:nvCxnSpPr>
        <p:spPr>
          <a:xfrm flipH="1">
            <a:off x="1589808" y="3203466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6409A5-241D-A8CC-E34E-514633002ADC}"/>
              </a:ext>
            </a:extLst>
          </p:cNvPr>
          <p:cNvCxnSpPr>
            <a:cxnSpLocks/>
          </p:cNvCxnSpPr>
          <p:nvPr/>
        </p:nvCxnSpPr>
        <p:spPr>
          <a:xfrm flipH="1">
            <a:off x="1589808" y="4826857"/>
            <a:ext cx="129254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o conjunto de informação do Receiver à direita é alcançado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Receiver ter crenças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0,5+0,5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58628C-DDDE-4E8C-8B71-110F37B0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05EC2-D849-4D55-9898-BE7878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3E9960-5C09-AE49-B776-0207D0A6E27F}"/>
              </a:ext>
            </a:extLst>
          </p:cNvPr>
          <p:cNvCxnSpPr>
            <a:cxnSpLocks/>
          </p:cNvCxnSpPr>
          <p:nvPr/>
        </p:nvCxnSpPr>
        <p:spPr>
          <a:xfrm>
            <a:off x="2961861" y="320346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54068-4A86-34EB-840C-F9586CC0F159}"/>
              </a:ext>
            </a:extLst>
          </p:cNvPr>
          <p:cNvCxnSpPr>
            <a:cxnSpLocks/>
          </p:cNvCxnSpPr>
          <p:nvPr/>
        </p:nvCxnSpPr>
        <p:spPr>
          <a:xfrm>
            <a:off x="2961861" y="484673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752D-360F-4A6B-A8CA-D9083191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96FBC-F191-49E6-8F47-EFCE4F689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000"/>
                  </a:spcAft>
                  <a:buNone/>
                </a:pPr>
                <a:r>
                  <a:rPr lang="pt-BR" dirty="0"/>
                  <a:t>Um jogo de sinalização é um jogo dinâmico de informação incompleta envolvendo dois jogadores,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Sender</a:t>
                </a:r>
                <a:r>
                  <a:rPr lang="pt-BR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) e um </a:t>
                </a:r>
                <a:r>
                  <a:rPr lang="pt-BR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). O timing do Jogo é como segue: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natureza</a:t>
                </a:r>
                <a:r>
                  <a:rPr lang="pt-BR" dirty="0"/>
                  <a:t> sorteia o tipo do </a:t>
                </a:r>
                <a:r>
                  <a:rPr lang="pt-BR" b="1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i="1" dirty="0"/>
                  <a:t> </a:t>
                </a:r>
                <a:r>
                  <a:rPr lang="pt-BR" dirty="0"/>
                  <a:t>de um espaço de tipos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de acordo com a distribuição de probabilidade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para cada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dirty="0"/>
                  <a:t> observa seu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escolhe a mensagem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de um conjunto de mensagens viáveis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 </a:t>
                </a:r>
                <a:r>
                  <a:rPr lang="pt-BR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i="1" dirty="0"/>
                  <a:t> </a:t>
                </a:r>
                <a:r>
                  <a:rPr lang="pt-BR" dirty="0"/>
                  <a:t>observa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(mas não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) e então escolhe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do seu conjunto de ações viáveis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marL="971539" lvl="1" indent="-514350" algn="just">
                  <a:spcBef>
                    <a:spcPts val="1000"/>
                  </a:spcBef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dirty="0"/>
                  <a:t>Os payoffs são dados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96FBC-F191-49E6-8F47-EFCE4F689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986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4F5AF-CDFD-4C6A-A2D2-85B631C1B500}"/>
                  </a:ext>
                </a:extLst>
              </p14:cNvPr>
              <p14:cNvContentPartPr/>
              <p14:nvPr/>
            </p14:nvContentPartPr>
            <p14:xfrm>
              <a:off x="5298120" y="4212000"/>
              <a:ext cx="18720" cy="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4F5AF-CDFD-4C6A-A2D2-85B631C1B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8760" y="4202640"/>
                <a:ext cx="37440" cy="26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7ACE-0D67-4904-8ABC-234A0A62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F9EA-C5D7-478D-9114-08E3BE89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4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Determinar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é ótimo para ambos os tipos do </a:t>
                </a:r>
                <a:r>
                  <a:rPr lang="pt-BR" i="1" dirty="0"/>
                  <a:t>Sender</a:t>
                </a:r>
                <a:r>
                  <a:rPr lang="pt-BR" dirty="0"/>
                  <a:t>, requer determinar:</a:t>
                </a:r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A resposta do </a:t>
                </a:r>
                <a:r>
                  <a:rPr lang="pt-BR" i="1" dirty="0"/>
                  <a:t>Receiver </a:t>
                </a:r>
                <a:r>
                  <a:rPr lang="pt-BR" dirty="0"/>
                  <a:t>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Qual seria a melhor resposta dele a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:r>
                  <a:rPr lang="pt-BR" dirty="0"/>
                  <a:t>Se o </a:t>
                </a:r>
                <a:r>
                  <a:rPr lang="pt-BR" i="1" dirty="0"/>
                  <a:t>Sender </a:t>
                </a:r>
                <a:r>
                  <a:rPr lang="pt-BR" dirty="0"/>
                  <a:t>tem incentivo de desviar 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i="1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Dado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pt-BR" dirty="0"/>
                  <a:t>, o payoff esperado do Receiver jogar...</a:t>
                </a:r>
              </a:p>
              <a:p>
                <a:pPr lvl="1"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 ...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,5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...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Portanto, a melhor resposta do receiver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Nesse caso, o </a:t>
                </a:r>
                <a:r>
                  <a:rPr lang="pt-BR" i="1" dirty="0"/>
                  <a:t>Sender</a:t>
                </a:r>
                <a:r>
                  <a:rPr lang="pt-BR" dirty="0"/>
                  <a:t> recebe payoff 0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payoff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</a:pPr>
                <a:r>
                  <a:rPr lang="pt-BR" dirty="0"/>
                  <a:t>O que precisamos agora é checar se os dois tipos do </a:t>
                </a:r>
                <a:r>
                  <a:rPr lang="pt-BR" i="1" dirty="0"/>
                  <a:t>Sender </a:t>
                </a:r>
                <a:r>
                  <a:rPr lang="pt-BR" dirty="0"/>
                  <a:t>tem incentivo para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pPr lvl="2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Isso envolve checar como </a:t>
                </a:r>
                <a:r>
                  <a:rPr lang="pt-BR" i="1" dirty="0"/>
                  <a:t>Receiver</a:t>
                </a:r>
                <a:r>
                  <a:rPr lang="pt-BR" dirty="0"/>
                  <a:t> responderia ao </a:t>
                </a:r>
                <a:r>
                  <a:rPr lang="pt-BR" i="1" dirty="0"/>
                  <a:t>Sender</a:t>
                </a:r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  <a:blipFill>
                <a:blip r:embed="rId5"/>
                <a:stretch>
                  <a:fillRect l="-1452" t="-3075" r="-1646" b="-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2BD9836-EEF8-4D24-A047-5CC0F839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C37FC9-DB12-46E8-B5CF-823CB10E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30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F3D39B-0C5F-3FDE-31F4-58B994EE9047}"/>
              </a:ext>
            </a:extLst>
          </p:cNvPr>
          <p:cNvCxnSpPr>
            <a:cxnSpLocks/>
          </p:cNvCxnSpPr>
          <p:nvPr/>
        </p:nvCxnSpPr>
        <p:spPr>
          <a:xfrm>
            <a:off x="2961861" y="320346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14FAD9-0A51-454B-5D8A-77EE39BF73C3}"/>
              </a:ext>
            </a:extLst>
          </p:cNvPr>
          <p:cNvCxnSpPr>
            <a:cxnSpLocks/>
          </p:cNvCxnSpPr>
          <p:nvPr/>
        </p:nvCxnSpPr>
        <p:spPr>
          <a:xfrm>
            <a:off x="2961861" y="484673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1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0070C0"/>
                    </a:solidFill>
                  </a:rPr>
                  <a:t>Pooling em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sz="3300" dirty="0"/>
                  <a:t>Como o </a:t>
                </a:r>
                <a:r>
                  <a:rPr lang="pt-BR" sz="3300" i="1" dirty="0"/>
                  <a:t>Receiver</a:t>
                </a:r>
                <a:r>
                  <a:rPr lang="pt-BR" sz="3300" dirty="0"/>
                  <a:t> responderia a </a:t>
                </a:r>
                <a14:m>
                  <m:oMath xmlns:m="http://schemas.openxmlformats.org/officeDocument/2006/math">
                    <m:r>
                      <a:rPr lang="pt-BR" sz="33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33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pt-BR" sz="3300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, o </a:t>
                </a:r>
                <a:r>
                  <a:rPr lang="pt-BR" i="1" dirty="0"/>
                  <a:t>Sender </a:t>
                </a:r>
                <a:r>
                  <a:rPr lang="pt-BR" dirty="0"/>
                  <a:t>receberia payoffs de 1,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2,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Não seria ótimo para nenhum dos tipos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b="0" dirty="0"/>
                  <a:t> e ter payoff 0,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ou 1,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i="1" dirty="0"/>
                  <a:t>.</a:t>
                </a:r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, o </a:t>
                </a:r>
                <a:r>
                  <a:rPr lang="pt-BR" i="1" dirty="0"/>
                  <a:t>Sender </a:t>
                </a:r>
                <a:r>
                  <a:rPr lang="pt-BR" dirty="0"/>
                  <a:t>receberia payoffs de 4,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>
                    <a:solidFill>
                      <a:schemeClr val="tx1"/>
                    </a:solidFill>
                  </a:rPr>
                  <a:t>Não seria ótimo para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enviar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ter payoff 0, já que enviar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daria um payoff de 4</a:t>
                </a:r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Note que não era necessário testar a segunda opção de melhor resposta: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×3+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=4−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&gt; </m:t>
                    </m:r>
                    <m:d>
                      <m:dPr>
                        <m:begChr m:val="["/>
                        <m:endChr m:val="]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×0+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×1=1−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pt-BR" sz="2100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para qualquer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Não existe equilíbrio em que o </a:t>
                </a:r>
                <a:r>
                  <a:rPr lang="pt-BR" i="1" dirty="0"/>
                  <a:t>Sender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  <a:blipFill>
                <a:blip r:embed="rId5"/>
                <a:stretch>
                  <a:fillRect l="-1871" t="-3325" r="-1040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14:cNvPr>
              <p14:cNvContentPartPr/>
              <p14:nvPr/>
            </p14:nvContentPartPr>
            <p14:xfrm>
              <a:off x="7618894" y="3541274"/>
              <a:ext cx="1908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0894" y="3523274"/>
                <a:ext cx="54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558EE8-A19C-47D2-BCB9-7AAAED7A9E47}"/>
                  </a:ext>
                </a:extLst>
              </p14:cNvPr>
              <p14:cNvContentPartPr/>
              <p14:nvPr/>
            </p14:nvContentPartPr>
            <p14:xfrm>
              <a:off x="3403294" y="4953194"/>
              <a:ext cx="360" cy="18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558EE8-A19C-47D2-BCB9-7AAAED7A9E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5294" y="4935194"/>
                <a:ext cx="36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9E93C86-DB70-4B2E-9ACA-D9902B3F88C5}"/>
                  </a:ext>
                </a:extLst>
              </p14:cNvPr>
              <p14:cNvContentPartPr/>
              <p14:nvPr/>
            </p14:nvContentPartPr>
            <p14:xfrm>
              <a:off x="3246675" y="1286760"/>
              <a:ext cx="3600" cy="6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9E93C86-DB70-4B2E-9ACA-D9902B3F88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6675" y="1268760"/>
                <a:ext cx="43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AB79CFE-B847-459D-98B3-7B5C4D15821D}"/>
                  </a:ext>
                </a:extLst>
              </p14:cNvPr>
              <p14:cNvContentPartPr/>
              <p14:nvPr/>
            </p14:nvContentPartPr>
            <p14:xfrm>
              <a:off x="714795" y="3766800"/>
              <a:ext cx="6480" cy="17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AB79CFE-B847-459D-98B3-7B5C4D15821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96795" y="3748800"/>
                <a:ext cx="42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8979DE-F28C-4BE7-AC98-6852EF52AF87}"/>
                  </a:ext>
                </a:extLst>
              </p14:cNvPr>
              <p14:cNvContentPartPr/>
              <p14:nvPr/>
            </p14:nvContentPartPr>
            <p14:xfrm>
              <a:off x="2857155" y="2474040"/>
              <a:ext cx="360" cy="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8979DE-F28C-4BE7-AC98-6852EF52AF8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39155" y="2456621"/>
                <a:ext cx="36000" cy="452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37E2D-0FB3-47AF-9D0C-508B20E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8F724-F238-40D0-AC98-1E28949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1E10D-BEF7-0063-6798-F66EA6C87872}"/>
              </a:ext>
            </a:extLst>
          </p:cNvPr>
          <p:cNvCxnSpPr>
            <a:cxnSpLocks/>
          </p:cNvCxnSpPr>
          <p:nvPr/>
        </p:nvCxnSpPr>
        <p:spPr>
          <a:xfrm>
            <a:off x="2961861" y="320346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8906F-F4E2-2B5D-C110-380ADFE50AA5}"/>
              </a:ext>
            </a:extLst>
          </p:cNvPr>
          <p:cNvCxnSpPr>
            <a:cxnSpLocks/>
          </p:cNvCxnSpPr>
          <p:nvPr/>
        </p:nvCxnSpPr>
        <p:spPr>
          <a:xfrm>
            <a:off x="2961861" y="4846736"/>
            <a:ext cx="13716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14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ambos os conjuntos de informação do </a:t>
                </a:r>
                <a:r>
                  <a:rPr lang="pt-BR" i="1" dirty="0"/>
                  <a:t>Receiver</a:t>
                </a:r>
                <a:r>
                  <a:rPr lang="pt-BR" dirty="0"/>
                  <a:t> estão no caminho de equilíbrio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</a:t>
                </a:r>
                <a:r>
                  <a:rPr lang="pt-BR" i="1" dirty="0"/>
                  <a:t>Receiver </a:t>
                </a:r>
                <a:r>
                  <a:rPr lang="pt-BR" dirty="0"/>
                  <a:t>ter crenças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 b="-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3BB240-9033-49B2-8C11-1535CCA49E9D}"/>
              </a:ext>
            </a:extLst>
          </p:cNvPr>
          <p:cNvSpPr/>
          <p:nvPr/>
        </p:nvSpPr>
        <p:spPr>
          <a:xfrm>
            <a:off x="5543550" y="5370805"/>
            <a:ext cx="6353175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35417-2E14-40A4-806A-FE0E1297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CDA63-E32A-4ED3-ACDF-E3E08EBB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60CE9-F6A7-4B17-2254-D0CE3CEA0FB4}"/>
              </a:ext>
            </a:extLst>
          </p:cNvPr>
          <p:cNvCxnSpPr>
            <a:cxnSpLocks/>
          </p:cNvCxnSpPr>
          <p:nvPr/>
        </p:nvCxnSpPr>
        <p:spPr>
          <a:xfrm flipH="1">
            <a:off x="1570383" y="3196839"/>
            <a:ext cx="13517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71849-6A8E-025B-673E-6C219BCA9148}"/>
              </a:ext>
            </a:extLst>
          </p:cNvPr>
          <p:cNvCxnSpPr>
            <a:cxnSpLocks/>
          </p:cNvCxnSpPr>
          <p:nvPr/>
        </p:nvCxnSpPr>
        <p:spPr>
          <a:xfrm>
            <a:off x="2922104" y="4859986"/>
            <a:ext cx="14709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9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ambos os conjuntos de informação do </a:t>
                </a:r>
                <a:r>
                  <a:rPr lang="pt-BR" i="1" dirty="0"/>
                  <a:t>Receiver</a:t>
                </a:r>
                <a:r>
                  <a:rPr lang="pt-BR" dirty="0"/>
                  <a:t> estão no caminho de equilíbrio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</a:t>
                </a:r>
                <a:r>
                  <a:rPr lang="pt-BR" i="1" dirty="0"/>
                  <a:t>Receiver </a:t>
                </a:r>
                <a:r>
                  <a:rPr lang="pt-BR" dirty="0"/>
                  <a:t>ter crenças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 b="-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352B2-35BA-41D7-B738-0F6B92B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0B581-6A62-4CDE-9A94-74CC500E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F5D3F2-87AA-039E-CE42-D78D22DDC8DD}"/>
              </a:ext>
            </a:extLst>
          </p:cNvPr>
          <p:cNvCxnSpPr>
            <a:cxnSpLocks/>
          </p:cNvCxnSpPr>
          <p:nvPr/>
        </p:nvCxnSpPr>
        <p:spPr>
          <a:xfrm flipH="1">
            <a:off x="1570383" y="3196839"/>
            <a:ext cx="13517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5F047C-C517-1F6D-2E2B-6512DF80207F}"/>
              </a:ext>
            </a:extLst>
          </p:cNvPr>
          <p:cNvCxnSpPr>
            <a:cxnSpLocks/>
          </p:cNvCxnSpPr>
          <p:nvPr/>
        </p:nvCxnSpPr>
        <p:spPr>
          <a:xfrm>
            <a:off x="2922104" y="4859986"/>
            <a:ext cx="14709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03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Determinar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ótimo para cada tipo do </a:t>
                </a:r>
                <a:r>
                  <a:rPr lang="pt-BR" i="1" dirty="0"/>
                  <a:t>Sender</a:t>
                </a:r>
                <a:r>
                  <a:rPr lang="pt-BR" dirty="0"/>
                  <a:t>, requer determinar:</a:t>
                </a:r>
              </a:p>
              <a:p>
                <a:pPr marL="914389" lvl="1" indent="-4572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A resposta do </a:t>
                </a:r>
                <a:r>
                  <a:rPr lang="pt-BR" i="1" dirty="0"/>
                  <a:t>Receiver </a:t>
                </a:r>
                <a:r>
                  <a:rPr lang="pt-BR" dirty="0"/>
                  <a:t>a cada mensagem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endParaRPr lang="pt-BR" i="1" dirty="0"/>
              </a:p>
              <a:p>
                <a:pPr marL="914389" lvl="1" indent="-457200" algn="just"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:r>
                  <a:rPr lang="pt-BR" dirty="0"/>
                  <a:t>Se o </a:t>
                </a:r>
                <a:r>
                  <a:rPr lang="pt-BR" i="1" dirty="0"/>
                  <a:t>Sender </a:t>
                </a:r>
                <a:r>
                  <a:rPr lang="pt-BR" dirty="0"/>
                  <a:t>tem incentivo de desviar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/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Dadas as crenças do </a:t>
                </a:r>
                <a:r>
                  <a:rPr lang="pt-BR" i="1" dirty="0"/>
                  <a:t>Receiver</a:t>
                </a:r>
                <a:r>
                  <a:rPr lang="pt-BR" dirty="0"/>
                  <a:t>, suas melhores respostas são...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...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rendendo um payoff de 3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...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pt-BR"/>
                      <m:t> </m:t>
                    </m:r>
                  </m:oMath>
                </a14:m>
                <a:r>
                  <a:rPr lang="pt-BR" dirty="0"/>
                  <a:t>se 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rendendo um payoff de 2 </a:t>
                </a:r>
              </a:p>
              <a:p>
                <a:pPr algn="just">
                  <a:spcBef>
                    <a:spcPts val="1500"/>
                  </a:spcBef>
                  <a:spcAft>
                    <a:spcPts val="200"/>
                  </a:spcAft>
                </a:pPr>
                <a:r>
                  <a:rPr lang="pt-BR" dirty="0"/>
                  <a:t>Nesse caso, o </a:t>
                </a:r>
                <a:r>
                  <a:rPr lang="pt-BR" i="1" dirty="0"/>
                  <a:t>Sender</a:t>
                </a:r>
                <a:r>
                  <a:rPr lang="pt-BR" dirty="0"/>
                  <a:t> recebe payoff 1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payoff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pt-BR" dirty="0"/>
                  <a:t>O que precisamos agora é checar se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do </a:t>
                </a:r>
                <a:r>
                  <a:rPr lang="pt-BR" i="1" dirty="0"/>
                  <a:t>Sender </a:t>
                </a:r>
                <a:r>
                  <a:rPr lang="pt-BR" dirty="0"/>
                  <a:t>tem incentivo para desviar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respectivamente. 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pt-BR" b="1" dirty="0">
                    <a:solidFill>
                      <a:srgbClr val="C00000"/>
                    </a:solidFill>
                  </a:rPr>
                  <a:t>Isso envolve checar se a estratégia do Sender é ótima dada a estratégia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pt-B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do Receiver</a:t>
                </a:r>
                <a:endParaRPr lang="pt-BR" b="1" i="1" dirty="0">
                  <a:solidFill>
                    <a:srgbClr val="C00000"/>
                  </a:solidFill>
                </a:endParaRPr>
              </a:p>
              <a:p>
                <a:pPr lvl="1" algn="just">
                  <a:spcBef>
                    <a:spcPts val="0"/>
                  </a:spcBef>
                </a:pPr>
                <a:endParaRPr lang="pt-BR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  <a:blipFill>
                <a:blip r:embed="rId5"/>
                <a:stretch>
                  <a:fillRect l="-1258" t="-2337" r="-1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8808B53-FD85-46B7-90F4-A4DA17E9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95F05D9-4AA2-4AF4-BFA9-B3BB3288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490CFE-8BE0-E989-4034-F5506775C1CA}"/>
              </a:ext>
            </a:extLst>
          </p:cNvPr>
          <p:cNvCxnSpPr>
            <a:cxnSpLocks/>
          </p:cNvCxnSpPr>
          <p:nvPr/>
        </p:nvCxnSpPr>
        <p:spPr>
          <a:xfrm flipH="1">
            <a:off x="1570383" y="3196839"/>
            <a:ext cx="13517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94A412-2E2A-4177-C42A-54E3021F7CDE}"/>
              </a:ext>
            </a:extLst>
          </p:cNvPr>
          <p:cNvCxnSpPr>
            <a:cxnSpLocks/>
          </p:cNvCxnSpPr>
          <p:nvPr/>
        </p:nvCxnSpPr>
        <p:spPr>
          <a:xfrm>
            <a:off x="2922104" y="4859986"/>
            <a:ext cx="14709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30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desviar jogando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ao invés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como prescreve a estratégia – e com a melhor resposta do </a:t>
                </a:r>
                <a:r>
                  <a:rPr lang="pt-BR" i="1" dirty="0"/>
                  <a:t>Receiver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, isso rende ao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payoff de 2, que é maior que o payoff de 1 de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Não seria ótimo para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e ter payoff 1, já que enviar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daria um payoff de 2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Não existe equilíbrio em que o </a:t>
                </a:r>
                <a:r>
                  <a:rPr lang="pt-BR" i="1" dirty="0"/>
                  <a:t>Sender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  <a:blipFill>
                <a:blip r:embed="rId3"/>
                <a:stretch>
                  <a:fillRect l="-1800" t="-2091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14:cNvPr>
              <p14:cNvContentPartPr/>
              <p14:nvPr/>
            </p14:nvContentPartPr>
            <p14:xfrm>
              <a:off x="7618894" y="3541274"/>
              <a:ext cx="1908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0894" y="3523274"/>
                <a:ext cx="547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7A434EF-81AB-4DE6-8B02-2A4F2C2A1E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06A096C-53E1-4441-AD4A-BA3F76C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2645241-7298-4BF1-893B-F0FB0165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35</a:t>
            </a:fld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A7FBA1-C61E-3975-420C-F88C3EC1D3E5}"/>
              </a:ext>
            </a:extLst>
          </p:cNvPr>
          <p:cNvCxnSpPr>
            <a:cxnSpLocks/>
          </p:cNvCxnSpPr>
          <p:nvPr/>
        </p:nvCxnSpPr>
        <p:spPr>
          <a:xfrm flipH="1">
            <a:off x="1570383" y="3196839"/>
            <a:ext cx="13517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ABECC-88CD-3395-A114-F0D36B02195F}"/>
              </a:ext>
            </a:extLst>
          </p:cNvPr>
          <p:cNvCxnSpPr>
            <a:cxnSpLocks/>
          </p:cNvCxnSpPr>
          <p:nvPr/>
        </p:nvCxnSpPr>
        <p:spPr>
          <a:xfrm>
            <a:off x="2922104" y="4859986"/>
            <a:ext cx="14709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46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b="0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6D5FBFB-FFCD-48DD-8A8C-30ED0C284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equilíbrio em que a estratégia do </a:t>
                </a:r>
                <a:r>
                  <a:rPr lang="pt-BR" i="1" dirty="0"/>
                  <a:t>Sender</a:t>
                </a:r>
                <a:r>
                  <a:rPr lang="pt-BR" dirty="0"/>
                  <a:t> é: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ambos os conjuntos de informação do </a:t>
                </a:r>
                <a:r>
                  <a:rPr lang="pt-BR" i="1" dirty="0"/>
                  <a:t>Receiver</a:t>
                </a:r>
                <a:r>
                  <a:rPr lang="pt-BR" dirty="0"/>
                  <a:t> estão no caminho de equilíbrio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1 da sinalização é atendido pelo </a:t>
                </a:r>
                <a:r>
                  <a:rPr lang="pt-BR" i="1" dirty="0"/>
                  <a:t>Receiver </a:t>
                </a:r>
                <a:r>
                  <a:rPr lang="pt-BR" dirty="0"/>
                  <a:t>ter crenças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requisito 3 da sinalização implica:</a:t>
                </a:r>
              </a:p>
              <a:p>
                <a:pPr marL="457189" lvl="1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38244"/>
                <a:ext cx="6096000" cy="4954627"/>
              </a:xfrm>
              <a:blipFill>
                <a:blip r:embed="rId5"/>
                <a:stretch>
                  <a:fillRect l="-1500" t="-2829" r="-1500" b="-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4B032D-3376-4D31-A24F-FC86829FB384}"/>
              </a:ext>
            </a:extLst>
          </p:cNvPr>
          <p:cNvGrpSpPr/>
          <p:nvPr/>
        </p:nvGrpSpPr>
        <p:grpSpPr>
          <a:xfrm>
            <a:off x="1276414" y="4595714"/>
            <a:ext cx="30240" cy="65880"/>
            <a:chOff x="1276414" y="4595714"/>
            <a:chExt cx="3024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B661A6-C275-41EE-A089-AD5E110307AC}"/>
                    </a:ext>
                  </a:extLst>
                </p14:cNvPr>
                <p14:cNvContentPartPr/>
                <p14:nvPr/>
              </p14:nvContentPartPr>
              <p14:xfrm>
                <a:off x="1279654" y="4614074"/>
                <a:ext cx="27000" cy="4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B661A6-C275-41EE-A089-AD5E110307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61654" y="4596074"/>
                  <a:ext cx="62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92A77B-E8F9-44AE-9F73-03AF76B43F10}"/>
                    </a:ext>
                  </a:extLst>
                </p14:cNvPr>
                <p14:cNvContentPartPr/>
                <p14:nvPr/>
              </p14:nvContentPartPr>
              <p14:xfrm>
                <a:off x="1276414" y="4595714"/>
                <a:ext cx="360" cy="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92A77B-E8F9-44AE-9F73-03AF76B43F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58774" y="457807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818F2B7-F9B7-4A58-BB95-6F52006B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39C2D6-AE25-4A64-BEAA-2BD9FCFA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2914-47D2-775F-ACD3-E0FA4F6419C7}"/>
              </a:ext>
            </a:extLst>
          </p:cNvPr>
          <p:cNvCxnSpPr>
            <a:cxnSpLocks/>
          </p:cNvCxnSpPr>
          <p:nvPr/>
        </p:nvCxnSpPr>
        <p:spPr>
          <a:xfrm>
            <a:off x="2961861" y="3196839"/>
            <a:ext cx="133184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CED88-1025-5CAD-4D67-DB135091DDC0}"/>
              </a:ext>
            </a:extLst>
          </p:cNvPr>
          <p:cNvCxnSpPr>
            <a:cxnSpLocks/>
          </p:cNvCxnSpPr>
          <p:nvPr/>
        </p:nvCxnSpPr>
        <p:spPr>
          <a:xfrm flipH="1">
            <a:off x="1610139" y="4859986"/>
            <a:ext cx="133184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16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Determinar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ótimo para cada tipo do </a:t>
                </a:r>
                <a:r>
                  <a:rPr lang="pt-BR" i="1" dirty="0"/>
                  <a:t>Sender</a:t>
                </a:r>
                <a:r>
                  <a:rPr lang="pt-BR" dirty="0"/>
                  <a:t>, requer determinar:</a:t>
                </a:r>
              </a:p>
              <a:p>
                <a:pPr marL="914389" lvl="1" indent="-4572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dirty="0"/>
                  <a:t>A resposta do </a:t>
                </a:r>
                <a:r>
                  <a:rPr lang="pt-BR" i="1" dirty="0"/>
                  <a:t>Receiver </a:t>
                </a:r>
                <a:r>
                  <a:rPr lang="pt-BR" dirty="0"/>
                  <a:t>a cada mensagem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/>
              </a:p>
              <a:p>
                <a:pPr marL="914389" lvl="1" indent="-457200">
                  <a:spcBef>
                    <a:spcPts val="0"/>
                  </a:spcBef>
                  <a:spcAft>
                    <a:spcPts val="1500"/>
                  </a:spcAft>
                  <a:buFont typeface="+mj-lt"/>
                  <a:buAutoNum type="arabicPeriod"/>
                </a:pPr>
                <a:r>
                  <a:rPr lang="pt-BR" dirty="0"/>
                  <a:t>Se o </a:t>
                </a:r>
                <a:r>
                  <a:rPr lang="pt-BR" i="1" dirty="0"/>
                  <a:t>Sender </a:t>
                </a:r>
                <a:r>
                  <a:rPr lang="pt-BR" dirty="0"/>
                  <a:t>tem incentivo de desviar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/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Dadas as crenças do </a:t>
                </a:r>
                <a:r>
                  <a:rPr lang="pt-BR" i="1" dirty="0"/>
                  <a:t>Receiver</a:t>
                </a:r>
                <a:r>
                  <a:rPr lang="pt-BR" dirty="0"/>
                  <a:t>, suas melhores respostas são...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...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 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rendendo um payoff de 1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...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pt-BR"/>
                      <m:t> </m:t>
                    </m:r>
                  </m:oMath>
                </a14:m>
                <a:r>
                  <a:rPr lang="pt-BR" dirty="0"/>
                  <a:t>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rendendo um payoff de 4</a:t>
                </a:r>
              </a:p>
              <a:p>
                <a:pPr algn="just">
                  <a:spcBef>
                    <a:spcPts val="1500"/>
                  </a:spcBef>
                </a:pPr>
                <a:r>
                  <a:rPr lang="pt-BR" dirty="0"/>
                  <a:t>Nesse caso, o </a:t>
                </a:r>
                <a:r>
                  <a:rPr lang="pt-BR" i="1" dirty="0"/>
                  <a:t>Sender</a:t>
                </a:r>
                <a:r>
                  <a:rPr lang="pt-BR" dirty="0"/>
                  <a:t> recebe payoff 2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payoff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 for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</a:pPr>
                <a:r>
                  <a:rPr lang="pt-BR" dirty="0"/>
                  <a:t>O que precisamos agora é checar se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do </a:t>
                </a:r>
                <a:r>
                  <a:rPr lang="pt-BR" i="1" dirty="0"/>
                  <a:t>Sender </a:t>
                </a:r>
                <a:r>
                  <a:rPr lang="pt-BR" dirty="0"/>
                  <a:t>tem incentivo para desviar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respectivamente. </a:t>
                </a:r>
              </a:p>
              <a:p>
                <a:pPr lvl="2" algn="just">
                  <a:spcBef>
                    <a:spcPts val="0"/>
                  </a:spcBef>
                </a:pPr>
                <a:r>
                  <a:rPr lang="pt-BR" b="1" dirty="0">
                    <a:solidFill>
                      <a:srgbClr val="C00000"/>
                    </a:solidFill>
                  </a:rPr>
                  <a:t>Isso envolve checar se a estratégia do Sender é ótima dada a estratégia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do Receiver</a:t>
                </a:r>
                <a:endParaRPr lang="pt-BR" b="1" i="1" dirty="0">
                  <a:solidFill>
                    <a:srgbClr val="C00000"/>
                  </a:solidFill>
                </a:endParaRPr>
              </a:p>
              <a:p>
                <a:pPr lvl="1" algn="just">
                  <a:spcBef>
                    <a:spcPts val="0"/>
                  </a:spcBef>
                </a:pPr>
                <a:endParaRPr lang="pt-BR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294120" cy="4954627"/>
              </a:xfrm>
              <a:blipFill>
                <a:blip r:embed="rId4"/>
                <a:stretch>
                  <a:fillRect l="-1258" t="-2337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37294C20-0468-4B07-9A84-62B592D59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A98778-72CE-4514-96DE-9C51AE300952}"/>
                  </a:ext>
                </a:extLst>
              </p14:cNvPr>
              <p14:cNvContentPartPr/>
              <p14:nvPr/>
            </p14:nvContentPartPr>
            <p14:xfrm>
              <a:off x="3704235" y="2069760"/>
              <a:ext cx="360" cy="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A98778-72CE-4514-96DE-9C51AE3009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6235" y="2051760"/>
                <a:ext cx="360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4677C912-83CF-46A6-B296-1BEFE95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CD7994C0-7472-4FA5-B8E6-37237603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8AD34-D326-4AB9-695B-7853A8577159}"/>
              </a:ext>
            </a:extLst>
          </p:cNvPr>
          <p:cNvCxnSpPr>
            <a:cxnSpLocks/>
          </p:cNvCxnSpPr>
          <p:nvPr/>
        </p:nvCxnSpPr>
        <p:spPr>
          <a:xfrm>
            <a:off x="2961861" y="3196839"/>
            <a:ext cx="133184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4AE60F-0CF7-43A0-4AFA-CF9154B119EA}"/>
              </a:ext>
            </a:extLst>
          </p:cNvPr>
          <p:cNvCxnSpPr>
            <a:cxnSpLocks/>
          </p:cNvCxnSpPr>
          <p:nvPr/>
        </p:nvCxnSpPr>
        <p:spPr>
          <a:xfrm flipH="1">
            <a:off x="1610139" y="4859986"/>
            <a:ext cx="133184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1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Jogos de sinalização</a:t>
                </a:r>
                <a:br>
                  <a:rPr lang="pt-BR" b="1" dirty="0"/>
                </a:br>
                <a:r>
                  <a:rPr lang="pt-BR" sz="2400" b="1" dirty="0">
                    <a:solidFill>
                      <a:srgbClr val="C00000"/>
                    </a:solidFill>
                  </a:rPr>
                  <a:t>Separating com </a:t>
                </a:r>
                <a14:m>
                  <m:oMath xmlns:m="http://schemas.openxmlformats.org/officeDocument/2006/math"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2400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u="sng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4084D7-18F6-4701-A43A-A22E6627B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spcBef>
                    <a:spcPts val="200"/>
                  </a:spcBef>
                </a:pPr>
                <a:r>
                  <a:rPr lang="pt-BR" dirty="0"/>
                  <a:t>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desviar jogando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ao invés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como prescreve a estratégia – e com a melhor resposta do </a:t>
                </a:r>
                <a:r>
                  <a:rPr lang="pt-BR" i="1" dirty="0"/>
                  <a:t>Receiver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200"/>
                  </a:spcBef>
                </a:pPr>
                <a:r>
                  <a:rPr lang="pt-BR" dirty="0"/>
                  <a:t>Isso rende ao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payoff de 1 por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que é menor do que o payoff de 2 de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como prescreve sua estratégia</a:t>
                </a:r>
              </a:p>
              <a:p>
                <a:pPr algn="just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pt-BR" dirty="0"/>
                  <a:t>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desviar jogando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ao invés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como prescreve sua estratégia – e com a melhor resposta do </a:t>
                </a:r>
                <a:r>
                  <a:rPr lang="pt-BR" i="1" dirty="0"/>
                  <a:t>Receiver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200"/>
                  </a:spcBef>
                </a:pPr>
                <a:r>
                  <a:rPr lang="pt-BR" dirty="0"/>
                  <a:t>Isso rende ao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payoff de 1 por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que é menor do que o payoff de 2 de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200"/>
                  </a:spcBef>
                  <a:spcAft>
                    <a:spcPts val="15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enviar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como prescreve sua estratégia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Portanto,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pt-BR" dirty="0"/>
                  <a:t> é um E.B.P do tipo separating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8A66E0-7695-439E-8777-A5352600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38800" y="1523004"/>
                <a:ext cx="6096000" cy="4954627"/>
              </a:xfrm>
              <a:blipFill>
                <a:blip r:embed="rId4"/>
                <a:stretch>
                  <a:fillRect l="-1300" t="-2829" r="-1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14:cNvPr>
              <p14:cNvContentPartPr/>
              <p14:nvPr/>
            </p14:nvContentPartPr>
            <p14:xfrm>
              <a:off x="7618894" y="3541274"/>
              <a:ext cx="1908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855B52-D968-46BE-A09E-8D5864CF90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0894" y="3523274"/>
                <a:ext cx="547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5241544-94A1-4307-BE2F-D9ABB3E5B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51"/>
            <a:ext cx="5181600" cy="29732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2F9F2-F88F-4160-BCC2-6B3D120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2463F-8D02-44D6-8EAC-59AAF10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CD1C03-B6A1-B561-7A45-066160BB2386}"/>
              </a:ext>
            </a:extLst>
          </p:cNvPr>
          <p:cNvCxnSpPr>
            <a:cxnSpLocks/>
          </p:cNvCxnSpPr>
          <p:nvPr/>
        </p:nvCxnSpPr>
        <p:spPr>
          <a:xfrm>
            <a:off x="2961861" y="3196839"/>
            <a:ext cx="133184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66B82E-5447-D2AA-E9A7-C4D3FF69E4CD}"/>
              </a:ext>
            </a:extLst>
          </p:cNvPr>
          <p:cNvCxnSpPr>
            <a:cxnSpLocks/>
          </p:cNvCxnSpPr>
          <p:nvPr/>
        </p:nvCxnSpPr>
        <p:spPr>
          <a:xfrm flipH="1">
            <a:off x="1610139" y="4859986"/>
            <a:ext cx="133184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6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A0ABCF00-E7CB-4824-918C-91B0DEC3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2747423"/>
            <a:ext cx="9144000" cy="1655762"/>
          </a:xfrm>
        </p:spPr>
        <p:txBody>
          <a:bodyPr>
            <a:normAutofit/>
          </a:bodyPr>
          <a:lstStyle/>
          <a:p>
            <a:r>
              <a:rPr lang="pt-BR" sz="8000" b="1" dirty="0"/>
              <a:t>Apêndice</a:t>
            </a:r>
          </a:p>
        </p:txBody>
      </p:sp>
    </p:spTree>
    <p:extLst>
      <p:ext uri="{BB962C8B-B14F-4D97-AF65-F5344CB8AC3E}">
        <p14:creationId xmlns:p14="http://schemas.microsoft.com/office/powerpoint/2010/main" val="16701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9B473-39AD-43EF-88FD-45AB4E8BA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pt-BR" dirty="0"/>
                  <a:t>Em muitas aplicações econômicas, os conjuntos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são contínuos ao invés de conjuntos finitos.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É possível que o conjunto de mensagens viáveis dependa do tipo, i.e.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e que o conjunto de ações dependa da mensagem, i.e.,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/>
              </a:p>
              <a:p>
                <a:pPr algn="just"/>
                <a:endParaRPr lang="pt-BR" i="1" dirty="0"/>
              </a:p>
              <a:p>
                <a:pPr algn="just"/>
                <a:r>
                  <a:rPr lang="pt-BR" dirty="0"/>
                  <a:t>Spence (1973) – mercado de trabalho.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 é o trabalhador;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é o mercado de potenciais empregadores;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habilidade produtiva;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é a escolha de educação do trabalhador;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o salário pago pelo empregador.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Myers &amp; Majluf (1984) – investimento da firma e estrutura de capital.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 é a firma que precisa de capital para financiar um projeto;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é o potencial investidor;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lucratividade dos ativos da firma;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é uma participação no capital próprio em troca de financiamento;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a decisão do investidor em investir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9B473-39AD-43EF-88FD-45AB4E8BA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5422C94-D7F0-4BD7-9691-C67A89B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C1266-AB27-454B-9816-5419C6FC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AE12-DABD-4193-9D75-9541ED96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6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9BBF6-8BF2-456C-9548-5D2850FFB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2545"/>
                <a:ext cx="10663239" cy="47844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Uma forma de descartar E.N.P.S como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pt-BR" dirty="0"/>
                  <a:t> é introduzir os dois </a:t>
                </a:r>
                <a:r>
                  <a:rPr lang="pt-BR" i="1" dirty="0"/>
                  <a:t>requisitos</a:t>
                </a:r>
                <a:r>
                  <a:rPr lang="pt-BR" dirty="0"/>
                  <a:t> a seguir:</a:t>
                </a:r>
              </a:p>
              <a:p>
                <a:pPr lvl="1" algn="just"/>
                <a:r>
                  <a:rPr lang="pt-BR" b="1" dirty="0"/>
                  <a:t>Requisito 1 (R.1):</a:t>
                </a:r>
                <a:r>
                  <a:rPr lang="pt-BR" dirty="0"/>
                  <a:t> Em cada conjunto de informação, o jogador da vez deve ter uma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crença</a:t>
                </a:r>
                <a:r>
                  <a:rPr lang="pt-BR" dirty="0"/>
                  <a:t> sobre qual nó no conjunto foi alcançado pelo jogo. </a:t>
                </a:r>
              </a:p>
              <a:p>
                <a:pPr lvl="2" algn="just"/>
                <a:r>
                  <a:rPr lang="pt-BR" dirty="0"/>
                  <a:t>Para um conjunto de informação não-unitário, a crença é uma distribuição de probabilidade sobre os nós desse conjunto de informação; </a:t>
                </a:r>
              </a:p>
              <a:p>
                <a:pPr lvl="2" algn="just"/>
                <a:r>
                  <a:rPr lang="pt-BR" dirty="0"/>
                  <a:t>Para um conjunto de informação unitário, a crença atribui probabilidade um ao único nó de decisão.</a:t>
                </a:r>
              </a:p>
              <a:p>
                <a:pPr lvl="2" algn="just"/>
                <a:endParaRPr lang="pt-BR" dirty="0"/>
              </a:p>
              <a:p>
                <a:pPr lvl="1" algn="just"/>
                <a:r>
                  <a:rPr lang="pt-BR" b="1" dirty="0"/>
                  <a:t>Requisito 2 (R.2):</a:t>
                </a:r>
                <a:r>
                  <a:rPr lang="pt-BR" dirty="0"/>
                  <a:t> Dadas suas crenças, as estratégias dos jogadores devem ser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sequencialmente racionais</a:t>
                </a:r>
                <a:r>
                  <a:rPr lang="pt-BR" dirty="0"/>
                  <a:t>. </a:t>
                </a:r>
              </a:p>
              <a:p>
                <a:pPr lvl="2" algn="just"/>
                <a:r>
                  <a:rPr lang="pt-BR" dirty="0"/>
                  <a:t>Isto é, em cada conjunto de informação, a ação executada pelo jogador da vez (e a estratégia subsequente desse jogador) deve ser ótima dadas a crença do jogador e as estratégias subsequentes dos outros jogadores.</a:t>
                </a:r>
              </a:p>
              <a:p>
                <a:pPr lvl="3" algn="just"/>
                <a:r>
                  <a:rPr lang="pt-BR" dirty="0"/>
                  <a:t>“Estratégia subsequente” denota uma plano de ação completo, cobrindo todas as contingências que possam surgir após o conjunto de informações ser alcançado.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9BBF6-8BF2-456C-9548-5D2850FFB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2545"/>
                <a:ext cx="10663239" cy="4784437"/>
              </a:xfrm>
              <a:blipFill>
                <a:blip r:embed="rId3"/>
                <a:stretch>
                  <a:fillRect l="-971" t="-2675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20222CC-1585-434D-BCF6-EDDF2222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872799-9C78-4C94-A39E-082B1C32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BCC87-C70B-4593-AD74-75BFBD17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77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08EED-7E59-42DD-8755-905F3B76F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Os requisitos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forçam os jogadores a ter crenças e a agir de maneira ótima dadas essas crenças, </a:t>
                </a:r>
                <a:r>
                  <a:rPr lang="pt-BR" i="1" dirty="0"/>
                  <a:t>mas não exigem que as crenças sejam razoáveis</a:t>
                </a:r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1" dirty="0"/>
                  <a:t>Definição </a:t>
                </a:r>
                <a:r>
                  <a:rPr lang="pt-BR" i="1" dirty="0">
                    <a:solidFill>
                      <a:srgbClr val="0070C0"/>
                    </a:solidFill>
                  </a:rPr>
                  <a:t>Para um dado equilíbrio </a:t>
                </a:r>
                <a:r>
                  <a:rPr lang="pt-BR" dirty="0"/>
                  <a:t>de um jogo na forma extensiva, um conjunto de informação está:</a:t>
                </a:r>
              </a:p>
              <a:p>
                <a:pPr lvl="1" algn="just"/>
                <a:r>
                  <a:rPr lang="pt-BR" b="1" dirty="0">
                    <a:solidFill>
                      <a:srgbClr val="0070C0"/>
                    </a:solidFill>
                  </a:rPr>
                  <a:t>No caminho de equilíbrio</a:t>
                </a:r>
                <a:r>
                  <a:rPr lang="pt-BR" dirty="0"/>
                  <a:t>: caso ele seja alcançado com probabilidade maior que zero se o jogo </a:t>
                </a:r>
                <a:r>
                  <a:rPr lang="pt-BR" i="1" dirty="0"/>
                  <a:t>for jogado de acordo com as estratégias de equilíbrio.</a:t>
                </a:r>
              </a:p>
              <a:p>
                <a:pPr lvl="1" algn="just"/>
                <a:r>
                  <a:rPr lang="pt-BR" b="1" dirty="0">
                    <a:solidFill>
                      <a:srgbClr val="C00000"/>
                    </a:solidFill>
                  </a:rPr>
                  <a:t>Fora do caminho de equilíbrio</a:t>
                </a:r>
                <a:r>
                  <a:rPr lang="pt-BR" b="1" dirty="0"/>
                  <a:t>:</a:t>
                </a:r>
                <a:r>
                  <a:rPr lang="pt-BR" dirty="0"/>
                  <a:t> caso seja certo que ele não será alcançado se o jogo </a:t>
                </a:r>
                <a:r>
                  <a:rPr lang="pt-BR" i="1" dirty="0"/>
                  <a:t>for jogado de acordo com as estratégias de equilíbrio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08EED-7E59-42DD-8755-905F3B76F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D61A9A-3938-4745-9697-0F428AC7568D}"/>
                  </a:ext>
                </a:extLst>
              </p14:cNvPr>
              <p14:cNvContentPartPr/>
              <p14:nvPr/>
            </p14:nvContentPartPr>
            <p14:xfrm>
              <a:off x="10708854" y="979004"/>
              <a:ext cx="3240" cy="26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D61A9A-3938-4745-9697-0F428AC756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0854" y="961004"/>
                <a:ext cx="38880" cy="62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CA2521-6A97-4404-BF8E-BA1AF536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EB601-F0E1-4595-BAC2-5C59FFA0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5A2B17-7C9A-4E39-8DDF-F36D5F9D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</p:spTree>
    <p:extLst>
      <p:ext uri="{BB962C8B-B14F-4D97-AF65-F5344CB8AC3E}">
        <p14:creationId xmlns:p14="http://schemas.microsoft.com/office/powerpoint/2010/main" val="629710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02C6-D059-46C8-B006-6F0B514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39AB-2939-4056-8EE4-C8BB69DC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47BAFD7-B7E6-4925-A44A-945F782ED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3" y="2044932"/>
            <a:ext cx="5758979" cy="39324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D6B24-0267-4EF1-B675-1B963ECB0DCF}"/>
              </a:ext>
            </a:extLst>
          </p:cNvPr>
          <p:cNvCxnSpPr>
            <a:cxnSpLocks/>
          </p:cNvCxnSpPr>
          <p:nvPr/>
        </p:nvCxnSpPr>
        <p:spPr>
          <a:xfrm flipH="1">
            <a:off x="4572000" y="2445170"/>
            <a:ext cx="1424619" cy="9838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C06A56-C076-47E6-9294-A09DBFF07DE2}"/>
              </a:ext>
            </a:extLst>
          </p:cNvPr>
          <p:cNvCxnSpPr>
            <a:cxnSpLocks/>
          </p:cNvCxnSpPr>
          <p:nvPr/>
        </p:nvCxnSpPr>
        <p:spPr>
          <a:xfrm flipH="1">
            <a:off x="3874627" y="3496729"/>
            <a:ext cx="631105" cy="9309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0A4D64-B916-4478-B377-F3A69A9C8136}"/>
              </a:ext>
            </a:extLst>
          </p:cNvPr>
          <p:cNvCxnSpPr>
            <a:cxnSpLocks/>
          </p:cNvCxnSpPr>
          <p:nvPr/>
        </p:nvCxnSpPr>
        <p:spPr>
          <a:xfrm flipH="1">
            <a:off x="6096000" y="2377440"/>
            <a:ext cx="25146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0A39A9-3AD1-4E42-A261-11B62A91C569}"/>
              </a:ext>
            </a:extLst>
          </p:cNvPr>
          <p:cNvCxnSpPr>
            <a:cxnSpLocks/>
          </p:cNvCxnSpPr>
          <p:nvPr/>
        </p:nvCxnSpPr>
        <p:spPr>
          <a:xfrm flipH="1" flipV="1">
            <a:off x="7620002" y="3573780"/>
            <a:ext cx="676100" cy="92158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6B8C25-C826-4DFE-B46E-97DF870C3EF9}"/>
              </a:ext>
            </a:extLst>
          </p:cNvPr>
          <p:cNvCxnSpPr>
            <a:cxnSpLocks/>
          </p:cNvCxnSpPr>
          <p:nvPr/>
        </p:nvCxnSpPr>
        <p:spPr>
          <a:xfrm flipH="1" flipV="1">
            <a:off x="4571999" y="3496729"/>
            <a:ext cx="649137" cy="98383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BE332C1-19B5-4F31-94D9-11C165913D43}"/>
                  </a:ext>
                </a:extLst>
              </p:cNvPr>
              <p:cNvSpPr/>
              <p:nvPr/>
            </p:nvSpPr>
            <p:spPr>
              <a:xfrm>
                <a:off x="448888" y="2244436"/>
                <a:ext cx="2756204" cy="1184564"/>
              </a:xfrm>
              <a:prstGeom prst="wedgeRectCallout">
                <a:avLst>
                  <a:gd name="adj1" fmla="val 92202"/>
                  <a:gd name="adj2" fmla="val 47391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</a:rPr>
                  <a:t>conjunto de informação de 2 está no caminho do equilíbrio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’,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BE332C1-19B5-4F31-94D9-11C165913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8" y="2244436"/>
                <a:ext cx="2756204" cy="1184564"/>
              </a:xfrm>
              <a:prstGeom prst="wedgeRectCallout">
                <a:avLst>
                  <a:gd name="adj1" fmla="val 92202"/>
                  <a:gd name="adj2" fmla="val 47391"/>
                </a:avLst>
              </a:prstGeom>
              <a:blipFill>
                <a:blip r:embed="rId3"/>
                <a:stretch>
                  <a:fillRect l="-30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DA75DB82-AADD-499B-8311-9D72C75CC662}"/>
                  </a:ext>
                </a:extLst>
              </p:cNvPr>
              <p:cNvSpPr/>
              <p:nvPr/>
            </p:nvSpPr>
            <p:spPr>
              <a:xfrm>
                <a:off x="8945238" y="3243073"/>
                <a:ext cx="2756204" cy="1184564"/>
              </a:xfrm>
              <a:prstGeom prst="wedgeRectCallout">
                <a:avLst>
                  <a:gd name="adj1" fmla="val -102029"/>
                  <a:gd name="adj2" fmla="val -3541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</a:rPr>
                  <a:t>conjunto de informação de 2 não está no caminho do equilíbrio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dirty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i="1" dirty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’,</m:t>
                    </m:r>
                    <m:r>
                      <a:rPr lang="pt-BR" sz="1800" b="0" i="1" dirty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i="1" dirty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DA75DB82-AADD-499B-8311-9D72C75CC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38" y="3243073"/>
                <a:ext cx="2756204" cy="1184564"/>
              </a:xfrm>
              <a:prstGeom prst="wedgeRectCallout">
                <a:avLst>
                  <a:gd name="adj1" fmla="val -102029"/>
                  <a:gd name="adj2" fmla="val -35416"/>
                </a:avLst>
              </a:prstGeom>
              <a:blipFill>
                <a:blip r:embed="rId4"/>
                <a:stretch>
                  <a:fillRect t="-2041" r="-287" b="-40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4461655F-E7EB-42C6-BD7B-FC3ABDED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</p:spTree>
    <p:extLst>
      <p:ext uri="{BB962C8B-B14F-4D97-AF65-F5344CB8AC3E}">
        <p14:creationId xmlns:p14="http://schemas.microsoft.com/office/powerpoint/2010/main" val="1877963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2FF805-C620-4236-84C6-832C942DC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0095" y="1752602"/>
                <a:ext cx="6118505" cy="478472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Entendida a definição de conjunto de informação de acordo com o caminho de equilíbrio, podemos introduzir mais um requisito</a:t>
                </a:r>
              </a:p>
              <a:p>
                <a:pPr lvl="1" algn="just"/>
                <a:r>
                  <a:rPr lang="pt-BR" b="1" dirty="0"/>
                  <a:t>Requisito 3 (R.3): </a:t>
                </a:r>
                <a:r>
                  <a:rPr lang="pt-BR" dirty="0"/>
                  <a:t>para conjuntos de informação no caminho de equilíbrio, crenças são determinadas pela regra de Bayes </a:t>
                </a:r>
                <a:r>
                  <a:rPr lang="pt-BR" i="1" u="sng" dirty="0"/>
                  <a:t>e</a:t>
                </a:r>
                <a:r>
                  <a:rPr lang="pt-BR" dirty="0"/>
                  <a:t> as estratégias de equilíbrio dos jogadores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No E.N.P.S.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, a crença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deve ser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 algn="just"/>
                <a:r>
                  <a:rPr lang="pt-BR" dirty="0"/>
                  <a:t>Dada a estratégia de equilíbrio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), o jogador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sabe qual nó no conjunto de informação foi alcançado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2FF805-C620-4236-84C6-832C942DC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0095" y="1752602"/>
                <a:ext cx="6118505" cy="4784722"/>
              </a:xfrm>
              <a:blipFill>
                <a:blip r:embed="rId3"/>
                <a:stretch>
                  <a:fillRect l="-1793" t="-2679" r="-1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0764DC4-8A69-4372-BE19-052A40633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8" y="2177076"/>
            <a:ext cx="5106113" cy="3486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12A8C6-89BE-4EAF-9655-6C36148B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86CEB-E1EB-4466-B845-B4421105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8A448-E2D5-4EB8-B957-4926C6A49C37}"/>
              </a:ext>
            </a:extLst>
          </p:cNvPr>
          <p:cNvSpPr/>
          <p:nvPr/>
        </p:nvSpPr>
        <p:spPr>
          <a:xfrm>
            <a:off x="6029500" y="3059085"/>
            <a:ext cx="5733734" cy="1184678"/>
          </a:xfrm>
          <a:prstGeom prst="rect">
            <a:avLst/>
          </a:prstGeom>
          <a:noFill/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9F8165-2913-4880-8946-3EB04BBB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</p:spTree>
    <p:extLst>
      <p:ext uri="{BB962C8B-B14F-4D97-AF65-F5344CB8AC3E}">
        <p14:creationId xmlns:p14="http://schemas.microsoft.com/office/powerpoint/2010/main" val="1408785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2FF805-C620-4236-84C6-832C942DC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0095" y="1752602"/>
                <a:ext cx="6118505" cy="478472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Regra de Bayes:</a:t>
                </a:r>
                <a:r>
                  <a:rPr lang="pt-BR" dirty="0"/>
                  <a:t> Dado um conjunto de informação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/>
                  <a:t> que contém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histórias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, se o nó de decisão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for alcançado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então a crença nesse conjunto de informação deve ser como segue: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dirty="0"/>
                  <a:t>, então o jogador da vez deve crer que a história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foi realizada com probabilidade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a crença pode ser arbitrária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2FF805-C620-4236-84C6-832C942DC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0095" y="1752602"/>
                <a:ext cx="6118505" cy="4784722"/>
              </a:xfrm>
              <a:blipFill>
                <a:blip r:embed="rId3"/>
                <a:stretch>
                  <a:fillRect l="-1793" t="-3316" r="-1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0764DC4-8A69-4372-BE19-052A40633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8" y="2177076"/>
            <a:ext cx="5106113" cy="3486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35A82D-B325-4DE7-A0A8-82E78061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AA738-1F78-440E-B24B-5E87F026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44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8A934A-2EC4-4D19-BDB3-2AB877CE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</p:spTree>
    <p:extLst>
      <p:ext uri="{BB962C8B-B14F-4D97-AF65-F5344CB8AC3E}">
        <p14:creationId xmlns:p14="http://schemas.microsoft.com/office/powerpoint/2010/main" val="1449508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A33C-7835-47AF-BD0D-AE64447CE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Os requisitos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capturam as principais características do E.B.P.. </a:t>
                </a:r>
                <a:r>
                  <a:rPr lang="pt-BR" i="1" dirty="0">
                    <a:solidFill>
                      <a:srgbClr val="0070C0"/>
                    </a:solidFill>
                  </a:rPr>
                  <a:t>Crenças são elevadas à importância de estratégias na definição do equilíbrio</a:t>
                </a:r>
                <a:r>
                  <a:rPr lang="pt-BR" dirty="0"/>
                  <a:t> (</a:t>
                </a:r>
                <a:r>
                  <a:rPr lang="en-US" dirty="0"/>
                  <a:t>Kreps &amp; Wilson, 1982</a:t>
                </a:r>
                <a:r>
                  <a:rPr lang="pt-BR" dirty="0"/>
                  <a:t>)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b="1" dirty="0">
                    <a:solidFill>
                      <a:srgbClr val="C00000"/>
                    </a:solidFill>
                  </a:rPr>
                  <a:t>Um equilíbrio não consiste mais somente em uma estratégia para cada jogador, mas agora inclui uma crença para cada jogador em cada conjunto de informação em que o jogador tem a jogada.</a:t>
                </a:r>
              </a:p>
              <a:p>
                <a:pPr algn="just"/>
                <a:endParaRPr lang="pt-BR" i="1" dirty="0"/>
              </a:p>
              <a:p>
                <a:pPr algn="just"/>
                <a:r>
                  <a:rPr lang="pt-BR" dirty="0"/>
                  <a:t>O Requisito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força que os jogadores tenham crenças razoáveis no caminho de equilíbrio. </a:t>
                </a:r>
              </a:p>
              <a:p>
                <a:pPr lvl="1" algn="just"/>
                <a:r>
                  <a:rPr lang="pt-BR" dirty="0"/>
                  <a:t>Para jogos mais simples, os requisitos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constituem a definição de E.B.P</a:t>
                </a:r>
              </a:p>
              <a:p>
                <a:pPr lvl="1" algn="just"/>
                <a:r>
                  <a:rPr lang="pt-BR" dirty="0"/>
                  <a:t>Em jogos mais ricos, mais requisitos são impostos para eliminar equilíbrios implausíveis </a:t>
                </a:r>
              </a:p>
              <a:p>
                <a:pPr algn="just"/>
                <a:endParaRPr lang="pt-BR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A33C-7835-47AF-BD0D-AE64447C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E9B7-4804-4D58-A00A-5B8F87C5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3C88-D15B-4C92-B21A-3747A3B8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45</a:t>
            </a:fld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F5B070-79C1-4878-AFAC-AA6CE9FF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</p:spTree>
    <p:extLst>
      <p:ext uri="{BB962C8B-B14F-4D97-AF65-F5344CB8AC3E}">
        <p14:creationId xmlns:p14="http://schemas.microsoft.com/office/powerpoint/2010/main" val="2406291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A33C-7835-47AF-BD0D-AE64447CE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b="1" dirty="0"/>
                  <a:t>Requisito 4 (R.4): </a:t>
                </a:r>
                <a:r>
                  <a:rPr lang="pt-BR" dirty="0"/>
                  <a:t>para conjuntos de informação fora do caminho de equilíbrio, crenças são determinadas pela regra de Bayes e pelas estratégias de equilíbrio dos jogadores </a:t>
                </a:r>
                <a:r>
                  <a:rPr lang="pt-BR" i="1" dirty="0">
                    <a:solidFill>
                      <a:srgbClr val="C00000"/>
                    </a:solidFill>
                  </a:rPr>
                  <a:t>quando for possível</a:t>
                </a:r>
              </a:p>
              <a:p>
                <a:pPr algn="just"/>
                <a:endParaRPr lang="pt-BR" i="1" dirty="0"/>
              </a:p>
              <a:p>
                <a:pPr algn="just"/>
                <a:r>
                  <a:rPr lang="pt-BR" b="1" dirty="0"/>
                  <a:t>Definição: </a:t>
                </a:r>
                <a:r>
                  <a:rPr lang="pt-BR" dirty="0"/>
                  <a:t>Um equilíbrio Bayesiano perfeito consiste de estratégias e crenças que satisfaçam os Requisitos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:r>
                  <a:rPr lang="pt-BR" dirty="0"/>
                  <a:t> </a:t>
                </a:r>
              </a:p>
              <a:p>
                <a:pPr algn="just"/>
                <a:r>
                  <a:rPr lang="pt-BR" dirty="0"/>
                  <a:t>Recapitulando, </a:t>
                </a:r>
                <a:r>
                  <a:rPr lang="pt-BR" b="1" dirty="0">
                    <a:solidFill>
                      <a:srgbClr val="0070C0"/>
                    </a:solidFill>
                  </a:rPr>
                  <a:t>um equilíbrio perfeito Bayesiano é um conjunto de estratégias e crenças tais que as estratégias sejam sequencialmente racionais dadas as crenças dos jogadores e os jogadores atualizam suas crenças através da regra de Bayes sempre que possível</a:t>
                </a:r>
                <a:endParaRPr lang="pt-BR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A33C-7835-47AF-BD0D-AE64447C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5C8F5-E59F-47D9-80A8-DB48B88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11CB-A07C-4EB8-97E9-B210C7F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46</a:t>
            </a:fld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B8D5B-2C1F-49B8-9D50-59D86422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Requisitos para E.B.P (da aula passada)</a:t>
            </a:r>
            <a:br>
              <a:rPr lang="pt-BR" b="1" dirty="0"/>
            </a:br>
            <a:r>
              <a:rPr lang="pt-BR" sz="2400" b="1" dirty="0"/>
              <a:t>Introdução a Equilíbrio Bayesiano Perfeito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032FF63-A6CA-4682-8FF4-1093D3218C16}"/>
              </a:ext>
            </a:extLst>
          </p:cNvPr>
          <p:cNvSpPr/>
          <p:nvPr/>
        </p:nvSpPr>
        <p:spPr>
          <a:xfrm>
            <a:off x="10771968" y="6267449"/>
            <a:ext cx="1163664" cy="365125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17036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5FB9B-A475-4747-83A3-9294AE89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D952C-23A2-4C41-8998-9AE8C20E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08D99-6FBF-45DE-BDD0-DFE9181E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60" y="2221824"/>
            <a:ext cx="7177087" cy="41384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CB7A4-E426-481F-B943-1B435E41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184"/>
            <a:ext cx="10515600" cy="5719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Considere o jogo dinâmico de informação incompleta em que um trabalhador observa se ele tem alta produtividade ou baixa produtividade e então decide se adquire educação superior, que ele pode usar como sinal sobre qual é o seu nível de produtividade. A empresa que está pensando em contratá-lo pode contratá-lo como gerente (M) ou como caixa (C). A empresa não observa o real nível de produtividade do trabalhador, apenas se o trabalhador adquiriu ensino superior ou não. Especifique todos os equilíbrios pooling e separating Bayesianos perfeitos do jogo abaixo.</a:t>
            </a:r>
          </a:p>
        </p:txBody>
      </p:sp>
    </p:spTree>
    <p:extLst>
      <p:ext uri="{BB962C8B-B14F-4D97-AF65-F5344CB8AC3E}">
        <p14:creationId xmlns:p14="http://schemas.microsoft.com/office/powerpoint/2010/main" val="13907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331A0-1D6D-4C36-BFBA-C1C2ABBAB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752602"/>
                <a:ext cx="5257800" cy="4424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Antes de vermos aplicações, analisaremos o jogo abstrato que segue os passos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Representação na forma extensiva do caso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o jogo começa da jogada inicial pela natureza e flui até os nós terminais nas extremidades à esquerda e à direita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331A0-1D6D-4C36-BFBA-C1C2ABBAB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752602"/>
                <a:ext cx="5257800" cy="4424363"/>
              </a:xfrm>
              <a:blipFill>
                <a:blip r:embed="rId3"/>
                <a:stretch>
                  <a:fillRect l="-2086" t="-2897" r="-1970" b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C0CD36-FE7F-4517-AF90-77292D27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5F1669-28C7-4B92-BAAD-6EF7B4F94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89474"/>
            <a:ext cx="5655480" cy="41506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99C38-8CFE-48A3-BE5F-7D1F2DB9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1097-ECA8-43DA-B6A8-AF8B9D56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19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9F7E7A-BAE4-4141-81B6-5BB3466D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347E60CE-0C56-908E-7934-591A7BD398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0619" y="1774894"/>
            <a:ext cx="5675942" cy="39905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6C794-A0F5-4C15-A27F-3460857C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90FA-A97B-44F1-A928-1FBF82BA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640CF-F74E-4882-B8D5-B69A24EC0865}"/>
              </a:ext>
            </a:extLst>
          </p:cNvPr>
          <p:cNvSpPr/>
          <p:nvPr/>
        </p:nvSpPr>
        <p:spPr>
          <a:xfrm>
            <a:off x="1524000" y="5849695"/>
            <a:ext cx="9144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Content Placeholder 40" descr="A close up of a map&#10;&#10;Description automatically generated">
            <a:extLst>
              <a:ext uri="{FF2B5EF4-FFF2-40B4-BE49-F238E27FC236}">
                <a16:creationId xmlns:a16="http://schemas.microsoft.com/office/drawing/2014/main" id="{A35D1732-F650-C618-9E11-D0F5047181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9" y="2229425"/>
            <a:ext cx="5181600" cy="38028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3613E0-B085-3D4E-15CD-FC79D0191DCB}"/>
              </a:ext>
            </a:extLst>
          </p:cNvPr>
          <p:cNvCxnSpPr/>
          <p:nvPr/>
        </p:nvCxnSpPr>
        <p:spPr>
          <a:xfrm>
            <a:off x="5761382" y="3429000"/>
            <a:ext cx="838201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9C002E-7D06-D682-B492-07036F7B8462}"/>
              </a:ext>
            </a:extLst>
          </p:cNvPr>
          <p:cNvCxnSpPr>
            <a:cxnSpLocks/>
          </p:cNvCxnSpPr>
          <p:nvPr/>
        </p:nvCxnSpPr>
        <p:spPr>
          <a:xfrm flipH="1">
            <a:off x="5697606" y="4107597"/>
            <a:ext cx="796787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0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490FEF-119B-40D2-805A-C8BDCD23CAF7}"/>
              </a:ext>
            </a:extLst>
          </p:cNvPr>
          <p:cNvCxnSpPr>
            <a:cxnSpLocks/>
          </p:cNvCxnSpPr>
          <p:nvPr/>
        </p:nvCxnSpPr>
        <p:spPr>
          <a:xfrm rot="5400000">
            <a:off x="7011336" y="1835613"/>
            <a:ext cx="4431" cy="1815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FFE7DE-BBA0-4948-BA7A-B0C88C13159A}"/>
              </a:ext>
            </a:extLst>
          </p:cNvPr>
          <p:cNvCxnSpPr>
            <a:cxnSpLocks/>
          </p:cNvCxnSpPr>
          <p:nvPr/>
        </p:nvCxnSpPr>
        <p:spPr>
          <a:xfrm rot="5400000" flipH="1">
            <a:off x="8081272" y="4909873"/>
            <a:ext cx="583429" cy="987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194A9-18B8-447F-AE73-F23623377C2C}"/>
              </a:ext>
            </a:extLst>
          </p:cNvPr>
          <p:cNvCxnSpPr>
            <a:cxnSpLocks/>
          </p:cNvCxnSpPr>
          <p:nvPr/>
        </p:nvCxnSpPr>
        <p:spPr>
          <a:xfrm rot="5400000" flipH="1">
            <a:off x="8096525" y="2533123"/>
            <a:ext cx="583429" cy="987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E53C4-8A34-4CC5-9D41-286C326B96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585415" y="1949694"/>
            <a:ext cx="583429" cy="987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3F8811-12C2-474F-9A56-9DF359709857}"/>
              </a:ext>
            </a:extLst>
          </p:cNvPr>
          <p:cNvCxnSpPr>
            <a:cxnSpLocks/>
          </p:cNvCxnSpPr>
          <p:nvPr/>
        </p:nvCxnSpPr>
        <p:spPr>
          <a:xfrm rot="5400000">
            <a:off x="8069833" y="4326444"/>
            <a:ext cx="583428" cy="987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97DCC-8530-41C5-B7DF-31A01221B844}"/>
              </a:ext>
            </a:extLst>
          </p:cNvPr>
          <p:cNvCxnSpPr>
            <a:cxnSpLocks/>
          </p:cNvCxnSpPr>
          <p:nvPr/>
        </p:nvCxnSpPr>
        <p:spPr>
          <a:xfrm rot="5400000">
            <a:off x="8096527" y="1945263"/>
            <a:ext cx="583428" cy="987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46E019-5406-431E-99D4-DB3A52A7087D}"/>
              </a:ext>
            </a:extLst>
          </p:cNvPr>
          <p:cNvCxnSpPr>
            <a:cxnSpLocks/>
          </p:cNvCxnSpPr>
          <p:nvPr/>
        </p:nvCxnSpPr>
        <p:spPr>
          <a:xfrm rot="5400000">
            <a:off x="3577787" y="2529153"/>
            <a:ext cx="583428" cy="987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6C702-9EE7-4D09-8FC6-BBE0CB9C9EC4}"/>
              </a:ext>
            </a:extLst>
          </p:cNvPr>
          <p:cNvCxnSpPr>
            <a:cxnSpLocks/>
          </p:cNvCxnSpPr>
          <p:nvPr/>
        </p:nvCxnSpPr>
        <p:spPr>
          <a:xfrm rot="5400000" flipH="1">
            <a:off x="3570162" y="4330414"/>
            <a:ext cx="583429" cy="987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39C04-073F-4B8C-8C51-13FFF4F749B1}"/>
              </a:ext>
            </a:extLst>
          </p:cNvPr>
          <p:cNvCxnSpPr>
            <a:cxnSpLocks/>
          </p:cNvCxnSpPr>
          <p:nvPr/>
        </p:nvCxnSpPr>
        <p:spPr>
          <a:xfrm rot="5400000">
            <a:off x="3562534" y="4909873"/>
            <a:ext cx="583428" cy="987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2A1EA1-570D-46F1-B513-3295A56A425C}"/>
              </a:ext>
            </a:extLst>
          </p:cNvPr>
          <p:cNvCxnSpPr>
            <a:cxnSpLocks/>
          </p:cNvCxnSpPr>
          <p:nvPr/>
        </p:nvCxnSpPr>
        <p:spPr>
          <a:xfrm rot="5400000" flipH="1">
            <a:off x="5212414" y="1851814"/>
            <a:ext cx="10162" cy="1776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550EE-DF14-4765-BEFD-AEC4C3E3ACE6}"/>
              </a:ext>
            </a:extLst>
          </p:cNvPr>
          <p:cNvCxnSpPr>
            <a:cxnSpLocks/>
          </p:cNvCxnSpPr>
          <p:nvPr/>
        </p:nvCxnSpPr>
        <p:spPr>
          <a:xfrm rot="5400000" flipH="1">
            <a:off x="5208602" y="4221908"/>
            <a:ext cx="10162" cy="1776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694F9-833F-4BDD-B8AA-0B857C51D359}"/>
              </a:ext>
            </a:extLst>
          </p:cNvPr>
          <p:cNvCxnSpPr>
            <a:cxnSpLocks/>
          </p:cNvCxnSpPr>
          <p:nvPr/>
        </p:nvCxnSpPr>
        <p:spPr>
          <a:xfrm rot="5400000" flipH="1">
            <a:off x="6981777" y="4235080"/>
            <a:ext cx="10162" cy="1776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DBFEF5-6A7C-47E9-9DA7-E014CEF4F544}"/>
              </a:ext>
            </a:extLst>
          </p:cNvPr>
          <p:cNvSpPr/>
          <p:nvPr/>
        </p:nvSpPr>
        <p:spPr>
          <a:xfrm>
            <a:off x="8855368" y="2070229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8E8298-3F50-4CC7-8FC9-36BA479A66B6}"/>
              </a:ext>
            </a:extLst>
          </p:cNvPr>
          <p:cNvSpPr/>
          <p:nvPr/>
        </p:nvSpPr>
        <p:spPr>
          <a:xfrm>
            <a:off x="8828337" y="3215592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D5B517-9479-4CE3-BD92-9581294ABD54}"/>
              </a:ext>
            </a:extLst>
          </p:cNvPr>
          <p:cNvSpPr/>
          <p:nvPr/>
        </p:nvSpPr>
        <p:spPr>
          <a:xfrm>
            <a:off x="8855367" y="4415308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0CCD4E-46D4-4133-9A3A-E428C9B0B29E}"/>
              </a:ext>
            </a:extLst>
          </p:cNvPr>
          <p:cNvSpPr/>
          <p:nvPr/>
        </p:nvSpPr>
        <p:spPr>
          <a:xfrm>
            <a:off x="8855367" y="5615024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996E45-1161-433E-83DF-F567A6E4B0B9}"/>
              </a:ext>
            </a:extLst>
          </p:cNvPr>
          <p:cNvSpPr/>
          <p:nvPr/>
        </p:nvSpPr>
        <p:spPr>
          <a:xfrm>
            <a:off x="3306704" y="2081173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57682E-C34D-430F-9235-7F145CC6A63B}"/>
              </a:ext>
            </a:extLst>
          </p:cNvPr>
          <p:cNvSpPr/>
          <p:nvPr/>
        </p:nvSpPr>
        <p:spPr>
          <a:xfrm>
            <a:off x="3360426" y="3236221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AEAF0E-3D9D-4B0C-9D38-5BB1C3F1EC69}"/>
              </a:ext>
            </a:extLst>
          </p:cNvPr>
          <p:cNvSpPr/>
          <p:nvPr/>
        </p:nvSpPr>
        <p:spPr>
          <a:xfrm>
            <a:off x="3335017" y="4457924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3C1B31-D2A1-45C4-94FB-0DA8F4936870}"/>
              </a:ext>
            </a:extLst>
          </p:cNvPr>
          <p:cNvSpPr/>
          <p:nvPr/>
        </p:nvSpPr>
        <p:spPr>
          <a:xfrm>
            <a:off x="3321957" y="5628692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119288-73D2-4799-8F29-ED3627BC52B5}"/>
              </a:ext>
            </a:extLst>
          </p:cNvPr>
          <p:cNvSpPr/>
          <p:nvPr/>
        </p:nvSpPr>
        <p:spPr>
          <a:xfrm>
            <a:off x="6052266" y="3848145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5A919-5F69-4A08-B171-4DD1C6519D1E}"/>
              </a:ext>
            </a:extLst>
          </p:cNvPr>
          <p:cNvSpPr txBox="1"/>
          <p:nvPr/>
        </p:nvSpPr>
        <p:spPr>
          <a:xfrm>
            <a:off x="6167338" y="3699893"/>
            <a:ext cx="142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Natureza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A352A-2893-495E-9C1C-21058AA7911F}"/>
              </a:ext>
            </a:extLst>
          </p:cNvPr>
          <p:cNvSpPr txBox="1"/>
          <p:nvPr/>
        </p:nvSpPr>
        <p:spPr>
          <a:xfrm>
            <a:off x="5872594" y="2250320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44494-2502-473C-A1D9-AC3DEEB6BE99}"/>
              </a:ext>
            </a:extLst>
          </p:cNvPr>
          <p:cNvSpPr txBox="1"/>
          <p:nvPr/>
        </p:nvSpPr>
        <p:spPr>
          <a:xfrm>
            <a:off x="5844730" y="5258075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2B298F-EDFC-47C6-808D-547561AA028E}"/>
              </a:ext>
            </a:extLst>
          </p:cNvPr>
          <p:cNvSpPr txBox="1"/>
          <p:nvPr/>
        </p:nvSpPr>
        <p:spPr>
          <a:xfrm>
            <a:off x="3701269" y="1932040"/>
            <a:ext cx="46528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4781B-B9A3-4C4C-B155-A4FF8C039686}"/>
              </a:ext>
            </a:extLst>
          </p:cNvPr>
          <p:cNvSpPr txBox="1"/>
          <p:nvPr/>
        </p:nvSpPr>
        <p:spPr>
          <a:xfrm>
            <a:off x="3719431" y="3099186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32764-4432-4692-85F3-E8E3F66F8E37}"/>
              </a:ext>
            </a:extLst>
          </p:cNvPr>
          <p:cNvSpPr txBox="1"/>
          <p:nvPr/>
        </p:nvSpPr>
        <p:spPr>
          <a:xfrm>
            <a:off x="3769117" y="5530610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7AB67-0480-498C-9DA6-3A7532EC9453}"/>
              </a:ext>
            </a:extLst>
          </p:cNvPr>
          <p:cNvSpPr txBox="1"/>
          <p:nvPr/>
        </p:nvSpPr>
        <p:spPr>
          <a:xfrm>
            <a:off x="3748340" y="4284173"/>
            <a:ext cx="46528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6A74A-7FDD-433E-8F96-06A270A7EC05}"/>
              </a:ext>
            </a:extLst>
          </p:cNvPr>
          <p:cNvSpPr txBox="1"/>
          <p:nvPr/>
        </p:nvSpPr>
        <p:spPr>
          <a:xfrm>
            <a:off x="8162923" y="1943388"/>
            <a:ext cx="46528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45E49-F586-4B70-A786-73B811230E1F}"/>
              </a:ext>
            </a:extLst>
          </p:cNvPr>
          <p:cNvSpPr txBox="1"/>
          <p:nvPr/>
        </p:nvSpPr>
        <p:spPr>
          <a:xfrm>
            <a:off x="8181085" y="3110533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BD74C-D80F-404A-B4AD-E1B6289F5DD9}"/>
              </a:ext>
            </a:extLst>
          </p:cNvPr>
          <p:cNvSpPr txBox="1"/>
          <p:nvPr/>
        </p:nvSpPr>
        <p:spPr>
          <a:xfrm>
            <a:off x="8150028" y="4326067"/>
            <a:ext cx="46528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80BA69-694C-4EED-9752-B8FF69A7ABC7}"/>
              </a:ext>
            </a:extLst>
          </p:cNvPr>
          <p:cNvSpPr txBox="1"/>
          <p:nvPr/>
        </p:nvSpPr>
        <p:spPr>
          <a:xfrm>
            <a:off x="8168190" y="5493212"/>
            <a:ext cx="1420114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C4CF1-A1FD-4EC2-ACDD-8731FC28B727}"/>
              </a:ext>
            </a:extLst>
          </p:cNvPr>
          <p:cNvSpPr txBox="1"/>
          <p:nvPr/>
        </p:nvSpPr>
        <p:spPr>
          <a:xfrm>
            <a:off x="4761426" y="2222423"/>
            <a:ext cx="716897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E.M.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38AEC3-AE6A-44F8-8EB7-F68188B66F53}"/>
              </a:ext>
            </a:extLst>
          </p:cNvPr>
          <p:cNvSpPr txBox="1"/>
          <p:nvPr/>
        </p:nvSpPr>
        <p:spPr>
          <a:xfrm>
            <a:off x="4855234" y="5279394"/>
            <a:ext cx="716897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E.M.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C30E4-0BFD-49B0-864D-1402ECFA434D}"/>
              </a:ext>
            </a:extLst>
          </p:cNvPr>
          <p:cNvSpPr txBox="1"/>
          <p:nvPr/>
        </p:nvSpPr>
        <p:spPr>
          <a:xfrm>
            <a:off x="6749256" y="5281552"/>
            <a:ext cx="716897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E.S.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793657-78F7-4BAD-9CFB-4AA736C77181}"/>
              </a:ext>
            </a:extLst>
          </p:cNvPr>
          <p:cNvSpPr txBox="1"/>
          <p:nvPr/>
        </p:nvSpPr>
        <p:spPr>
          <a:xfrm>
            <a:off x="6750368" y="2214118"/>
            <a:ext cx="716897" cy="4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E.S.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E7DBA7-1037-4B8A-97B5-B5F524073E61}"/>
              </a:ext>
            </a:extLst>
          </p:cNvPr>
          <p:cNvSpPr/>
          <p:nvPr/>
        </p:nvSpPr>
        <p:spPr>
          <a:xfrm>
            <a:off x="6060622" y="2665447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2CD1-C0C1-476E-8E99-3B7BA0431D60}"/>
              </a:ext>
            </a:extLst>
          </p:cNvPr>
          <p:cNvSpPr/>
          <p:nvPr/>
        </p:nvSpPr>
        <p:spPr>
          <a:xfrm>
            <a:off x="6063707" y="5034696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8972DC-DEB7-4C2F-841B-EE27051294BD}"/>
              </a:ext>
            </a:extLst>
          </p:cNvPr>
          <p:cNvCxnSpPr>
            <a:cxnSpLocks/>
          </p:cNvCxnSpPr>
          <p:nvPr/>
        </p:nvCxnSpPr>
        <p:spPr>
          <a:xfrm rot="5400000" flipV="1">
            <a:off x="3194415" y="3913050"/>
            <a:ext cx="2364507" cy="11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C1D802-E5F2-41A1-AE43-D09B82628D14}"/>
              </a:ext>
            </a:extLst>
          </p:cNvPr>
          <p:cNvCxnSpPr>
            <a:cxnSpLocks/>
          </p:cNvCxnSpPr>
          <p:nvPr/>
        </p:nvCxnSpPr>
        <p:spPr>
          <a:xfrm rot="5400000" flipV="1">
            <a:off x="6705481" y="3915670"/>
            <a:ext cx="2364507" cy="11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0B2313C-490E-4C7D-9D5A-93A8AF67B820}"/>
              </a:ext>
            </a:extLst>
          </p:cNvPr>
          <p:cNvSpPr/>
          <p:nvPr/>
        </p:nvSpPr>
        <p:spPr>
          <a:xfrm>
            <a:off x="4298160" y="2665367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2A5FBA-AFA3-44F1-9057-033CC6DE9AFB}"/>
              </a:ext>
            </a:extLst>
          </p:cNvPr>
          <p:cNvSpPr/>
          <p:nvPr/>
        </p:nvSpPr>
        <p:spPr>
          <a:xfrm>
            <a:off x="4301431" y="5039777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79A868-8FC5-4A16-8BC8-21612B9A69B3}"/>
              </a:ext>
            </a:extLst>
          </p:cNvPr>
          <p:cNvSpPr/>
          <p:nvPr/>
        </p:nvSpPr>
        <p:spPr>
          <a:xfrm>
            <a:off x="7825539" y="2668512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1940CE-1B70-4702-A332-ED8E75834F66}"/>
              </a:ext>
            </a:extLst>
          </p:cNvPr>
          <p:cNvSpPr/>
          <p:nvPr/>
        </p:nvSpPr>
        <p:spPr>
          <a:xfrm>
            <a:off x="7828811" y="5042921"/>
            <a:ext cx="107445" cy="141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------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0192B00-614E-4265-83D1-AC4B0259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F791CC-71FF-4F7F-BF7E-40F87023DD9D}"/>
                  </a:ext>
                </a:extLst>
              </p:cNvPr>
              <p:cNvSpPr txBox="1"/>
              <p:nvPr/>
            </p:nvSpPr>
            <p:spPr>
              <a:xfrm>
                <a:off x="5935440" y="1849407"/>
                <a:ext cx="28209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F791CC-71FF-4F7F-BF7E-40F87023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440" y="1849407"/>
                <a:ext cx="282098" cy="477054"/>
              </a:xfrm>
              <a:prstGeom prst="rect">
                <a:avLst/>
              </a:prstGeom>
              <a:blipFill>
                <a:blip r:embed="rId3"/>
                <a:stretch>
                  <a:fillRect l="-6522" r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B6CF3B-06E1-419A-9D5F-C656823D51B1}"/>
                  </a:ext>
                </a:extLst>
              </p:cNvPr>
              <p:cNvSpPr txBox="1"/>
              <p:nvPr/>
            </p:nvSpPr>
            <p:spPr>
              <a:xfrm>
                <a:off x="5844393" y="5546895"/>
                <a:ext cx="7168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B6CF3B-06E1-419A-9D5F-C656823D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93" y="5546895"/>
                <a:ext cx="716897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4A92DD-DE27-4EB6-9B30-DA4E8AC33EB9}"/>
                  </a:ext>
                </a:extLst>
              </p:cNvPr>
              <p:cNvSpPr txBox="1"/>
              <p:nvPr/>
            </p:nvSpPr>
            <p:spPr>
              <a:xfrm>
                <a:off x="4363322" y="3673980"/>
                <a:ext cx="46903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4A92DD-DE27-4EB6-9B30-DA4E8AC3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22" y="3673980"/>
                <a:ext cx="46903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8E6E8D-E1C0-4B71-A89C-CA832CA49158}"/>
                  </a:ext>
                </a:extLst>
              </p:cNvPr>
              <p:cNvSpPr txBox="1"/>
              <p:nvPr/>
            </p:nvSpPr>
            <p:spPr>
              <a:xfrm>
                <a:off x="6142387" y="3056646"/>
                <a:ext cx="622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8E6E8D-E1C0-4B71-A89C-CA832CA4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87" y="3056646"/>
                <a:ext cx="62229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6DADC6-A448-4190-9D2B-2078DD999270}"/>
                  </a:ext>
                </a:extLst>
              </p:cNvPr>
              <p:cNvSpPr txBox="1"/>
              <p:nvPr/>
            </p:nvSpPr>
            <p:spPr>
              <a:xfrm>
                <a:off x="6222144" y="4328494"/>
                <a:ext cx="861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6DADC6-A448-4190-9D2B-2078DD99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44" y="4328494"/>
                <a:ext cx="861732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077233-E117-4011-8427-85816998179D}"/>
              </a:ext>
            </a:extLst>
          </p:cNvPr>
          <p:cNvSpPr txBox="1"/>
          <p:nvPr/>
        </p:nvSpPr>
        <p:spPr>
          <a:xfrm>
            <a:off x="2417517" y="6234762"/>
            <a:ext cx="7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E.M = Ensino médio; E.S. = Ensino superior; C = Contrata; N.C. = Não contrata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2B9AC6-AE62-4241-9FB9-31405A4838BF}"/>
                  </a:ext>
                </a:extLst>
              </p:cNvPr>
              <p:cNvSpPr txBox="1"/>
              <p:nvPr/>
            </p:nvSpPr>
            <p:spPr>
              <a:xfrm>
                <a:off x="7433347" y="3680243"/>
                <a:ext cx="46903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2B9AC6-AE62-4241-9FB9-31405A48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47" y="3680243"/>
                <a:ext cx="469032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FE72E8-DB98-4C85-B1A3-689C8E3044FB}"/>
              </a:ext>
            </a:extLst>
          </p:cNvPr>
          <p:cNvCxnSpPr>
            <a:cxnSpLocks/>
          </p:cNvCxnSpPr>
          <p:nvPr/>
        </p:nvCxnSpPr>
        <p:spPr>
          <a:xfrm rot="5400000" flipV="1">
            <a:off x="4918018" y="3882035"/>
            <a:ext cx="2364507" cy="1144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24F1-3308-4A5A-9370-A600BD64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9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331A0-1D6D-4C36-BFBA-C1C2ABBAB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752602"/>
                <a:ext cx="5257800" cy="4657434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Em qualquer jogo, a </a:t>
                </a:r>
                <a:r>
                  <a:rPr lang="pt-BR" i="1" dirty="0">
                    <a:solidFill>
                      <a:srgbClr val="002060"/>
                    </a:solidFill>
                  </a:rPr>
                  <a:t>estratégia</a:t>
                </a:r>
                <a:r>
                  <a:rPr lang="pt-BR" dirty="0"/>
                  <a:t> de um jogador é um </a:t>
                </a:r>
                <a:r>
                  <a:rPr lang="pt-BR" i="1" dirty="0">
                    <a:solidFill>
                      <a:srgbClr val="002060"/>
                    </a:solidFill>
                  </a:rPr>
                  <a:t>plano de ação completo</a:t>
                </a:r>
                <a:r>
                  <a:rPr lang="pt-BR" dirty="0"/>
                  <a:t>...</a:t>
                </a:r>
              </a:p>
              <a:p>
                <a:pPr lvl="1" algn="just"/>
                <a:r>
                  <a:rPr lang="pt-BR" dirty="0"/>
                  <a:t>...especifica uma ação viável para cada contingência que o jogador possa ser chamado a jogar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Uma estratégia pura para o...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 </a:t>
                </a:r>
                <a:r>
                  <a:rPr lang="pt-BR" i="1" dirty="0"/>
                  <a:t>Sender</a:t>
                </a:r>
                <a:r>
                  <a:rPr lang="pt-BR" dirty="0"/>
                  <a:t> é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</a:t>
                </a:r>
                <a:r>
                  <a:rPr lang="pt-BR" i="1" dirty="0"/>
                  <a:t> </a:t>
                </a:r>
                <a:r>
                  <a:rPr lang="pt-BR" dirty="0"/>
                  <a:t>especifica a mensagem que será escolhida para cada tipo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 que a natureza possa sortear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i="1" dirty="0"/>
                  <a:t>Receiver </a:t>
                </a:r>
                <a:r>
                  <a:rPr lang="pt-BR" dirty="0"/>
                  <a:t>é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especifica a ação que será escolhida para cada mensagem que o </a:t>
                </a:r>
                <a:r>
                  <a:rPr lang="pt-BR" i="1" dirty="0"/>
                  <a:t>Sender </a:t>
                </a:r>
                <a:r>
                  <a:rPr lang="pt-BR" dirty="0"/>
                  <a:t>possa enviar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331A0-1D6D-4C36-BFBA-C1C2ABBAB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752602"/>
                <a:ext cx="5257800" cy="4657434"/>
              </a:xfrm>
              <a:blipFill>
                <a:blip r:embed="rId3"/>
                <a:stretch>
                  <a:fillRect l="-1506" t="-3010" r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C0CD36-FE7F-4517-AF90-77292D27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5F1669-28C7-4B92-BAAD-6EF7B4F94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89474"/>
            <a:ext cx="5655480" cy="41506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8BE2B-7BF4-445D-AD11-806CFC1D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55B88-9729-46CA-855E-86C8AEA9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3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2182" y="2918697"/>
                <a:ext cx="4793673" cy="273395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1 do </a:t>
                </a:r>
                <a:r>
                  <a:rPr lang="pt-BR" sz="1800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b="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2 do </a:t>
                </a:r>
                <a:r>
                  <a:rPr lang="pt-BR" sz="1800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3 do </a:t>
                </a:r>
                <a:r>
                  <a:rPr lang="pt-BR" sz="1800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4 do </a:t>
                </a:r>
                <a:r>
                  <a:rPr lang="pt-BR" sz="1800" i="1" dirty="0">
                    <a:solidFill>
                      <a:srgbClr val="532476"/>
                    </a:solidFill>
                  </a:rPr>
                  <a:t>Sender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a natureza sortear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FAD7-74BE-4A96-BCD9-9AE4CCE0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2182" y="2918697"/>
                <a:ext cx="4793673" cy="2733955"/>
              </a:xfrm>
              <a:blipFill>
                <a:blip r:embed="rId3"/>
                <a:stretch>
                  <a:fillRect l="-762" t="-3125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6206115-8DCD-430C-BD60-F2E3B0A3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Jogos de sinalização</a:t>
            </a:r>
            <a:br>
              <a:rPr lang="pt-BR" b="1" dirty="0"/>
            </a:br>
            <a:r>
              <a:rPr lang="pt-BR" sz="2400" b="1" dirty="0"/>
              <a:t>E.B.P em jogos de sinalização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2CBE4B-DCE3-422E-9819-9C701C337E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8364" y="2918697"/>
                <a:ext cx="4692073" cy="2733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1 do </a:t>
                </a:r>
                <a:r>
                  <a:rPr lang="pt-BR" sz="1800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2 do </a:t>
                </a:r>
                <a:r>
                  <a:rPr lang="pt-BR" sz="1800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3 do </a:t>
                </a:r>
                <a:r>
                  <a:rPr lang="pt-BR" sz="1800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800" dirty="0"/>
              </a:p>
              <a:p>
                <a:pPr algn="just">
                  <a:spcAft>
                    <a:spcPts val="1000"/>
                  </a:spcAft>
                </a:pPr>
                <a:r>
                  <a:rPr lang="pt-BR" sz="1800" dirty="0"/>
                  <a:t>Estratégia 4 do </a:t>
                </a:r>
                <a:r>
                  <a:rPr lang="pt-BR" sz="1800" i="1" dirty="0">
                    <a:solidFill>
                      <a:schemeClr val="accent2">
                        <a:lumMod val="75000"/>
                      </a:schemeClr>
                    </a:solidFill>
                  </a:rPr>
                  <a:t>Receiver</a:t>
                </a:r>
                <a:r>
                  <a:rPr lang="pt-BR" sz="1800" dirty="0"/>
                  <a:t>: jogue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/>
                  <a:t> se o </a:t>
                </a:r>
                <a:r>
                  <a:rPr lang="pt-BR" sz="1800" i="1" dirty="0"/>
                  <a:t>Sender</a:t>
                </a:r>
                <a:r>
                  <a:rPr lang="pt-BR" sz="1800" dirty="0"/>
                  <a:t> escolher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2CBE4B-DCE3-422E-9819-9C701C33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64" y="2918697"/>
                <a:ext cx="4692073" cy="2733955"/>
              </a:xfrm>
              <a:prstGeom prst="rect">
                <a:avLst/>
              </a:prstGeom>
              <a:blipFill>
                <a:blip r:embed="rId4"/>
                <a:stretch>
                  <a:fillRect l="-779" t="-3125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/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600" dirty="0"/>
                  <a:t>No jogo da figura </a:t>
                </a:r>
                <a14:m>
                  <m:oMath xmlns:m="http://schemas.openxmlformats.org/officeDocument/2006/math"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4.2.1</m:t>
                    </m:r>
                  </m:oMath>
                </a14:m>
                <a:r>
                  <a:rPr lang="pt-BR" sz="2600" dirty="0"/>
                  <a:t>, </a:t>
                </a:r>
                <a:r>
                  <a:rPr lang="pt-BR" sz="2600" i="1" dirty="0"/>
                  <a:t>Sender</a:t>
                </a:r>
                <a:r>
                  <a:rPr lang="pt-BR" sz="2600" dirty="0"/>
                  <a:t> e </a:t>
                </a:r>
                <a:r>
                  <a:rPr lang="pt-BR" sz="2600" i="1" dirty="0"/>
                  <a:t>Receiver</a:t>
                </a:r>
                <a:r>
                  <a:rPr lang="pt-BR" sz="2600" dirty="0"/>
                  <a:t> tem quatro estratégias cada: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C2F3E-E585-4ED7-89B5-38754499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059709"/>
                <a:ext cx="10751128" cy="492443"/>
              </a:xfrm>
              <a:prstGeom prst="rect">
                <a:avLst/>
              </a:prstGeom>
              <a:blipFill>
                <a:blip r:embed="rId5"/>
                <a:stretch>
                  <a:fillRect l="-1020" t="-9877" b="-30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C9F88-6585-48E2-B693-59EF010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FB3C-67B2-4FC6-BBB1-0643294A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24667</TotalTime>
  <Words>8465</Words>
  <Application>Microsoft Macintosh PowerPoint</Application>
  <PresentationFormat>Widescreen</PresentationFormat>
  <Paragraphs>613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 UI</vt:lpstr>
      <vt:lpstr>Times-Italic</vt:lpstr>
      <vt:lpstr>Office Theme</vt:lpstr>
      <vt:lpstr>Teoria dos Jogos</vt:lpstr>
      <vt:lpstr>PowerPoint Presentation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Jogos de sinalização E.B.P em jogos de sinalização</vt:lpstr>
      <vt:lpstr>Aplicação do Requisito 3 da sinalização</vt:lpstr>
      <vt:lpstr>Aplicação do Requisito 3 da sinalização</vt:lpstr>
      <vt:lpstr>Jogos de sinalização E.B.P em jogos de sinalização</vt:lpstr>
      <vt:lpstr>Jogos de sinalização E.B.P em jogos de sinalização</vt:lpstr>
      <vt:lpstr>Passos para encontrar um equilíbrio separating</vt:lpstr>
      <vt:lpstr>Passos para encontrar um equilíbrio pooling</vt:lpstr>
      <vt:lpstr>Jogos de sinalização Pooling em L→(L,L)</vt:lpstr>
      <vt:lpstr>Jogos de sinalização Pooling em L→(L,L)</vt:lpstr>
      <vt:lpstr>Jogos de sinalização Pooling em L→(L,L)</vt:lpstr>
      <vt:lpstr>Jogos de sinalização Pooling em L→(L,L)</vt:lpstr>
      <vt:lpstr>Jogos de sinalização Pooling em L→(L,L)</vt:lpstr>
      <vt:lpstr>Jogos de sinalização Pooling em L→(L,L)</vt:lpstr>
      <vt:lpstr>Jogos de sinalização Pooling em R→(R,R)</vt:lpstr>
      <vt:lpstr>Jogos de sinalização Pooling em R→(R,R)</vt:lpstr>
      <vt:lpstr>Jogos de sinalização Pooling em R→(R,R)</vt:lpstr>
      <vt:lpstr>Jogos de sinalização Separating com (L,R)</vt:lpstr>
      <vt:lpstr>Jogos de sinalização Separating com (L,R)</vt:lpstr>
      <vt:lpstr>Jogos de sinalização Separating com (L,R)</vt:lpstr>
      <vt:lpstr>Jogos de sinalização Separating com (L,R)</vt:lpstr>
      <vt:lpstr>Jogos de sinalização Separating com (R,L)</vt:lpstr>
      <vt:lpstr>Jogos de sinalização Separating com (R,L)</vt:lpstr>
      <vt:lpstr>Jogos de sinalização Separating com (R,L)</vt:lpstr>
      <vt:lpstr>PowerPoint Presentation</vt:lpstr>
      <vt:lpstr>Requisitos para E.B.P (da aula passada) Introdução a Equilíbrio Bayesiano Perfeito</vt:lpstr>
      <vt:lpstr>Requisitos para E.B.P (da aula passada) Introdução a Equilíbrio Bayesiano Perfeito</vt:lpstr>
      <vt:lpstr>Requisitos para E.B.P (da aula passada) Introdução a Equilíbrio Bayesiano Perfeito</vt:lpstr>
      <vt:lpstr>Requisitos para E.B.P (da aula passada) Introdução a Equilíbrio Bayesiano Perfeito</vt:lpstr>
      <vt:lpstr>Requisitos para E.B.P (da aula passada) Introdução a Equilíbrio Bayesiano Perfeito</vt:lpstr>
      <vt:lpstr>Requisitos para E.B.P (da aula passada) Introdução a Equilíbrio Bayesiano Perfeito</vt:lpstr>
      <vt:lpstr>Requisitos para E.B.P (da aula passada) Introdução a Equilíbrio Bayesiano Perfeito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1339</cp:revision>
  <dcterms:created xsi:type="dcterms:W3CDTF">2020-08-04T19:55:28Z</dcterms:created>
  <dcterms:modified xsi:type="dcterms:W3CDTF">2024-06-19T01:12:09Z</dcterms:modified>
</cp:coreProperties>
</file>