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870" r:id="rId2"/>
    <p:sldId id="867" r:id="rId3"/>
    <p:sldId id="944" r:id="rId4"/>
    <p:sldId id="945" r:id="rId5"/>
    <p:sldId id="946" r:id="rId6"/>
    <p:sldId id="900" r:id="rId7"/>
    <p:sldId id="926" r:id="rId8"/>
    <p:sldId id="938" r:id="rId9"/>
    <p:sldId id="890" r:id="rId10"/>
    <p:sldId id="891" r:id="rId11"/>
    <p:sldId id="892" r:id="rId12"/>
    <p:sldId id="893" r:id="rId13"/>
    <p:sldId id="894" r:id="rId14"/>
    <p:sldId id="947" r:id="rId15"/>
    <p:sldId id="895" r:id="rId16"/>
    <p:sldId id="948" r:id="rId17"/>
    <p:sldId id="896" r:id="rId18"/>
    <p:sldId id="897" r:id="rId19"/>
    <p:sldId id="901" r:id="rId20"/>
    <p:sldId id="939" r:id="rId21"/>
    <p:sldId id="902" r:id="rId22"/>
    <p:sldId id="937" r:id="rId23"/>
    <p:sldId id="949" r:id="rId24"/>
    <p:sldId id="950" r:id="rId25"/>
    <p:sldId id="924" r:id="rId26"/>
    <p:sldId id="925" r:id="rId27"/>
    <p:sldId id="940" r:id="rId28"/>
    <p:sldId id="889" r:id="rId29"/>
    <p:sldId id="907" r:id="rId30"/>
    <p:sldId id="908" r:id="rId31"/>
    <p:sldId id="905" r:id="rId32"/>
    <p:sldId id="914" r:id="rId33"/>
    <p:sldId id="906" r:id="rId34"/>
    <p:sldId id="915" r:id="rId35"/>
    <p:sldId id="941" r:id="rId36"/>
    <p:sldId id="931" r:id="rId37"/>
    <p:sldId id="933" r:id="rId38"/>
    <p:sldId id="928" r:id="rId39"/>
    <p:sldId id="930" r:id="rId40"/>
    <p:sldId id="942" r:id="rId41"/>
    <p:sldId id="917" r:id="rId42"/>
    <p:sldId id="875" r:id="rId43"/>
    <p:sldId id="934" r:id="rId44"/>
    <p:sldId id="885" r:id="rId45"/>
    <p:sldId id="920" r:id="rId4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son Tigre" initials="RT" lastIdx="467" clrIdx="0">
    <p:extLst>
      <p:ext uri="{19B8F6BF-5375-455C-9EA6-DF929625EA0E}">
        <p15:presenceInfo xmlns:p15="http://schemas.microsoft.com/office/powerpoint/2012/main" userId="77b895d3d757285e" providerId="Windows Live"/>
      </p:ext>
    </p:extLst>
  </p:cmAuthor>
  <p:cmAuthor id="2" name="Robson Douglas Tigre Santos" initials="RDTS" lastIdx="44" clrIdx="1">
    <p:extLst>
      <p:ext uri="{19B8F6BF-5375-455C-9EA6-DF929625EA0E}">
        <p15:presenceInfo xmlns:p15="http://schemas.microsoft.com/office/powerpoint/2012/main" userId="Robson Douglas Tigre Sant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FFFFFF"/>
    <a:srgbClr val="532476"/>
    <a:srgbClr val="F2A36E"/>
    <a:srgbClr val="81B5F5"/>
    <a:srgbClr val="7FD7F7"/>
    <a:srgbClr val="497377"/>
    <a:srgbClr val="F8F9FA"/>
    <a:srgbClr val="DDDDDD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7" autoAdjust="0"/>
    <p:restoredTop sz="81567" autoAdjust="0"/>
  </p:normalViewPr>
  <p:slideViewPr>
    <p:cSldViewPr snapToGrid="0">
      <p:cViewPr varScale="1">
        <p:scale>
          <a:sx n="90" d="100"/>
          <a:sy n="90" d="100"/>
        </p:scale>
        <p:origin x="1680" y="200"/>
      </p:cViewPr>
      <p:guideLst>
        <p:guide orient="horz" pos="2160"/>
        <p:guide pos="3864"/>
      </p:guideLst>
    </p:cSldViewPr>
  </p:slideViewPr>
  <p:outlineViewPr>
    <p:cViewPr>
      <p:scale>
        <a:sx n="33" d="100"/>
        <a:sy n="33" d="100"/>
      </p:scale>
      <p:origin x="0" y="-5017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EF0BD-EA07-422E-A20B-B9FCDF8307A2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E22FB-4F32-4F44-9195-D0BEF89D06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021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994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err="1"/>
              <a:t>Conc</a:t>
            </a:r>
            <a:r>
              <a:rPr lang="pt-BR" b="1" dirty="0"/>
              <a:t>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Apertar no botão somente após ter entendido todas as instruções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788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377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1" dirty="0" err="1"/>
              <a:t>Intro</a:t>
            </a:r>
            <a:r>
              <a:rPr lang="pt-BR" sz="1800" b="1" dirty="0"/>
              <a:t>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Preencher os três últimos dígitos da matrícula, para garantir anonimato. Queremos garantir que nossos "tubos de ensaio" estejam limpos de qualquer elemento que contamine as interações estratégicas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000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effectLst/>
                <a:latin typeface="Segoe UI" panose="020B0502040204020203" pitchFamily="34" charset="0"/>
              </a:rPr>
              <a:t>Serão até 10 rodadas ao total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effectLst/>
                <a:latin typeface="Segoe UI" panose="020B0502040204020203" pitchFamily="34" charset="0"/>
              </a:rPr>
              <a:t>Note que você jogará com o mesmo participante até o fim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effectLst/>
                <a:latin typeface="Segoe UI" panose="020B0502040204020203" pitchFamily="34" charset="0"/>
              </a:rPr>
              <a:t>Apertar no botão somente após ter entendido todas as instruções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51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Seta: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Aqui estará indicado se você é o jogador 1 ou 2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effectLst/>
                <a:latin typeface="Segoe UI" panose="020B0502040204020203" pitchFamily="34" charset="0"/>
              </a:rPr>
              <a:t>Com base na matriz de </a:t>
            </a:r>
            <a:r>
              <a:rPr lang="pt-BR" sz="1800" dirty="0" err="1">
                <a:effectLst/>
                <a:latin typeface="Segoe UI" panose="020B0502040204020203" pitchFamily="34" charset="0"/>
              </a:rPr>
              <a:t>payoff</a:t>
            </a:r>
            <a:r>
              <a:rPr lang="pt-BR" sz="1800" dirty="0">
                <a:effectLst/>
                <a:latin typeface="Segoe UI" panose="020B0502040204020203" pitchFamily="34" charset="0"/>
              </a:rPr>
              <a:t> abaixo e sabendo qual jogador você é, você pode escolher sua ação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965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101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230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P2: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Por racional estamos dizendo que cada agente busca maximizar seu </a:t>
            </a:r>
            <a:r>
              <a:rPr lang="pt-BR" sz="1800" dirty="0" err="1">
                <a:effectLst/>
                <a:latin typeface="Segoe UI" panose="020B0502040204020203" pitchFamily="34" charset="0"/>
              </a:rPr>
              <a:t>payoff</a:t>
            </a:r>
            <a:r>
              <a:rPr lang="pt-BR" sz="1800" dirty="0">
                <a:effectLst/>
                <a:latin typeface="Segoe UI" panose="020B0502040204020203" pitchFamily="34" charset="0"/>
              </a:rPr>
              <a:t> assumindo que o outro também tem o mesmo objetivo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215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P5: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Segundo </a:t>
            </a:r>
            <a:r>
              <a:rPr lang="pt-BR" sz="1800" dirty="0" err="1">
                <a:effectLst/>
                <a:latin typeface="Segoe UI" panose="020B0502040204020203" pitchFamily="34" charset="0"/>
              </a:rPr>
              <a:t>Camerer</a:t>
            </a:r>
            <a:r>
              <a:rPr lang="pt-BR" sz="1800" dirty="0">
                <a:effectLst/>
                <a:latin typeface="Segoe UI" panose="020B0502040204020203" pitchFamily="34" charset="0"/>
              </a:rPr>
              <a:t>, esse é o tipo de resultado que surpreende apenas economistas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dirty="0"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1" dirty="0">
                <a:effectLst/>
                <a:latin typeface="Segoe UI" panose="020B0502040204020203" pitchFamily="34" charset="0"/>
              </a:rPr>
              <a:t>P6: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Há relatos de que ofertas baixas são consideradas "rudes" ou "ofensivas"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en-US" sz="1200" b="1" dirty="0"/>
          </a:p>
          <a:p>
            <a:r>
              <a:rPr lang="en-US" sz="1200" b="1" dirty="0" err="1"/>
              <a:t>Referências</a:t>
            </a:r>
            <a:r>
              <a:rPr lang="en-US" sz="1200" b="1" dirty="0"/>
              <a:t>: </a:t>
            </a:r>
          </a:p>
          <a:p>
            <a:endParaRPr lang="en-US" sz="1200" dirty="0"/>
          </a:p>
          <a:p>
            <a:r>
              <a:rPr lang="en-US" sz="1200" dirty="0" err="1"/>
              <a:t>Güth</a:t>
            </a:r>
            <a:r>
              <a:rPr lang="en-US" sz="1200" dirty="0"/>
              <a:t>, W., </a:t>
            </a:r>
            <a:r>
              <a:rPr lang="en-US" sz="1200" dirty="0" err="1"/>
              <a:t>Schmittberger</a:t>
            </a:r>
            <a:r>
              <a:rPr lang="en-US" sz="1200" dirty="0"/>
              <a:t>, R., &amp; </a:t>
            </a:r>
            <a:r>
              <a:rPr lang="en-US" sz="1200" dirty="0" err="1"/>
              <a:t>Schwarze</a:t>
            </a:r>
            <a:r>
              <a:rPr lang="en-US" sz="1200" dirty="0"/>
              <a:t>, B. (1982). An experimental analysis of ultimatum bargaining. </a:t>
            </a:r>
            <a:r>
              <a:rPr lang="en-US" sz="1200" i="1" dirty="0"/>
              <a:t>Journal of economic behavior &amp; organization</a:t>
            </a:r>
            <a:r>
              <a:rPr lang="en-US" sz="1200" dirty="0"/>
              <a:t>, </a:t>
            </a:r>
            <a:r>
              <a:rPr lang="en-US" sz="1200" i="1" dirty="0"/>
              <a:t>3</a:t>
            </a:r>
            <a:r>
              <a:rPr lang="en-US" sz="1200" dirty="0"/>
              <a:t>(4), 367-388.</a:t>
            </a:r>
          </a:p>
          <a:p>
            <a:endParaRPr lang="en-US" sz="1200" dirty="0"/>
          </a:p>
          <a:p>
            <a:r>
              <a:rPr lang="en-US" sz="1200" dirty="0"/>
              <a:t>Kahneman, D., </a:t>
            </a:r>
            <a:r>
              <a:rPr lang="en-US" sz="1200" dirty="0" err="1"/>
              <a:t>Knetsch</a:t>
            </a:r>
            <a:r>
              <a:rPr lang="en-US" sz="1200" dirty="0"/>
              <a:t>, J., &amp;Thaler, R. (1986). Fairness and the Assumptions of Economics, </a:t>
            </a:r>
            <a:r>
              <a:rPr lang="en-US" sz="1200" i="1" dirty="0"/>
              <a:t>Journal of Business</a:t>
            </a:r>
            <a:r>
              <a:rPr lang="en-US" sz="1200" dirty="0"/>
              <a:t>, 59, S285–S300</a:t>
            </a:r>
          </a:p>
          <a:p>
            <a:endParaRPr lang="en-US" sz="1200" dirty="0"/>
          </a:p>
          <a:p>
            <a:r>
              <a:rPr lang="en-US" sz="1200" dirty="0" err="1"/>
              <a:t>Oosterbeek</a:t>
            </a:r>
            <a:r>
              <a:rPr lang="en-US" sz="1200" dirty="0"/>
              <a:t>, H., </a:t>
            </a:r>
            <a:r>
              <a:rPr lang="en-US" sz="1200" dirty="0" err="1"/>
              <a:t>Sloof</a:t>
            </a:r>
            <a:r>
              <a:rPr lang="en-US" sz="1200" dirty="0"/>
              <a:t>, R. &amp; van de </a:t>
            </a:r>
            <a:r>
              <a:rPr lang="en-US" sz="1200" dirty="0" err="1"/>
              <a:t>Kuilen</a:t>
            </a:r>
            <a:r>
              <a:rPr lang="en-US" sz="1200" dirty="0"/>
              <a:t>, G. (2004) Cultural Differences in Ultimatum Game Experiments: Evidence from a Meta-Analysis. </a:t>
            </a:r>
            <a:r>
              <a:rPr lang="en-US" sz="1200" i="1" dirty="0"/>
              <a:t>Experimental Economic</a:t>
            </a:r>
            <a:r>
              <a:rPr lang="en-US" sz="1200" dirty="0"/>
              <a:t>s 7, 171–188</a:t>
            </a:r>
            <a:endParaRPr lang="pt-BR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722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P1.1: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Uma coisa é rejeitar 20% de R$10, outra coisa é rejeitar 20% de R$100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P4: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Note como o experimento pode causar variações institucionais que permitem entender o poder do "contexto" sobre interações estratégicas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/>
              <a:t>Referências</a:t>
            </a:r>
            <a:r>
              <a:rPr lang="en-US" sz="1200" b="1" dirty="0"/>
              <a:t>: </a:t>
            </a:r>
          </a:p>
          <a:p>
            <a:endParaRPr lang="en-US" sz="1200" dirty="0"/>
          </a:p>
          <a:p>
            <a:r>
              <a:rPr lang="en-US" sz="1200" dirty="0"/>
              <a:t>Camerer, C., &amp; Thaler, R. (1995). Anomalies: Ultimatums, Dictators and Manners. </a:t>
            </a:r>
            <a:r>
              <a:rPr lang="en-US" sz="1200" i="1" dirty="0"/>
              <a:t>Journal of Economic Perspectives</a:t>
            </a:r>
            <a:r>
              <a:rPr lang="en-US" sz="1200" dirty="0"/>
              <a:t>, 9 (2): 209-219.</a:t>
            </a:r>
          </a:p>
          <a:p>
            <a:endParaRPr lang="en-US" sz="1200" dirty="0"/>
          </a:p>
          <a:p>
            <a:r>
              <a:rPr lang="en-US" sz="1200" dirty="0"/>
              <a:t>Hoffman, E., McCabe, K. &amp; Smith, V.L (1996). On expectations and the monetary stakes in ultimatum games. </a:t>
            </a:r>
            <a:r>
              <a:rPr lang="en-US" sz="1200" i="1" dirty="0"/>
              <a:t> International Journal of Game Theory </a:t>
            </a:r>
            <a:r>
              <a:rPr lang="en-US" sz="1200" dirty="0"/>
              <a:t>25, 289–301</a:t>
            </a:r>
            <a:endParaRPr lang="pt-BR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420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P3.1: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noProof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Em contrapartida à racionalidade estrita existe o conceito de </a:t>
            </a:r>
            <a:r>
              <a:rPr lang="pt-BR" b="0" i="0" noProof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bounded</a:t>
            </a:r>
            <a:r>
              <a:rPr lang="pt-BR" b="0" i="0" noProof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noProof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rationality</a:t>
            </a:r>
            <a:r>
              <a:rPr lang="pt-BR" b="0" i="0" noProof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ou racionalidade limitada, em que os agente usam processos heurísticos para resolver problemas de forma rápida, mas esses processos geram escolhas que não necessariamente são ótimas, mas boas o bastante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Kahneman, D. (2003). Maps of bounded rationality: Psychology for behavioral economics.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American economic review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93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(5), 1449-1475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ou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Kahneman, D.,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Slovic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P.,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Slovic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P., &amp; Tversky, A. (Eds.). (1982).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Judgment under uncertainty: Heuristics and biases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Cambridge university press.)</a:t>
            </a:r>
          </a:p>
          <a:p>
            <a:endParaRPr lang="en-US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Referências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endParaRPr lang="en-US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Colman, A. M. (2003). Cooperation, psychological game theory, and limitations of rationality in social interaction.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Behavioral and brain sciences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26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(2), 139-153.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Camerer, C. F. (2003). Behavioral game theory: Plausible formal models that predict accurately.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Behavioral and Brain Sciences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26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(2), 157-158.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083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err="1"/>
              <a:t>Intro</a:t>
            </a:r>
            <a:r>
              <a:rPr lang="pt-BR" b="1" dirty="0"/>
              <a:t>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a oferta mediana (em proporção) aparece em itálico segue.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pt-BR" sz="1800" dirty="0">
              <a:effectLst/>
              <a:latin typeface="Segoe UI" panose="020B0502040204020203" pitchFamily="34" charset="0"/>
            </a:endParaRPr>
          </a:p>
          <a:p>
            <a:r>
              <a:rPr lang="pt-BR" sz="1800" dirty="0">
                <a:effectLst/>
                <a:latin typeface="Segoe UI" panose="020B0502040204020203" pitchFamily="34" charset="0"/>
              </a:rPr>
              <a:t>Diferenças estatisticamente significantes entre tratamentos de um mesmo estudo são denotados pela coluna "Signif. </a:t>
            </a:r>
            <a:r>
              <a:rPr lang="pt-BR" sz="1800" dirty="0" err="1">
                <a:effectLst/>
                <a:latin typeface="Segoe UI" panose="020B0502040204020203" pitchFamily="34" charset="0"/>
              </a:rPr>
              <a:t>code</a:t>
            </a:r>
            <a:r>
              <a:rPr lang="pt-BR" sz="1800" dirty="0">
                <a:effectLst/>
                <a:latin typeface="Segoe UI" panose="020B0502040204020203" pitchFamily="34" charset="0"/>
              </a:rPr>
              <a:t>". Letras diferentes denotam significância estatística a 5%.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81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P3.1: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Chamaremos </a:t>
            </a:r>
            <a:r>
              <a:rPr lang="pt-BR" sz="1800" dirty="0">
                <a:effectLst/>
                <a:latin typeface="Cambria Math" panose="02040503050406030204" pitchFamily="18" charset="0"/>
              </a:rPr>
              <a:t>𝑈$0.10 de cotação baixa e 𝑈$0.30 de cotação alta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dirty="0">
              <a:effectLst/>
              <a:latin typeface="Cambria Math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1" dirty="0">
                <a:effectLst/>
                <a:latin typeface="Cambria Math" panose="02040503050406030204" pitchFamily="18" charset="0"/>
              </a:rPr>
              <a:t>P3.2: </a:t>
            </a:r>
            <a:r>
              <a:rPr lang="pt-BR" sz="4000" dirty="0"/>
              <a:t>Cada jogador tem informação sobre o valor da ficha para si mesmo, mas </a:t>
            </a:r>
            <a:r>
              <a:rPr lang="pt-BR" sz="4000" i="1" dirty="0"/>
              <a:t>não necessariamente</a:t>
            </a:r>
            <a:r>
              <a:rPr lang="pt-BR" sz="4000" dirty="0"/>
              <a:t> para o outro jogador</a:t>
            </a:r>
            <a:endParaRPr lang="pt-BR" sz="1800" dirty="0">
              <a:effectLst/>
              <a:latin typeface="Cambria Math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dirty="0">
              <a:effectLst/>
              <a:latin typeface="Cambria Math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1" dirty="0">
                <a:effectLst/>
                <a:latin typeface="Cambria Math" panose="02040503050406030204" pitchFamily="18" charset="0"/>
              </a:rPr>
              <a:t>P3.3:</a:t>
            </a:r>
            <a:r>
              <a:rPr lang="pt-BR" sz="1800" dirty="0">
                <a:effectLst/>
                <a:latin typeface="Cambria Math" panose="02040503050406030204" pitchFamily="18" charset="0"/>
              </a:rPr>
              <a:t> </a:t>
            </a:r>
            <a:r>
              <a:rPr lang="pt-BR" sz="1800" dirty="0">
                <a:effectLst/>
                <a:latin typeface="Segoe UI" panose="020B0502040204020203" pitchFamily="34" charset="0"/>
              </a:rPr>
              <a:t>por exemplo, se você não sabe a cotação das fichas para mim, eu sei que você não sabe e você sabe que eu sei que você não sabe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/>
              <a:t>Referências</a:t>
            </a:r>
            <a:r>
              <a:rPr lang="en-US" sz="1200" b="1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Kagel</a:t>
            </a:r>
            <a:r>
              <a:rPr lang="en-US" sz="1200" dirty="0"/>
              <a:t>, J. H., Kim, C., &amp; Moser, D. (1996). Fairness in ultimatum games with asymmetric information and asymmetric payoffs. </a:t>
            </a:r>
            <a:r>
              <a:rPr lang="en-US" sz="1200" i="1" dirty="0"/>
              <a:t>Games and Economic Behavior</a:t>
            </a:r>
            <a:r>
              <a:rPr lang="en-US" sz="1200" dirty="0"/>
              <a:t>, </a:t>
            </a:r>
            <a:r>
              <a:rPr lang="en-US" sz="1200" i="1" dirty="0"/>
              <a:t>13</a:t>
            </a:r>
            <a:r>
              <a:rPr lang="en-US" sz="1200" dirty="0"/>
              <a:t>(1), 100-110.</a:t>
            </a:r>
            <a:endParaRPr lang="pt-BR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712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P2: </a:t>
            </a:r>
            <a:r>
              <a:rPr lang="en-US" sz="1800" dirty="0">
                <a:effectLst/>
                <a:latin typeface="Segoe UI" panose="020B0502040204020203" pitchFamily="34" charset="0"/>
              </a:rPr>
              <a:t>0,25*30=$7,5 ; 0,75*10=$7,5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P4: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Como os </a:t>
            </a:r>
            <a:r>
              <a:rPr lang="pt-BR" sz="1800" dirty="0" err="1">
                <a:effectLst/>
                <a:latin typeface="Segoe UI" panose="020B0502040204020203" pitchFamily="34" charset="0"/>
              </a:rPr>
              <a:t>responders</a:t>
            </a:r>
            <a:r>
              <a:rPr lang="pt-BR" sz="1800" dirty="0">
                <a:effectLst/>
                <a:latin typeface="Segoe UI" panose="020B0502040204020203" pitchFamily="34" charset="0"/>
              </a:rPr>
              <a:t> nessa situação não tem motivo para acreditar que 50% é uma oferta injusta, rejeições foram raras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r>
              <a:rPr lang="en-US" sz="1200" b="1" dirty="0"/>
              <a:t>P4.1: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Jogo do ditador é o jogo do ultimato, mas sem a possibilidade de o responder rejeitar a oferta. Mede se </a:t>
            </a:r>
            <a:r>
              <a:rPr lang="pt-BR" sz="1800" dirty="0" err="1">
                <a:effectLst/>
                <a:latin typeface="Segoe UI" panose="020B0502040204020203" pitchFamily="34" charset="0"/>
              </a:rPr>
              <a:t>proposers</a:t>
            </a:r>
            <a:r>
              <a:rPr lang="pt-BR" sz="1800" dirty="0">
                <a:effectLst/>
                <a:latin typeface="Segoe UI" panose="020B0502040204020203" pitchFamily="34" charset="0"/>
              </a:rPr>
              <a:t> no jogo do ultimato fazem ofertas generosas por medo de rejeição ou altruísmo. A resposta é que há uma grande parcela de medo, mas uma parcela residual de altruísmo persiste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/>
              <a:t>Referências</a:t>
            </a:r>
            <a:r>
              <a:rPr lang="en-US" sz="1200" b="1" dirty="0"/>
              <a:t>: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Kagel</a:t>
            </a:r>
            <a:r>
              <a:rPr lang="en-US" sz="1200" dirty="0"/>
              <a:t>, J. H., Kim, C., &amp; Moser, D. (1996). Fairness in ultimatum games with asymmetric information and asymmetric payoffs. </a:t>
            </a:r>
            <a:r>
              <a:rPr lang="en-US" sz="1200" i="1" dirty="0"/>
              <a:t>Games and Economic Behavior</a:t>
            </a:r>
            <a:r>
              <a:rPr lang="en-US" sz="1200" dirty="0"/>
              <a:t>, </a:t>
            </a:r>
            <a:r>
              <a:rPr lang="en-US" sz="1200" i="1" dirty="0"/>
              <a:t>13</a:t>
            </a:r>
            <a:r>
              <a:rPr lang="en-US" sz="1200" dirty="0"/>
              <a:t>(1), 100-110.</a:t>
            </a:r>
            <a:endParaRPr lang="pt-BR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4282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596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Matriz: </a:t>
            </a:r>
            <a:r>
              <a:rPr lang="en-US" sz="1800" dirty="0">
                <a:effectLst/>
                <a:latin typeface="Segoe UI" panose="020B0502040204020203" pitchFamily="34" charset="0"/>
              </a:rPr>
              <a:t>A =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Trair</a:t>
            </a:r>
            <a:r>
              <a:rPr lang="en-US" sz="1800" dirty="0">
                <a:effectLst/>
                <a:latin typeface="Segoe UI" panose="020B0502040204020203" pitchFamily="34" charset="0"/>
              </a:rPr>
              <a:t>; B =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Cooperar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797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P2: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caso o jogo fosse jogado infinitamente, existiria outro equilíbrio envolvendo cooperação, caso os jogadores sejam suficientemente pacientes.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Teorema</a:t>
            </a:r>
            <a:r>
              <a:rPr lang="en-US" sz="1800" dirty="0">
                <a:effectLst/>
                <a:latin typeface="Segoe UI" panose="020B0502040204020203" pitchFamily="34" charset="0"/>
              </a:rPr>
              <a:t> de Friedman, 1971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1" dirty="0" err="1">
                <a:effectLst/>
                <a:latin typeface="Segoe UI" panose="020B0502040204020203" pitchFamily="34" charset="0"/>
              </a:rPr>
              <a:t>Perg</a:t>
            </a:r>
            <a:r>
              <a:rPr lang="pt-BR" sz="1800" b="1" dirty="0">
                <a:effectLst/>
                <a:latin typeface="Segoe UI" panose="020B0502040204020203" pitchFamily="34" charset="0"/>
              </a:rPr>
              <a:t>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Seria possível que jogadores racionais atingissem um equilíbrio de cooperação no jogo finitamente repetido?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8692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P3.2: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Uma estratégia </a:t>
            </a:r>
            <a:r>
              <a:rPr lang="pt-BR" sz="1800" dirty="0" err="1">
                <a:effectLst/>
                <a:latin typeface="Segoe UI" panose="020B0502040204020203" pitchFamily="34" charset="0"/>
              </a:rPr>
              <a:t>tit</a:t>
            </a:r>
            <a:r>
              <a:rPr lang="pt-BR" sz="1800" dirty="0">
                <a:effectLst/>
                <a:latin typeface="Segoe UI" panose="020B0502040204020203" pitchFamily="34" charset="0"/>
              </a:rPr>
              <a:t>-</a:t>
            </a:r>
            <a:r>
              <a:rPr lang="pt-BR" sz="1800" dirty="0" err="1">
                <a:effectLst/>
                <a:latin typeface="Segoe UI" panose="020B0502040204020203" pitchFamily="34" charset="0"/>
              </a:rPr>
              <a:t>for-tat</a:t>
            </a:r>
            <a:r>
              <a:rPr lang="pt-BR" sz="1800" dirty="0">
                <a:effectLst/>
                <a:latin typeface="Segoe UI" panose="020B0502040204020203" pitchFamily="34" charset="0"/>
              </a:rPr>
              <a:t> envolve cooperar no primeiro período e em cada período fazer o que o oponente fez no período anterior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/>
              <a:t>Referências</a:t>
            </a:r>
            <a:r>
              <a:rPr lang="en-US" sz="1200" b="1" dirty="0"/>
              <a:t>: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Kreps, D., Milgrom, P., Roberts, J., &amp; Wilson, R. (1982). Rational Cooperation in the Finitely Repeated Prisoner’s Dilemma, </a:t>
            </a:r>
            <a:r>
              <a:rPr lang="en-US" sz="1200" i="1" dirty="0"/>
              <a:t>Journal of Economic Theory</a:t>
            </a:r>
            <a:r>
              <a:rPr lang="en-US" sz="1200" dirty="0"/>
              <a:t> 17, 245–252.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2338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1" dirty="0">
                <a:effectLst/>
                <a:latin typeface="Segoe UI" panose="020B0502040204020203" pitchFamily="34" charset="0"/>
              </a:rPr>
              <a:t>Gráfico: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Embora permita cooperação em jogos finitamente repetidos, a modelagem de </a:t>
            </a:r>
            <a:r>
              <a:rPr lang="pt-BR" sz="1800" dirty="0" err="1">
                <a:effectLst/>
                <a:latin typeface="Segoe UI" panose="020B0502040204020203" pitchFamily="34" charset="0"/>
              </a:rPr>
              <a:t>Kreps</a:t>
            </a:r>
            <a:r>
              <a:rPr lang="pt-BR" sz="1800" dirty="0">
                <a:effectLst/>
                <a:latin typeface="Segoe UI" panose="020B0502040204020203" pitchFamily="34" charset="0"/>
              </a:rPr>
              <a:t> prediria ausência de cooperação no caso dos </a:t>
            </a:r>
            <a:r>
              <a:rPr lang="pt-BR" sz="1800" dirty="0" err="1">
                <a:effectLst/>
                <a:latin typeface="Segoe UI" panose="020B0502040204020203" pitchFamily="34" charset="0"/>
              </a:rPr>
              <a:t>one</a:t>
            </a:r>
            <a:r>
              <a:rPr lang="pt-BR" sz="1800" dirty="0">
                <a:effectLst/>
                <a:latin typeface="Segoe UI" panose="020B0502040204020203" pitchFamily="34" charset="0"/>
              </a:rPr>
              <a:t>-shot game com participantes distintos.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dirty="0"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effectLst/>
                <a:latin typeface="Segoe UI" panose="020B0502040204020203" pitchFamily="34" charset="0"/>
              </a:rPr>
              <a:t>Uma porção de experimentos testa a robustez dessa cooperação. Por exemplo, testa se os jogadores realmente entenderam o jogo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pt-BR" b="1" dirty="0"/>
          </a:p>
          <a:p>
            <a:r>
              <a:rPr lang="pt-BR" b="1" dirty="0"/>
              <a:t>Referências:</a:t>
            </a:r>
          </a:p>
          <a:p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Cooper, R., DeJong, D., Forsythe, R., &amp; Ross, T. (1996). Cooperation without reputation: Experimental evidence from prisoner's dilemma games. </a:t>
            </a:r>
            <a:r>
              <a:rPr lang="en-US" sz="1200" i="1" dirty="0"/>
              <a:t>Games and Economic Behavior</a:t>
            </a:r>
            <a:r>
              <a:rPr lang="en-US" sz="1200" dirty="0"/>
              <a:t>, </a:t>
            </a:r>
            <a:r>
              <a:rPr lang="en-US" sz="1200" i="1" dirty="0"/>
              <a:t>12</a:t>
            </a:r>
            <a:r>
              <a:rPr lang="en-US" sz="1200" dirty="0"/>
              <a:t>(2), 187-218.</a:t>
            </a:r>
            <a:endParaRPr lang="pt-BR" sz="1200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495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9019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1" dirty="0">
                <a:effectLst/>
                <a:latin typeface="Segoe UI" panose="020B0502040204020203" pitchFamily="34" charset="0"/>
              </a:rPr>
              <a:t>Atenção: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estamos falando de experimentos em "laboratório" e mais especificamente de experimentos envolvendo teoria dos jogos. Há também os experimentos de campo (</a:t>
            </a:r>
            <a:r>
              <a:rPr lang="pt-BR" sz="1800" dirty="0" err="1">
                <a:effectLst/>
                <a:latin typeface="Segoe UI" panose="020B0502040204020203" pitchFamily="34" charset="0"/>
              </a:rPr>
              <a:t>field</a:t>
            </a:r>
            <a:r>
              <a:rPr lang="pt-BR" sz="1800" dirty="0">
                <a:effectLst/>
                <a:latin typeface="Segoe UI" panose="020B0502040204020203" pitchFamily="34" charset="0"/>
              </a:rPr>
              <a:t> </a:t>
            </a:r>
            <a:r>
              <a:rPr lang="pt-BR" sz="1800" dirty="0" err="1">
                <a:effectLst/>
                <a:latin typeface="Segoe UI" panose="020B0502040204020203" pitchFamily="34" charset="0"/>
              </a:rPr>
              <a:t>experiments</a:t>
            </a:r>
            <a:r>
              <a:rPr lang="pt-BR" sz="1800" dirty="0">
                <a:effectLst/>
                <a:latin typeface="Segoe UI" panose="020B0502040204020203" pitchFamily="34" charset="0"/>
              </a:rPr>
              <a:t>), que envolvem questões não necessariamente ligadas a jogos. E mesmo para experimentos ligados a teoria dos jogos, não se faz necessária a presença física dos participantes em um laboratório. Existem plataformas remotas.</a:t>
            </a:r>
          </a:p>
          <a:p>
            <a:endParaRPr lang="pt-BR" sz="1800" dirty="0"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egoe UI" panose="020B0502040204020203" pitchFamily="34" charset="0"/>
              </a:rPr>
              <a:t>BLESS Bologna Laboratory for Experiments in Social Science - University of Bologna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effectLst/>
                <a:latin typeface="Segoe UI" panose="020B0502040204020203" pitchFamily="34" charset="0"/>
              </a:rPr>
              <a:t>Recrutamento</a:t>
            </a:r>
            <a:r>
              <a:rPr lang="en-US" sz="1800" dirty="0">
                <a:effectLst/>
                <a:latin typeface="Segoe UI" panose="020B0502040204020203" pitchFamily="34" charset="0"/>
              </a:rPr>
              <a:t> - ORSEE - Online Recruitment System for Economic Experiments - http://www.orsee.org/web/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egoe UI" panose="020B0502040204020203" pitchFamily="34" charset="0"/>
              </a:rPr>
              <a:t>Greiner, B. Subject pool recruitment procedures: organizing experiments with ORSEE. J Econ Sci Assoc 1, 114–125 (2015). https://doi.org/10.1007/s40881-015-0004-4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Arial" panose="020B0604020202020204" pitchFamily="34" charset="0"/>
            </a:endParaRPr>
          </a:p>
          <a:p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07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Referências:</a:t>
            </a:r>
          </a:p>
          <a:p>
            <a:endParaRPr lang="pt-BR" dirty="0"/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Rabin, M. (1993). Incorporating fairness into game theory and economics.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American economic review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1281-1302.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062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Referências: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Fischbacher</a:t>
            </a:r>
            <a:r>
              <a:rPr lang="en-US" sz="1200" dirty="0"/>
              <a:t>, U (2007). z-Tree: Zurich toolbox for ready-made economic experiments. </a:t>
            </a:r>
            <a:r>
              <a:rPr lang="en-US" sz="1200" i="1" dirty="0"/>
              <a:t>Experimental Economics </a:t>
            </a:r>
            <a:r>
              <a:rPr lang="en-US" sz="1200" dirty="0"/>
              <a:t>10, 171–178. </a:t>
            </a:r>
            <a:endParaRPr lang="pt-BR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3176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/>
              <a:t>Referências</a:t>
            </a:r>
            <a:r>
              <a:rPr lang="en-US" sz="1200" b="1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Chen, D. L., </a:t>
            </a:r>
            <a:r>
              <a:rPr lang="en-US" sz="1200" dirty="0" err="1"/>
              <a:t>Schonger</a:t>
            </a:r>
            <a:r>
              <a:rPr lang="en-US" sz="1200" dirty="0"/>
              <a:t>, M., &amp; </a:t>
            </a:r>
            <a:r>
              <a:rPr lang="en-US" sz="1200" dirty="0" err="1"/>
              <a:t>Wickens</a:t>
            </a:r>
            <a:r>
              <a:rPr lang="en-US" sz="1200" dirty="0"/>
              <a:t>, C. (2016). </a:t>
            </a:r>
            <a:r>
              <a:rPr lang="en-US" sz="1200" dirty="0" err="1"/>
              <a:t>oTree</a:t>
            </a:r>
            <a:r>
              <a:rPr lang="en-US" sz="1200" dirty="0"/>
              <a:t>—An open-source platform for laboratory, online, and field experiments. Journal of Behavioral and Experimental Finance, 9, 88-97.</a:t>
            </a:r>
            <a:endParaRPr lang="pt-BR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06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P2: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Em experimentos reais, há compatibilização de incentivos, para que as pessoas tenham incentivos de revelar suas preferências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pt-BR" sz="1800" dirty="0">
                <a:effectLst/>
                <a:latin typeface="Segoe UI" panose="020B0502040204020203" pitchFamily="34" charset="0"/>
              </a:rPr>
              <a:t>IMAGINEM, por exemplo, que o </a:t>
            </a:r>
            <a:r>
              <a:rPr lang="pt-BR" sz="1800" dirty="0" err="1">
                <a:effectLst/>
                <a:latin typeface="Segoe UI" panose="020B0502040204020203" pitchFamily="34" charset="0"/>
              </a:rPr>
              <a:t>payoff</a:t>
            </a:r>
            <a:r>
              <a:rPr lang="pt-BR" sz="1800" dirty="0">
                <a:effectLst/>
                <a:latin typeface="Segoe UI" panose="020B0502040204020203" pitchFamily="34" charset="0"/>
              </a:rPr>
              <a:t> acumulado nos jogos será convertido em um ponto extra na próxima prova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P3: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Boa parte da implementação de um experimento envolve esclarecimento das regras e controle sobre variáveis que influenciariam o comportamento dos agentes, como o anonimato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53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1" dirty="0" err="1">
                <a:effectLst/>
                <a:latin typeface="Segoe UI" panose="020B0502040204020203" pitchFamily="34" charset="0"/>
              </a:rPr>
              <a:t>Intro</a:t>
            </a:r>
            <a:r>
              <a:rPr lang="pt-BR" sz="1800" b="1" dirty="0">
                <a:effectLst/>
                <a:latin typeface="Segoe UI" panose="020B0502040204020203" pitchFamily="34" charset="0"/>
              </a:rPr>
              <a:t>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Também conhecido como </a:t>
            </a:r>
            <a:r>
              <a:rPr lang="pt-BR" sz="1800" dirty="0" err="1">
                <a:effectLst/>
                <a:latin typeface="Segoe UI" panose="020B0502040204020203" pitchFamily="34" charset="0"/>
              </a:rPr>
              <a:t>experimenter</a:t>
            </a:r>
            <a:r>
              <a:rPr lang="pt-BR" sz="1800" dirty="0">
                <a:effectLst/>
                <a:latin typeface="Segoe UI" panose="020B0502040204020203" pitchFamily="34" charset="0"/>
              </a:rPr>
              <a:t> </a:t>
            </a:r>
            <a:r>
              <a:rPr lang="pt-BR" sz="1800" dirty="0" err="1">
                <a:effectLst/>
                <a:latin typeface="Segoe UI" panose="020B0502040204020203" pitchFamily="34" charset="0"/>
              </a:rPr>
              <a:t>effect</a:t>
            </a:r>
            <a:r>
              <a:rPr lang="pt-BR" sz="1800" dirty="0">
                <a:effectLst/>
                <a:latin typeface="Segoe UI" panose="020B0502040204020203" pitchFamily="34" charset="0"/>
              </a:rPr>
              <a:t> ou </a:t>
            </a:r>
            <a:r>
              <a:rPr lang="pt-BR" sz="1800" dirty="0" err="1">
                <a:effectLst/>
                <a:latin typeface="Segoe UI" panose="020B0502040204020203" pitchFamily="34" charset="0"/>
              </a:rPr>
              <a:t>observer</a:t>
            </a:r>
            <a:r>
              <a:rPr lang="pt-BR" sz="1800" dirty="0">
                <a:effectLst/>
                <a:latin typeface="Segoe UI" panose="020B0502040204020203" pitchFamily="34" charset="0"/>
              </a:rPr>
              <a:t> </a:t>
            </a:r>
            <a:r>
              <a:rPr lang="pt-BR" sz="1800" dirty="0" err="1">
                <a:effectLst/>
                <a:latin typeface="Segoe UI" panose="020B0502040204020203" pitchFamily="34" charset="0"/>
              </a:rPr>
              <a:t>effect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10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830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err="1"/>
              <a:t>Intro</a:t>
            </a:r>
            <a:r>
              <a:rPr lang="pt-BR" b="1" dirty="0"/>
              <a:t>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Preencher os três últimos dígitos da matrícula, para garantir anonimato. Queremos garantir que nossos "tubos de ensaio" estejam limpos de qualquer elemento que contamine as interações estratégicas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704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effectLst/>
                <a:latin typeface="Segoe UI" panose="020B0502040204020203" pitchFamily="34" charset="0"/>
              </a:rPr>
              <a:t>propositor</a:t>
            </a:r>
            <a:r>
              <a:rPr lang="en-US" sz="1800" dirty="0">
                <a:effectLst/>
                <a:latin typeface="Segoe UI" panose="020B0502040204020203" pitchFamily="34" charset="0"/>
              </a:rPr>
              <a:t> e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respondedor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053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err="1"/>
              <a:t>Conc</a:t>
            </a:r>
            <a:r>
              <a:rPr lang="pt-BR" b="1" dirty="0"/>
              <a:t>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Apertar no botão somente após ter entendido todas as instruções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22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DEF9-757C-42F7-88A9-1C86D105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C0870-A1EE-4EF5-A56B-637F634BC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903DF-4262-446D-A60D-0660C181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4F3B4-601C-4B18-AA4D-0536824D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10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A448-3B49-43B0-A212-CFADD354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05A91-9969-40CF-83CD-56180DD00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2A56A-BC7F-4C77-8A65-0957F3F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F3728-9482-44DF-9492-132FD7A7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3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A2FFE-7795-47D1-8A09-CE9041FD7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3AE03-65DA-49EC-BA98-DB0B7B938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0D966-12A0-477A-8066-D649325F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CA3FF-17F5-4F1F-9A86-EBAE8B9A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80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6F9E-5E69-4D25-B952-A9C97019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4931-B12F-4339-B029-E74EF4202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CB6E-EE57-464A-8EE1-AE8C6033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E340-DBE1-4559-AE49-1816AD73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1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F499-3B36-4D3C-962A-601D35B2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01C8-99BF-43AC-BD56-0511716D4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463CE-2F7C-4DFF-A2E7-D3759BDA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71012-575B-4507-A6C3-A1B78016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0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0517-BA1D-4115-8744-7F43E937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5BD94-78FA-4E31-87B4-7E4DCCAA3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A8045-409A-4603-B9F9-C8F50668E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9225F-B569-4F07-8B91-FAD75647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E4BAB19-312B-4C22-AA06-69833B6D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2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D621-3DEA-440E-87A4-D3F9756F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8E475-206D-4FD1-999A-CA8FB4A5B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9F086-60A1-4CC1-9A4E-014F0668D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88BE6-3818-4379-BB2F-FC2B346CF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1CB41-6876-49A8-8B1A-A53EB726A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7F80E-7507-4EB5-ADEE-084E393F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220694B-8EAE-4835-AA60-37D687CF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1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9C70-AD09-40C1-A780-023A10D1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E4D4E-9877-4FBB-A0B9-7744C205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4DD2980-4464-45D7-BB6D-DED318B0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F16A4-0C42-4642-AA79-340A17C9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3658FE8-638A-4B55-9139-C47DE12F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9F09-5620-480D-9DC4-23B6CC70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1CA63-EC8C-43F3-8D12-6BDBD28AE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0596D-297E-40E7-BEF3-62A04D4C3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30363-B0D0-437E-815F-24899188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A4AC474-3379-43DE-BB22-CD5210FD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3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0F6B-90E4-4FDB-84FD-55B3DEAE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A494C-0877-4738-AE50-BD9CF1004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A33EC-ED2F-48F1-904C-77673C58C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FF8C5-F782-40F5-9913-46AD43F7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58AC37-F645-4912-ADFA-8800401E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0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59946-044A-47E9-A27B-3A87E1BB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029C7-79AF-4924-B499-47CFB29F8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4EFA4-882F-4FA6-AD8C-735FEE3A4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6ECB490C-E16F-4E4E-BF5D-6FB2E4D68AD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930" y="80471"/>
            <a:ext cx="870070" cy="52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122C86-DC25-40DE-B0C6-33E3B1F7E1C1}"/>
              </a:ext>
            </a:extLst>
          </p:cNvPr>
          <p:cNvSpPr/>
          <p:nvPr userDrawn="1"/>
        </p:nvSpPr>
        <p:spPr>
          <a:xfrm>
            <a:off x="0" y="6730940"/>
            <a:ext cx="12192000" cy="127592"/>
          </a:xfrm>
          <a:prstGeom prst="rect">
            <a:avLst/>
          </a:prstGeom>
          <a:gradFill flip="none" rotWithShape="1">
            <a:gsLst>
              <a:gs pos="0">
                <a:srgbClr val="162F4E"/>
              </a:gs>
              <a:gs pos="100000">
                <a:srgbClr val="4AACE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B9FC6FC-23CF-42B1-9364-ED05AFF44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8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ztree.uzh.ch/en.html" TargetMode="Externa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mgto.org/running-experiments-with-amazon-mechanical-turk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otree-demo.herokuapp.com/demo/" TargetMode="External"/><Relationship Id="rId4" Type="http://schemas.openxmlformats.org/officeDocument/2006/relationships/hyperlink" Target="https://otree.readthedocs.io/en/latest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eaweb.org/journals/aer" TargetMode="External"/><Relationship Id="rId3" Type="http://schemas.openxmlformats.org/officeDocument/2006/relationships/hyperlink" Target="https://www.journals.elsevier.com/journal-of-economic-behavior-and-organization" TargetMode="External"/><Relationship Id="rId7" Type="http://schemas.openxmlformats.org/officeDocument/2006/relationships/hyperlink" Target="https://academic.oup.com/qje" TargetMode="External"/><Relationship Id="rId2" Type="http://schemas.openxmlformats.org/officeDocument/2006/relationships/hyperlink" Target="http://nep.repec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nlinelibrary.wiley.com/journal/14680262" TargetMode="External"/><Relationship Id="rId5" Type="http://schemas.openxmlformats.org/officeDocument/2006/relationships/hyperlink" Target="https://www.springer.com/journal/10683" TargetMode="External"/><Relationship Id="rId4" Type="http://schemas.openxmlformats.org/officeDocument/2006/relationships/hyperlink" Target="https://www.journals.elsevier.com/games-and-economic-behavior" TargetMode="External"/><Relationship Id="rId9" Type="http://schemas.openxmlformats.org/officeDocument/2006/relationships/hyperlink" Target="https://www.journals.uchicago.edu/toc/jpe/curren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conomics-games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58E6132-2F24-4ADC-B81B-2EB520711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2711" y="1366553"/>
            <a:ext cx="7946571" cy="2062447"/>
          </a:xfrm>
        </p:spPr>
        <p:txBody>
          <a:bodyPr>
            <a:normAutofit/>
          </a:bodyPr>
          <a:lstStyle/>
          <a:p>
            <a:r>
              <a:rPr lang="pt-BR" sz="7200" b="1" dirty="0"/>
              <a:t>Teoria dos Jogos</a:t>
            </a:r>
            <a:endParaRPr lang="pt-BR" sz="4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5B13A-5A0A-431E-BB18-B5B4CD880CC2}"/>
              </a:ext>
            </a:extLst>
          </p:cNvPr>
          <p:cNvSpPr txBox="1"/>
          <p:nvPr/>
        </p:nvSpPr>
        <p:spPr>
          <a:xfrm>
            <a:off x="3581396" y="3614010"/>
            <a:ext cx="502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/>
              <a:t>Professor Robson Tigre</a:t>
            </a:r>
          </a:p>
        </p:txBody>
      </p:sp>
    </p:spTree>
    <p:extLst>
      <p:ext uri="{BB962C8B-B14F-4D97-AF65-F5344CB8AC3E}">
        <p14:creationId xmlns:p14="http://schemas.microsoft.com/office/powerpoint/2010/main" val="96091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523AF65-E3D2-41BB-A076-E5928FB99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259" y="662807"/>
            <a:ext cx="6657485" cy="5532386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2E4B84-6C26-FC28-85E5-972539CF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14896C-6C24-11C6-D72C-F4C6E0C6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48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3F7148-242E-4D66-AF73-BC38152D0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678" y="1846729"/>
            <a:ext cx="6290641" cy="3861328"/>
          </a:xfr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55B264F1-2635-41FE-8C94-81A28B6BD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4351"/>
            <a:ext cx="10515601" cy="1231900"/>
          </a:xfrm>
        </p:spPr>
        <p:txBody>
          <a:bodyPr/>
          <a:lstStyle/>
          <a:p>
            <a:r>
              <a:rPr lang="pt-BR" b="1" dirty="0"/>
              <a:t>Primeiro jogo - </a:t>
            </a:r>
            <a:r>
              <a:rPr lang="pt-BR" sz="4400" b="1" dirty="0"/>
              <a:t>Ultimatum Game</a:t>
            </a:r>
            <a:endParaRPr lang="pt-BR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ADCBBC-C1ED-1E90-C5D1-E3E527BE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58E734-EB5A-5827-F864-88D807CD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159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BD81-4B70-4C59-9AE1-1C96FDDE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Primeiro jogo - </a:t>
            </a:r>
            <a:r>
              <a:rPr lang="pt-BR" sz="4400" b="1" dirty="0"/>
              <a:t>Ultimatum Game</a:t>
            </a:r>
            <a:endParaRPr lang="pt-BR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FAC42-EC09-3F9C-3265-DA419FD8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50C46-ED04-F5F0-1E60-709BBDC2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12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01ADF2-A580-F034-65EB-477132938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49" y="2088636"/>
            <a:ext cx="11870301" cy="268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50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7334DBB-F9C5-41C7-9BDD-01A68AC4D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/>
          <a:lstStyle/>
          <a:p>
            <a:r>
              <a:rPr lang="pt-BR" b="1" dirty="0"/>
              <a:t>Instruções - </a:t>
            </a:r>
            <a:r>
              <a:rPr lang="pt-BR" sz="4400" b="1" dirty="0"/>
              <a:t>Ultimatum Game</a:t>
            </a:r>
            <a:endParaRPr lang="pt-BR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EBCBD2-66E9-94E9-55C5-FA5DD115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D10AAB-9FCF-1B05-D135-073A1BDE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13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DBC5BA-3541-EE3F-E620-AF1C7D0E0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980" y="1552576"/>
            <a:ext cx="7848040" cy="472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86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7334DBB-F9C5-41C7-9BDD-01A68AC4D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/>
          <a:lstStyle/>
          <a:p>
            <a:r>
              <a:rPr lang="pt-BR" b="1" dirty="0"/>
              <a:t>Instruções - </a:t>
            </a:r>
            <a:r>
              <a:rPr lang="pt-BR" sz="4400" b="1" dirty="0"/>
              <a:t>Ultimatum Game</a:t>
            </a:r>
            <a:endParaRPr lang="pt-BR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EBCBD2-66E9-94E9-55C5-FA5DD115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D10AAB-9FCF-1B05-D135-073A1BDE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14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64E8E-2390-2122-EC60-0E852C52E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1704975"/>
            <a:ext cx="115919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52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0BB6087-81B5-4B01-9BAD-BAC8B0319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03" y="2163859"/>
            <a:ext cx="11211547" cy="2887565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3B6F46D-16A4-445F-B7CA-CABB075D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/>
          <a:lstStyle/>
          <a:p>
            <a:r>
              <a:rPr lang="pt-BR" b="1" dirty="0"/>
              <a:t>Instruções - Proposer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30036A-AEBB-C1FE-BEF4-D2B85D6B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C8A5AC-5F19-6F42-52CC-38105724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15</a:t>
            </a:fld>
            <a:endParaRPr lang="pt-BR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AD81F834-FAEE-4837-052A-E42307B9683D}"/>
              </a:ext>
            </a:extLst>
          </p:cNvPr>
          <p:cNvSpPr/>
          <p:nvPr/>
        </p:nvSpPr>
        <p:spPr>
          <a:xfrm>
            <a:off x="3892923" y="2205267"/>
            <a:ext cx="2019300" cy="652234"/>
          </a:xfrm>
          <a:prstGeom prst="wedgeRectCallout">
            <a:avLst>
              <a:gd name="adj1" fmla="val -133348"/>
              <a:gd name="adj2" fmla="val 70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effectLst/>
                <a:latin typeface="Segoe UI" panose="020B0502040204020203" pitchFamily="34" charset="0"/>
              </a:rPr>
              <a:t>o jogo designará um papel para você</a:t>
            </a:r>
            <a:endParaRPr lang="en-US" sz="14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677C54E-29CE-325C-BFB8-DAA264A1C698}"/>
              </a:ext>
            </a:extLst>
          </p:cNvPr>
          <p:cNvSpPr/>
          <p:nvPr/>
        </p:nvSpPr>
        <p:spPr>
          <a:xfrm>
            <a:off x="9696450" y="2476500"/>
            <a:ext cx="2019300" cy="952500"/>
          </a:xfrm>
          <a:prstGeom prst="wedgeRectCallout">
            <a:avLst>
              <a:gd name="adj1" fmla="val -92783"/>
              <a:gd name="adj2" fmla="val 96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effectLst/>
                <a:latin typeface="Segoe UI" panose="020B0502040204020203" pitchFamily="34" charset="0"/>
              </a:rPr>
              <a:t>Caso você seja o </a:t>
            </a:r>
            <a:r>
              <a:rPr lang="pt-BR" sz="1400" dirty="0" err="1">
                <a:effectLst/>
                <a:latin typeface="Segoe UI" panose="020B0502040204020203" pitchFamily="34" charset="0"/>
              </a:rPr>
              <a:t>proposer</a:t>
            </a:r>
            <a:r>
              <a:rPr lang="pt-BR" sz="1400" dirty="0">
                <a:effectLst/>
                <a:latin typeface="Segoe UI" panose="020B0502040204020203" pitchFamily="34" charset="0"/>
              </a:rPr>
              <a:t>, deve fazer uma oferta entre 0 e 100</a:t>
            </a:r>
            <a:endParaRPr lang="pt-BR" sz="14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29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D81FF-124E-3D0A-3C02-1C36FDBF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16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92BDC-C735-36DC-717F-E3EE838A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74B5C5-1B1C-2598-2946-245AC1B09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319337"/>
            <a:ext cx="11658600" cy="221932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6D6376B-B1E2-FDC7-3262-D1A0249A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/>
          <a:lstStyle/>
          <a:p>
            <a:r>
              <a:rPr lang="pt-BR" b="1" dirty="0"/>
              <a:t>Instruções - Responder</a:t>
            </a:r>
          </a:p>
        </p:txBody>
      </p:sp>
    </p:spTree>
    <p:extLst>
      <p:ext uri="{BB962C8B-B14F-4D97-AF65-F5344CB8AC3E}">
        <p14:creationId xmlns:p14="http://schemas.microsoft.com/office/powerpoint/2010/main" val="286157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FDFA8BDC-66D8-4A47-8F8F-8DDBABE589F6}"/>
              </a:ext>
            </a:extLst>
          </p:cNvPr>
          <p:cNvGrpSpPr/>
          <p:nvPr/>
        </p:nvGrpSpPr>
        <p:grpSpPr>
          <a:xfrm>
            <a:off x="1228726" y="2311411"/>
            <a:ext cx="10125075" cy="2314551"/>
            <a:chOff x="1228726" y="2311411"/>
            <a:chExt cx="10125075" cy="231455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812D882-E8CF-412A-B1C1-4AC8C7402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8726" y="2311411"/>
              <a:ext cx="10125075" cy="231455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6697C2-BEE2-43D0-8396-F44E9758D90A}"/>
                </a:ext>
              </a:extLst>
            </p:cNvPr>
            <p:cNvSpPr/>
            <p:nvPr/>
          </p:nvSpPr>
          <p:spPr>
            <a:xfrm>
              <a:off x="3609975" y="3524250"/>
              <a:ext cx="219075" cy="180975"/>
            </a:xfrm>
            <a:prstGeom prst="rect">
              <a:avLst/>
            </a:prstGeom>
            <a:solidFill>
              <a:srgbClr val="F6F6F6"/>
            </a:solidFill>
            <a:ln>
              <a:solidFill>
                <a:srgbClr val="F6F6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8E064B5A-6BCB-4B2B-B51D-A0B17FA0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/>
          <a:lstStyle/>
          <a:p>
            <a:r>
              <a:rPr lang="pt-BR" b="1" dirty="0"/>
              <a:t>Instruções - Responder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964F6B-4446-4F51-082B-0609AC61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3F0BFF-4E14-E743-F0DB-191E8FFE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17</a:t>
            </a:fld>
            <a:endParaRPr lang="pt-BR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0D76801D-082D-A3E9-330E-0343F9A7E2AC}"/>
              </a:ext>
            </a:extLst>
          </p:cNvPr>
          <p:cNvSpPr/>
          <p:nvPr/>
        </p:nvSpPr>
        <p:spPr>
          <a:xfrm>
            <a:off x="3495675" y="4918064"/>
            <a:ext cx="2019300" cy="920737"/>
          </a:xfrm>
          <a:prstGeom prst="wedgeRectCallout">
            <a:avLst>
              <a:gd name="adj1" fmla="val -37594"/>
              <a:gd name="adj2" fmla="val -1698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effectLst/>
                <a:latin typeface="Segoe UI" panose="020B0502040204020203" pitchFamily="34" charset="0"/>
              </a:rPr>
              <a:t>Cobri as ofertas para não sugestionar vocês. </a:t>
            </a:r>
            <a:r>
              <a:rPr lang="pt-BR" sz="1400" dirty="0" err="1">
                <a:effectLst/>
                <a:latin typeface="Segoe UI" panose="020B0502040204020203" pitchFamily="34" charset="0"/>
              </a:rPr>
              <a:t>Experimenter</a:t>
            </a:r>
            <a:r>
              <a:rPr lang="pt-BR" sz="1400" dirty="0">
                <a:effectLst/>
                <a:latin typeface="Segoe UI" panose="020B0502040204020203" pitchFamily="34" charset="0"/>
              </a:rPr>
              <a:t> </a:t>
            </a:r>
            <a:r>
              <a:rPr lang="pt-BR" sz="1400" dirty="0" err="1">
                <a:effectLst/>
                <a:latin typeface="Segoe UI" panose="020B0502040204020203" pitchFamily="34" charset="0"/>
              </a:rPr>
              <a:t>effect</a:t>
            </a:r>
            <a:endParaRPr lang="pt-BR" sz="1400" dirty="0">
              <a:effectLst/>
              <a:latin typeface="Arial" panose="020B0604020202020204" pitchFamily="34" charset="0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F8EC90F-9C0E-3E66-5ACB-82172C23646E}"/>
              </a:ext>
            </a:extLst>
          </p:cNvPr>
          <p:cNvSpPr/>
          <p:nvPr/>
        </p:nvSpPr>
        <p:spPr>
          <a:xfrm>
            <a:off x="9334500" y="1699770"/>
            <a:ext cx="2019300" cy="1223282"/>
          </a:xfrm>
          <a:prstGeom prst="wedgeRectCallout">
            <a:avLst>
              <a:gd name="adj1" fmla="val -48376"/>
              <a:gd name="adj2" fmla="val 105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effectLst/>
                <a:latin typeface="Segoe UI" panose="020B0502040204020203" pitchFamily="34" charset="0"/>
              </a:rPr>
              <a:t>Ao observar a oferta feita pelo </a:t>
            </a:r>
            <a:r>
              <a:rPr lang="pt-BR" sz="1400" dirty="0" err="1">
                <a:effectLst/>
                <a:latin typeface="Segoe UI" panose="020B0502040204020203" pitchFamily="34" charset="0"/>
              </a:rPr>
              <a:t>proposer</a:t>
            </a:r>
            <a:r>
              <a:rPr lang="pt-BR" sz="1400" dirty="0">
                <a:effectLst/>
                <a:latin typeface="Segoe UI" panose="020B0502040204020203" pitchFamily="34" charset="0"/>
              </a:rPr>
              <a:t>, o responder deve decidir se aceita ou rejeita a proposta.</a:t>
            </a:r>
            <a:endParaRPr lang="pt-BR" sz="14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86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B76F-BC77-471F-8498-4D946635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Resultado - </a:t>
            </a:r>
            <a:r>
              <a:rPr lang="pt-BR" sz="4400" b="1" dirty="0"/>
              <a:t>Ultimatum Game</a:t>
            </a:r>
            <a:endParaRPr lang="pt-BR" b="1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5F4033A-19C4-4884-81E3-0FED00D1B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82" y="1752600"/>
            <a:ext cx="9979036" cy="4424363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DCA7E4A-724F-41E1-A2FB-12AB74AAB2D5}"/>
              </a:ext>
            </a:extLst>
          </p:cNvPr>
          <p:cNvGrpSpPr/>
          <p:nvPr/>
        </p:nvGrpSpPr>
        <p:grpSpPr>
          <a:xfrm>
            <a:off x="2905125" y="2505075"/>
            <a:ext cx="6153150" cy="3543300"/>
            <a:chOff x="2905125" y="2505075"/>
            <a:chExt cx="6153150" cy="35433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6C521A-6A44-49EE-9E1E-9441F77A8151}"/>
                </a:ext>
              </a:extLst>
            </p:cNvPr>
            <p:cNvSpPr/>
            <p:nvPr/>
          </p:nvSpPr>
          <p:spPr>
            <a:xfrm>
              <a:off x="2905125" y="3340894"/>
              <a:ext cx="200025" cy="176212"/>
            </a:xfrm>
            <a:prstGeom prst="rect">
              <a:avLst/>
            </a:prstGeom>
            <a:solidFill>
              <a:srgbClr val="F6F6F6"/>
            </a:solidFill>
            <a:ln>
              <a:solidFill>
                <a:srgbClr val="F6F6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6070D0-4738-40B7-BD35-822E1C69834E}"/>
                </a:ext>
              </a:extLst>
            </p:cNvPr>
            <p:cNvSpPr/>
            <p:nvPr/>
          </p:nvSpPr>
          <p:spPr>
            <a:xfrm>
              <a:off x="3105150" y="2505075"/>
              <a:ext cx="200025" cy="253604"/>
            </a:xfrm>
            <a:prstGeom prst="rect">
              <a:avLst/>
            </a:prstGeom>
            <a:solidFill>
              <a:srgbClr val="F6F6F6"/>
            </a:solidFill>
            <a:ln>
              <a:solidFill>
                <a:srgbClr val="F6F6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191223-81A8-4BC2-8825-1793920427C8}"/>
                </a:ext>
              </a:extLst>
            </p:cNvPr>
            <p:cNvSpPr/>
            <p:nvPr/>
          </p:nvSpPr>
          <p:spPr>
            <a:xfrm>
              <a:off x="8772525" y="4460677"/>
              <a:ext cx="190500" cy="197048"/>
            </a:xfrm>
            <a:prstGeom prst="rect">
              <a:avLst/>
            </a:prstGeom>
            <a:solidFill>
              <a:srgbClr val="F6F6F6"/>
            </a:solidFill>
            <a:ln>
              <a:solidFill>
                <a:srgbClr val="F6F6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419771-9A3C-4785-AEF3-FC254B238D37}"/>
                </a:ext>
              </a:extLst>
            </p:cNvPr>
            <p:cNvSpPr/>
            <p:nvPr/>
          </p:nvSpPr>
          <p:spPr>
            <a:xfrm>
              <a:off x="8867775" y="5851327"/>
              <a:ext cx="190500" cy="197048"/>
            </a:xfrm>
            <a:prstGeom prst="rect">
              <a:avLst/>
            </a:prstGeom>
            <a:solidFill>
              <a:srgbClr val="DFF0D8"/>
            </a:solidFill>
            <a:ln>
              <a:solidFill>
                <a:srgbClr val="DFF0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0FAA12-93C8-4139-80FA-42DF214FBDF0}"/>
                </a:ext>
              </a:extLst>
            </p:cNvPr>
            <p:cNvSpPr/>
            <p:nvPr/>
          </p:nvSpPr>
          <p:spPr>
            <a:xfrm>
              <a:off x="7289800" y="5880100"/>
              <a:ext cx="552450" cy="142875"/>
            </a:xfrm>
            <a:prstGeom prst="rect">
              <a:avLst/>
            </a:prstGeom>
            <a:solidFill>
              <a:srgbClr val="D5AF75"/>
            </a:solidFill>
            <a:ln>
              <a:solidFill>
                <a:srgbClr val="D5A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4C315F7-9560-44BF-9DC0-7B8A42A81777}"/>
              </a:ext>
            </a:extLst>
          </p:cNvPr>
          <p:cNvSpPr/>
          <p:nvPr/>
        </p:nvSpPr>
        <p:spPr>
          <a:xfrm>
            <a:off x="2796264" y="2821489"/>
            <a:ext cx="200025" cy="176212"/>
          </a:xfrm>
          <a:prstGeom prst="rect">
            <a:avLst/>
          </a:prstGeom>
          <a:solidFill>
            <a:srgbClr val="F6F6F6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12DB6B-D16D-49DD-B1F4-EADAE8CA2A76}"/>
              </a:ext>
            </a:extLst>
          </p:cNvPr>
          <p:cNvSpPr/>
          <p:nvPr/>
        </p:nvSpPr>
        <p:spPr>
          <a:xfrm>
            <a:off x="5303843" y="2471397"/>
            <a:ext cx="583773" cy="253604"/>
          </a:xfrm>
          <a:prstGeom prst="rect">
            <a:avLst/>
          </a:prstGeom>
          <a:solidFill>
            <a:srgbClr val="F6F6F6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6BB07C-00CC-CD31-F3BB-2D140BAC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FD193-A2D3-5142-C5A9-A5CCE8FC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18</a:t>
            </a:fld>
            <a:endParaRPr lang="pt-BR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AB64589-CE3D-6DE8-53F7-0BAC056481B4}"/>
              </a:ext>
            </a:extLst>
          </p:cNvPr>
          <p:cNvSpPr/>
          <p:nvPr/>
        </p:nvSpPr>
        <p:spPr>
          <a:xfrm>
            <a:off x="6753225" y="1409706"/>
            <a:ext cx="2019300" cy="920737"/>
          </a:xfrm>
          <a:prstGeom prst="wedgeRectCallout">
            <a:avLst>
              <a:gd name="adj1" fmla="val -105148"/>
              <a:gd name="adj2" fmla="val 65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effectLst/>
                <a:latin typeface="Segoe UI" panose="020B0502040204020203" pitchFamily="34" charset="0"/>
              </a:rPr>
              <a:t>Cobri as ofertas para não sugestionar vocês. </a:t>
            </a:r>
            <a:r>
              <a:rPr lang="pt-BR" sz="1400" dirty="0" err="1">
                <a:effectLst/>
                <a:latin typeface="Segoe UI" panose="020B0502040204020203" pitchFamily="34" charset="0"/>
              </a:rPr>
              <a:t>Experimenter</a:t>
            </a:r>
            <a:r>
              <a:rPr lang="pt-BR" sz="1400" dirty="0">
                <a:effectLst/>
                <a:latin typeface="Segoe UI" panose="020B0502040204020203" pitchFamily="34" charset="0"/>
              </a:rPr>
              <a:t> </a:t>
            </a:r>
            <a:r>
              <a:rPr lang="pt-BR" sz="1400" dirty="0" err="1">
                <a:effectLst/>
                <a:latin typeface="Segoe UI" panose="020B0502040204020203" pitchFamily="34" charset="0"/>
              </a:rPr>
              <a:t>effect</a:t>
            </a:r>
            <a:endParaRPr lang="pt-BR" sz="1400" dirty="0">
              <a:effectLst/>
              <a:latin typeface="Arial" panose="020B0604020202020204" pitchFamily="34" charset="0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99C4AEBB-B986-5AD0-A3D3-902A60ECA0C3}"/>
              </a:ext>
            </a:extLst>
          </p:cNvPr>
          <p:cNvSpPr/>
          <p:nvPr/>
        </p:nvSpPr>
        <p:spPr>
          <a:xfrm>
            <a:off x="8153400" y="2524872"/>
            <a:ext cx="2019300" cy="920737"/>
          </a:xfrm>
          <a:prstGeom prst="wedgeRectCallout">
            <a:avLst>
              <a:gd name="adj1" fmla="val -49136"/>
              <a:gd name="adj2" fmla="val 243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effectLst/>
                <a:latin typeface="Segoe UI" panose="020B0502040204020203" pitchFamily="34" charset="0"/>
              </a:rPr>
              <a:t>Cobri as ofertas para não sugestionar vocês. </a:t>
            </a:r>
            <a:r>
              <a:rPr lang="pt-BR" sz="1400" dirty="0" err="1">
                <a:effectLst/>
                <a:latin typeface="Segoe UI" panose="020B0502040204020203" pitchFamily="34" charset="0"/>
              </a:rPr>
              <a:t>Experimenter</a:t>
            </a:r>
            <a:r>
              <a:rPr lang="pt-BR" sz="1400" dirty="0">
                <a:effectLst/>
                <a:latin typeface="Segoe UI" panose="020B0502040204020203" pitchFamily="34" charset="0"/>
              </a:rPr>
              <a:t> </a:t>
            </a:r>
            <a:r>
              <a:rPr lang="pt-BR" sz="1400" dirty="0" err="1">
                <a:effectLst/>
                <a:latin typeface="Segoe UI" panose="020B0502040204020203" pitchFamily="34" charset="0"/>
              </a:rPr>
              <a:t>effect</a:t>
            </a:r>
            <a:endParaRPr lang="pt-BR" sz="14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788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7C80-889D-4BDE-A693-A7DF96D2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Final do primeiro jogo</a:t>
            </a:r>
          </a:p>
        </p:txBody>
      </p: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AEF887D-E7B3-4853-B7B5-FB8972AE5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36" y="1823365"/>
            <a:ext cx="11046889" cy="4007507"/>
          </a:xfr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F535E4C-ABDA-4DCB-8DF4-9043586C9947}"/>
              </a:ext>
            </a:extLst>
          </p:cNvPr>
          <p:cNvGrpSpPr/>
          <p:nvPr/>
        </p:nvGrpSpPr>
        <p:grpSpPr>
          <a:xfrm>
            <a:off x="2019300" y="3048979"/>
            <a:ext cx="4806950" cy="2504096"/>
            <a:chOff x="2019300" y="3048979"/>
            <a:chExt cx="4806950" cy="250409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6901F45-B621-4B52-B845-F25C108537A5}"/>
                </a:ext>
              </a:extLst>
            </p:cNvPr>
            <p:cNvGrpSpPr/>
            <p:nvPr/>
          </p:nvGrpSpPr>
          <p:grpSpPr>
            <a:xfrm>
              <a:off x="2019300" y="3104848"/>
              <a:ext cx="4806950" cy="2448227"/>
              <a:chOff x="2019300" y="3104848"/>
              <a:chExt cx="4806950" cy="2448227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CA75D56-15E0-4344-A11E-82E603B96E16}"/>
                  </a:ext>
                </a:extLst>
              </p:cNvPr>
              <p:cNvSpPr/>
              <p:nvPr/>
            </p:nvSpPr>
            <p:spPr>
              <a:xfrm>
                <a:off x="6521450" y="4349737"/>
                <a:ext cx="203200" cy="120650"/>
              </a:xfrm>
              <a:prstGeom prst="rect">
                <a:avLst/>
              </a:prstGeom>
              <a:solidFill>
                <a:srgbClr val="F6F6F6"/>
              </a:solidFill>
              <a:ln>
                <a:solidFill>
                  <a:srgbClr val="F6F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49C8CCE-6BC9-49B8-B544-216D6A3720A6}"/>
                  </a:ext>
                </a:extLst>
              </p:cNvPr>
              <p:cNvSpPr/>
              <p:nvPr/>
            </p:nvSpPr>
            <p:spPr>
              <a:xfrm>
                <a:off x="6623050" y="5432425"/>
                <a:ext cx="203200" cy="120650"/>
              </a:xfrm>
              <a:prstGeom prst="rect">
                <a:avLst/>
              </a:prstGeom>
              <a:solidFill>
                <a:srgbClr val="DFF0D8"/>
              </a:solidFill>
              <a:ln>
                <a:solidFill>
                  <a:srgbClr val="DFF0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344ABA-796A-48D9-AB76-069ACB8B0A9C}"/>
                  </a:ext>
                </a:extLst>
              </p:cNvPr>
              <p:cNvSpPr/>
              <p:nvPr/>
            </p:nvSpPr>
            <p:spPr>
              <a:xfrm flipV="1">
                <a:off x="5457826" y="5441950"/>
                <a:ext cx="431800" cy="82550"/>
              </a:xfrm>
              <a:prstGeom prst="rect">
                <a:avLst/>
              </a:prstGeom>
              <a:solidFill>
                <a:srgbClr val="D5AF75"/>
              </a:solidFill>
              <a:ln>
                <a:solidFill>
                  <a:srgbClr val="D5AF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77BC62D-D101-4CEB-ACC7-AD48B38F992D}"/>
                  </a:ext>
                </a:extLst>
              </p:cNvPr>
              <p:cNvSpPr/>
              <p:nvPr/>
            </p:nvSpPr>
            <p:spPr>
              <a:xfrm>
                <a:off x="2254250" y="3622674"/>
                <a:ext cx="127000" cy="123825"/>
              </a:xfrm>
              <a:prstGeom prst="rect">
                <a:avLst/>
              </a:prstGeom>
              <a:solidFill>
                <a:srgbClr val="F6F6F6"/>
              </a:solidFill>
              <a:ln>
                <a:solidFill>
                  <a:srgbClr val="F6F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95FFCF1-288A-4C55-A36A-9E6CC5DB4BFD}"/>
                  </a:ext>
                </a:extLst>
              </p:cNvPr>
              <p:cNvSpPr/>
              <p:nvPr/>
            </p:nvSpPr>
            <p:spPr>
              <a:xfrm>
                <a:off x="2146300" y="3259139"/>
                <a:ext cx="127000" cy="123825"/>
              </a:xfrm>
              <a:prstGeom prst="rect">
                <a:avLst/>
              </a:prstGeom>
              <a:solidFill>
                <a:srgbClr val="F6F6F6"/>
              </a:solidFill>
              <a:ln>
                <a:solidFill>
                  <a:srgbClr val="F6F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7AAB5A6-0CD4-4C14-9F7E-B0ED92C1FCB3}"/>
                  </a:ext>
                </a:extLst>
              </p:cNvPr>
              <p:cNvSpPr/>
              <p:nvPr/>
            </p:nvSpPr>
            <p:spPr>
              <a:xfrm>
                <a:off x="2019300" y="3104848"/>
                <a:ext cx="127000" cy="123825"/>
              </a:xfrm>
              <a:prstGeom prst="rect">
                <a:avLst/>
              </a:prstGeom>
              <a:solidFill>
                <a:srgbClr val="F6F6F6"/>
              </a:solidFill>
              <a:ln>
                <a:solidFill>
                  <a:srgbClr val="F6F6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0AAEE5-50CC-4161-B841-D545EF0B6E7E}"/>
                </a:ext>
              </a:extLst>
            </p:cNvPr>
            <p:cNvSpPr/>
            <p:nvPr/>
          </p:nvSpPr>
          <p:spPr>
            <a:xfrm>
              <a:off x="3987800" y="3048979"/>
              <a:ext cx="434910" cy="111739"/>
            </a:xfrm>
            <a:prstGeom prst="rect">
              <a:avLst/>
            </a:prstGeom>
            <a:solidFill>
              <a:srgbClr val="F6F6F6"/>
            </a:solidFill>
            <a:ln>
              <a:solidFill>
                <a:srgbClr val="F6F6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B3FC8-7B08-1A3E-A533-0FA84526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6F400-FF01-1638-74C4-3539B01F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19</a:t>
            </a:fld>
            <a:endParaRPr lang="pt-BR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7C5D44C7-B2AE-67DC-90B3-0556E9B1A9A6}"/>
              </a:ext>
            </a:extLst>
          </p:cNvPr>
          <p:cNvSpPr/>
          <p:nvPr/>
        </p:nvSpPr>
        <p:spPr>
          <a:xfrm>
            <a:off x="5835650" y="1714503"/>
            <a:ext cx="2019300" cy="920737"/>
          </a:xfrm>
          <a:prstGeom prst="wedgeRectCallout">
            <a:avLst>
              <a:gd name="adj1" fmla="val -121811"/>
              <a:gd name="adj2" fmla="val 69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effectLst/>
                <a:latin typeface="Segoe UI" panose="020B0502040204020203" pitchFamily="34" charset="0"/>
              </a:rPr>
              <a:t>Cobri as ofertas para não sugestionar vocês. </a:t>
            </a:r>
            <a:r>
              <a:rPr lang="pt-BR" sz="1400" dirty="0" err="1">
                <a:effectLst/>
                <a:latin typeface="Segoe UI" panose="020B0502040204020203" pitchFamily="34" charset="0"/>
              </a:rPr>
              <a:t>Experimenter</a:t>
            </a:r>
            <a:r>
              <a:rPr lang="pt-BR" sz="1400" dirty="0">
                <a:effectLst/>
                <a:latin typeface="Segoe UI" panose="020B0502040204020203" pitchFamily="34" charset="0"/>
              </a:rPr>
              <a:t> </a:t>
            </a:r>
            <a:r>
              <a:rPr lang="pt-BR" sz="1400" dirty="0" err="1">
                <a:effectLst/>
                <a:latin typeface="Segoe UI" panose="020B0502040204020203" pitchFamily="34" charset="0"/>
              </a:rPr>
              <a:t>effect</a:t>
            </a:r>
            <a:endParaRPr lang="pt-BR" sz="1400" dirty="0">
              <a:effectLst/>
              <a:latin typeface="Arial" panose="020B0604020202020204" pitchFamily="34" charset="0"/>
            </a:endParaRP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3CF01BC1-D05C-D0B1-EFBC-4439573793BC}"/>
              </a:ext>
            </a:extLst>
          </p:cNvPr>
          <p:cNvSpPr/>
          <p:nvPr/>
        </p:nvSpPr>
        <p:spPr>
          <a:xfrm>
            <a:off x="8610600" y="3429000"/>
            <a:ext cx="2019300" cy="920737"/>
          </a:xfrm>
          <a:prstGeom prst="wedgeRectCallout">
            <a:avLst>
              <a:gd name="adj1" fmla="val 58299"/>
              <a:gd name="adj2" fmla="val -189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effectLst/>
                <a:latin typeface="Segoe UI" panose="020B0502040204020203" pitchFamily="34" charset="0"/>
              </a:rPr>
              <a:t>Terminado esse jogo, podemos </a:t>
            </a:r>
            <a:r>
              <a:rPr lang="pt-BR" sz="1400" dirty="0" err="1">
                <a:effectLst/>
                <a:latin typeface="Segoe UI" panose="020B0502040204020203" pitchFamily="34" charset="0"/>
              </a:rPr>
              <a:t>deslogar</a:t>
            </a:r>
            <a:r>
              <a:rPr lang="pt-BR" sz="1400" dirty="0">
                <a:effectLst/>
                <a:latin typeface="Segoe UI" panose="020B0502040204020203" pitchFamily="34" charset="0"/>
              </a:rPr>
              <a:t> e iniciar o próximo</a:t>
            </a:r>
            <a:endParaRPr lang="pt-BR" sz="1400" dirty="0"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7AFF3A-001B-542E-7EA5-0B006F2A2BBE}"/>
              </a:ext>
            </a:extLst>
          </p:cNvPr>
          <p:cNvSpPr/>
          <p:nvPr/>
        </p:nvSpPr>
        <p:spPr>
          <a:xfrm>
            <a:off x="2273300" y="2852729"/>
            <a:ext cx="127000" cy="123825"/>
          </a:xfrm>
          <a:prstGeom prst="rect">
            <a:avLst/>
          </a:prstGeom>
          <a:solidFill>
            <a:srgbClr val="F6F6F6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C693F6-30F8-0FDA-49EE-1D7666DEA583}"/>
              </a:ext>
            </a:extLst>
          </p:cNvPr>
          <p:cNvSpPr/>
          <p:nvPr/>
        </p:nvSpPr>
        <p:spPr>
          <a:xfrm>
            <a:off x="2127250" y="3475037"/>
            <a:ext cx="127000" cy="123825"/>
          </a:xfrm>
          <a:prstGeom prst="rect">
            <a:avLst/>
          </a:prstGeom>
          <a:solidFill>
            <a:srgbClr val="F6F6F6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36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F15E0-2913-4E93-BFD7-61AD05405505}"/>
              </a:ext>
            </a:extLst>
          </p:cNvPr>
          <p:cNvSpPr/>
          <p:nvPr/>
        </p:nvSpPr>
        <p:spPr>
          <a:xfrm>
            <a:off x="0" y="1381125"/>
            <a:ext cx="12191999" cy="3457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EA92CC9-74CC-4E92-B9D8-C4E51321FEDE}"/>
              </a:ext>
            </a:extLst>
          </p:cNvPr>
          <p:cNvSpPr txBox="1">
            <a:spLocks/>
          </p:cNvSpPr>
          <p:nvPr/>
        </p:nvSpPr>
        <p:spPr>
          <a:xfrm>
            <a:off x="673628" y="2540000"/>
            <a:ext cx="10844742" cy="2298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pt-BR" sz="3600" dirty="0">
                <a:solidFill>
                  <a:schemeClr val="bg1"/>
                </a:solidFill>
              </a:rPr>
              <a:t>Teoria dos jogos comportamental e experimentos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D79147-07CD-4C7D-80F3-17CD610C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64B82C-0ACD-4798-8923-CDBA4A66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380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F15E0-2913-4E93-BFD7-61AD05405505}"/>
              </a:ext>
            </a:extLst>
          </p:cNvPr>
          <p:cNvSpPr/>
          <p:nvPr/>
        </p:nvSpPr>
        <p:spPr>
          <a:xfrm>
            <a:off x="0" y="1381125"/>
            <a:ext cx="12191999" cy="3457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EA92CC9-74CC-4E92-B9D8-C4E51321FEDE}"/>
              </a:ext>
            </a:extLst>
          </p:cNvPr>
          <p:cNvSpPr txBox="1">
            <a:spLocks/>
          </p:cNvSpPr>
          <p:nvPr/>
        </p:nvSpPr>
        <p:spPr>
          <a:xfrm>
            <a:off x="673628" y="2540000"/>
            <a:ext cx="10844742" cy="2298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pt-BR" sz="4400" dirty="0">
                <a:solidFill>
                  <a:schemeClr val="bg1"/>
                </a:solidFill>
              </a:rPr>
              <a:t>Segundo jogo - </a:t>
            </a:r>
            <a:r>
              <a:rPr lang="pt-BR" sz="4400" dirty="0" err="1">
                <a:solidFill>
                  <a:schemeClr val="bg1"/>
                </a:solidFill>
              </a:rPr>
              <a:t>Repeated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Prisoner's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Dilemma</a:t>
            </a:r>
            <a:endParaRPr lang="pt-BR" sz="44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pt-BR" sz="4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D79147-07CD-4C7D-80F3-17CD610C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64B82C-0ACD-4798-8923-CDBA4A66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46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D78E4EC-5857-4B24-A410-F73D04548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40" y="1911480"/>
            <a:ext cx="11358117" cy="306705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13DBD62B-AC22-4C1D-9D95-718CBE6A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4351"/>
            <a:ext cx="10515601" cy="12319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Segundo jogo - </a:t>
            </a:r>
            <a:r>
              <a:rPr lang="pt-BR" b="1" dirty="0" err="1"/>
              <a:t>Repeated</a:t>
            </a:r>
            <a:r>
              <a:rPr lang="pt-BR" b="1" dirty="0"/>
              <a:t> </a:t>
            </a:r>
            <a:r>
              <a:rPr lang="pt-BR" b="1" dirty="0" err="1"/>
              <a:t>Prisoner's</a:t>
            </a:r>
            <a:r>
              <a:rPr lang="pt-BR" b="1" dirty="0"/>
              <a:t> </a:t>
            </a:r>
            <a:r>
              <a:rPr lang="pt-BR" b="1" dirty="0" err="1"/>
              <a:t>Dilemma</a:t>
            </a:r>
            <a:endParaRPr lang="pt-BR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FD36A5-920D-7C87-02E8-D4CCDF27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08204E-C9F6-89FB-ED4F-0710C743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21</a:t>
            </a:fld>
            <a:endParaRPr lang="pt-BR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D9FC9EB-57AE-8325-E96F-F6FA47490A08}"/>
              </a:ext>
            </a:extLst>
          </p:cNvPr>
          <p:cNvSpPr/>
          <p:nvPr/>
        </p:nvSpPr>
        <p:spPr>
          <a:xfrm>
            <a:off x="7962900" y="5576047"/>
            <a:ext cx="1754841" cy="748449"/>
          </a:xfrm>
          <a:prstGeom prst="wedgeRectCallout">
            <a:avLst>
              <a:gd name="adj1" fmla="val 72603"/>
              <a:gd name="adj2" fmla="val -229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effectLst/>
                <a:latin typeface="Segoe UI" panose="020B0502040204020203" pitchFamily="34" charset="0"/>
              </a:rPr>
              <a:t>Precisaremos de um novo login para esse segundo jogo</a:t>
            </a:r>
            <a:endParaRPr lang="pt-BR" sz="14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03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55B264F1-2635-41FE-8C94-81A28B6BD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4351"/>
            <a:ext cx="10515601" cy="12319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Segundo jogo - </a:t>
            </a:r>
            <a:r>
              <a:rPr lang="pt-BR" b="1" dirty="0" err="1"/>
              <a:t>Repeated</a:t>
            </a:r>
            <a:r>
              <a:rPr lang="pt-BR" b="1" dirty="0"/>
              <a:t> </a:t>
            </a:r>
            <a:r>
              <a:rPr lang="pt-BR" b="1" dirty="0" err="1"/>
              <a:t>Prisoner's</a:t>
            </a:r>
            <a:r>
              <a:rPr lang="pt-BR" b="1" dirty="0"/>
              <a:t> </a:t>
            </a:r>
            <a:r>
              <a:rPr lang="pt-BR" b="1" dirty="0" err="1"/>
              <a:t>Dilemma</a:t>
            </a:r>
            <a:endParaRPr lang="pt-BR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76D82C-5BBC-F743-1BC6-2ADA02A7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FBDA8C-A5ED-1105-7ADB-49489E08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22</a:t>
            </a:fld>
            <a:endParaRPr lang="pt-BR"/>
          </a:p>
        </p:txBody>
      </p: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4D1940-9A32-0603-5492-8827CF3D5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678" y="1846729"/>
            <a:ext cx="6290641" cy="386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77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D0393BE-0180-4963-9EB2-5B03F4DE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Segundo jogo - </a:t>
            </a:r>
            <a:r>
              <a:rPr lang="pt-BR" b="1" dirty="0" err="1"/>
              <a:t>Repeated</a:t>
            </a:r>
            <a:r>
              <a:rPr lang="pt-BR" b="1" dirty="0"/>
              <a:t> </a:t>
            </a:r>
            <a:r>
              <a:rPr lang="pt-BR" b="1" dirty="0" err="1"/>
              <a:t>Prisoner's</a:t>
            </a:r>
            <a:r>
              <a:rPr lang="pt-BR" b="1" dirty="0"/>
              <a:t> </a:t>
            </a:r>
            <a:r>
              <a:rPr lang="pt-BR" b="1" dirty="0" err="1"/>
              <a:t>Dilemma</a:t>
            </a:r>
            <a:endParaRPr lang="pt-BR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7928A5-D0BB-1CFD-336D-22CE5C77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8AFC1A-0B89-0E55-494A-75CD47D0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23</a:t>
            </a:fld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41B4FE-664A-E01E-0086-2356C5E89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53" y="1533179"/>
            <a:ext cx="10923494" cy="470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24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C4C13F0-72DF-4E33-AF6E-E5DFA9FFE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Segundo jogo - </a:t>
            </a:r>
            <a:r>
              <a:rPr lang="pt-BR" b="1" dirty="0" err="1"/>
              <a:t>Repeated</a:t>
            </a:r>
            <a:r>
              <a:rPr lang="pt-BR" b="1" dirty="0"/>
              <a:t> </a:t>
            </a:r>
            <a:r>
              <a:rPr lang="pt-BR" b="1" dirty="0" err="1"/>
              <a:t>Prisoner's</a:t>
            </a:r>
            <a:r>
              <a:rPr lang="pt-BR" b="1" dirty="0"/>
              <a:t> </a:t>
            </a:r>
            <a:r>
              <a:rPr lang="pt-BR" b="1" dirty="0" err="1"/>
              <a:t>Dilemma</a:t>
            </a:r>
            <a:endParaRPr lang="pt-B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CE82D-6663-F2B8-2799-A64533B4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24</a:t>
            </a:fld>
            <a:endParaRPr lang="pt-B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C43ECD-357E-CF3C-DC41-27647AA8B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5558"/>
            <a:ext cx="10947402" cy="495780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2D9157-58A5-FA17-9ABC-D4831AC1D710}"/>
              </a:ext>
            </a:extLst>
          </p:cNvPr>
          <p:cNvCxnSpPr>
            <a:cxnSpLocks/>
          </p:cNvCxnSpPr>
          <p:nvPr/>
        </p:nvCxnSpPr>
        <p:spPr>
          <a:xfrm flipV="1">
            <a:off x="1718672" y="2190711"/>
            <a:ext cx="0" cy="46555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578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C08EED-73A8-40CF-A0B0-64A26AB6A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717995"/>
            <a:ext cx="8753475" cy="4819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FCDCE2-BC48-4922-B81E-6E1AE03C407E}"/>
              </a:ext>
            </a:extLst>
          </p:cNvPr>
          <p:cNvSpPr/>
          <p:nvPr/>
        </p:nvSpPr>
        <p:spPr>
          <a:xfrm>
            <a:off x="2417322" y="2228850"/>
            <a:ext cx="65596" cy="159670"/>
          </a:xfrm>
          <a:prstGeom prst="rect">
            <a:avLst/>
          </a:prstGeom>
          <a:solidFill>
            <a:srgbClr val="F6F6F6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3F9A7B-BA69-45B5-BE66-984A3CF094F8}"/>
              </a:ext>
            </a:extLst>
          </p:cNvPr>
          <p:cNvSpPr/>
          <p:nvPr/>
        </p:nvSpPr>
        <p:spPr>
          <a:xfrm>
            <a:off x="3055305" y="2250152"/>
            <a:ext cx="65596" cy="159671"/>
          </a:xfrm>
          <a:prstGeom prst="rect">
            <a:avLst/>
          </a:prstGeom>
          <a:solidFill>
            <a:srgbClr val="F6F6F6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07401-6CBA-4EEF-89BE-AD0FC73861C8}"/>
              </a:ext>
            </a:extLst>
          </p:cNvPr>
          <p:cNvSpPr/>
          <p:nvPr/>
        </p:nvSpPr>
        <p:spPr>
          <a:xfrm>
            <a:off x="3733040" y="2250152"/>
            <a:ext cx="45719" cy="159672"/>
          </a:xfrm>
          <a:prstGeom prst="rect">
            <a:avLst/>
          </a:prstGeom>
          <a:solidFill>
            <a:srgbClr val="F6F6F6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FCD5A2-22C6-4762-925A-2815C7F1A6B1}"/>
              </a:ext>
            </a:extLst>
          </p:cNvPr>
          <p:cNvSpPr/>
          <p:nvPr/>
        </p:nvSpPr>
        <p:spPr>
          <a:xfrm>
            <a:off x="4148139" y="2250151"/>
            <a:ext cx="65596" cy="193011"/>
          </a:xfrm>
          <a:prstGeom prst="rect">
            <a:avLst/>
          </a:prstGeom>
          <a:solidFill>
            <a:srgbClr val="F6F6F6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3D7559-CEBF-4D70-B67E-7213700B36CD}"/>
              </a:ext>
            </a:extLst>
          </p:cNvPr>
          <p:cNvSpPr/>
          <p:nvPr/>
        </p:nvSpPr>
        <p:spPr>
          <a:xfrm>
            <a:off x="2685925" y="2409824"/>
            <a:ext cx="45719" cy="159672"/>
          </a:xfrm>
          <a:prstGeom prst="rect">
            <a:avLst/>
          </a:prstGeom>
          <a:solidFill>
            <a:srgbClr val="F6F6F6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41B82-E6C2-4175-96C2-D8AFDEAFD20A}"/>
              </a:ext>
            </a:extLst>
          </p:cNvPr>
          <p:cNvSpPr/>
          <p:nvPr/>
        </p:nvSpPr>
        <p:spPr>
          <a:xfrm>
            <a:off x="2879600" y="2673349"/>
            <a:ext cx="45719" cy="159672"/>
          </a:xfrm>
          <a:prstGeom prst="rect">
            <a:avLst/>
          </a:prstGeom>
          <a:solidFill>
            <a:srgbClr val="F6F6F6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3965E25-558C-4C77-9A87-7DCC2471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Segundo jogo - </a:t>
            </a:r>
            <a:r>
              <a:rPr lang="pt-BR" b="1" dirty="0" err="1"/>
              <a:t>Repeated</a:t>
            </a:r>
            <a:r>
              <a:rPr lang="pt-BR" b="1" dirty="0"/>
              <a:t> </a:t>
            </a:r>
            <a:r>
              <a:rPr lang="pt-BR" b="1" dirty="0" err="1"/>
              <a:t>Prisoner's</a:t>
            </a:r>
            <a:r>
              <a:rPr lang="pt-BR" b="1" dirty="0"/>
              <a:t> </a:t>
            </a:r>
            <a:r>
              <a:rPr lang="pt-BR" b="1" dirty="0" err="1"/>
              <a:t>Dilemma</a:t>
            </a:r>
            <a:endParaRPr lang="pt-BR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D27CD9-AE46-0097-81F0-287E13B6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70AD46-23A6-CF03-C0A8-80FB748A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25</a:t>
            </a:fld>
            <a:endParaRPr lang="pt-BR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71E87815-FC7D-EC1A-0881-E51A12795D99}"/>
              </a:ext>
            </a:extLst>
          </p:cNvPr>
          <p:cNvSpPr/>
          <p:nvPr/>
        </p:nvSpPr>
        <p:spPr>
          <a:xfrm>
            <a:off x="5840290" y="1552575"/>
            <a:ext cx="2313110" cy="937078"/>
          </a:xfrm>
          <a:prstGeom prst="wedgeRectCallout">
            <a:avLst>
              <a:gd name="adj1" fmla="val -114770"/>
              <a:gd name="adj2" fmla="val 31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effectLst/>
                <a:latin typeface="Segoe UI" panose="020B0502040204020203" pitchFamily="34" charset="0"/>
              </a:rPr>
              <a:t>Aqui mostra a pontuação da rodada e a pontuação acumulada no jogo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3395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62B2D-51C6-496D-8D60-13896A8D7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666877"/>
            <a:ext cx="9344025" cy="47816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789A39-C0BB-45BD-9B0B-1269309184B5}"/>
              </a:ext>
            </a:extLst>
          </p:cNvPr>
          <p:cNvSpPr/>
          <p:nvPr/>
        </p:nvSpPr>
        <p:spPr>
          <a:xfrm>
            <a:off x="7135052" y="3112164"/>
            <a:ext cx="84898" cy="159672"/>
          </a:xfrm>
          <a:prstGeom prst="rect">
            <a:avLst/>
          </a:prstGeom>
          <a:solidFill>
            <a:srgbClr val="F6F6F6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094DC-748D-46B7-8B9B-5F5989AF6CBD}"/>
              </a:ext>
            </a:extLst>
          </p:cNvPr>
          <p:cNvSpPr/>
          <p:nvPr/>
        </p:nvSpPr>
        <p:spPr>
          <a:xfrm>
            <a:off x="7135052" y="3386137"/>
            <a:ext cx="84898" cy="159672"/>
          </a:xfrm>
          <a:prstGeom prst="rect">
            <a:avLst/>
          </a:prstGeom>
          <a:solidFill>
            <a:srgbClr val="F6F6F6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259D63-659F-4A29-95AC-91354EE85E95}"/>
              </a:ext>
            </a:extLst>
          </p:cNvPr>
          <p:cNvSpPr/>
          <p:nvPr/>
        </p:nvSpPr>
        <p:spPr>
          <a:xfrm>
            <a:off x="2090612" y="2174557"/>
            <a:ext cx="84898" cy="159672"/>
          </a:xfrm>
          <a:prstGeom prst="rect">
            <a:avLst/>
          </a:prstGeom>
          <a:solidFill>
            <a:srgbClr val="F6F6F6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81FC9CE-5750-4CCD-9C26-5080D88D7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Segundo jogo - </a:t>
            </a:r>
            <a:r>
              <a:rPr lang="pt-BR" b="1" dirty="0" err="1"/>
              <a:t>Repeated</a:t>
            </a:r>
            <a:r>
              <a:rPr lang="pt-BR" b="1" dirty="0"/>
              <a:t> </a:t>
            </a:r>
            <a:r>
              <a:rPr lang="pt-BR" b="1" dirty="0" err="1"/>
              <a:t>Prisoner's</a:t>
            </a:r>
            <a:r>
              <a:rPr lang="pt-BR" b="1" dirty="0"/>
              <a:t> </a:t>
            </a:r>
            <a:r>
              <a:rPr lang="pt-BR" b="1" dirty="0" err="1"/>
              <a:t>Dilemma</a:t>
            </a:r>
            <a:endParaRPr lang="pt-BR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9BA6E-9D18-6B52-FEAA-83E0F1C2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26</a:t>
            </a:fld>
            <a:endParaRPr lang="pt-BR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82366D6-4A3A-E8BB-0D18-DCC03E4E52D4}"/>
              </a:ext>
            </a:extLst>
          </p:cNvPr>
          <p:cNvSpPr/>
          <p:nvPr/>
        </p:nvSpPr>
        <p:spPr>
          <a:xfrm>
            <a:off x="2554514" y="2540000"/>
            <a:ext cx="2162843" cy="731836"/>
          </a:xfrm>
          <a:prstGeom prst="wedgeRectCallout">
            <a:avLst>
              <a:gd name="adj1" fmla="val 101661"/>
              <a:gd name="adj2" fmla="val 53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effectLst/>
                <a:latin typeface="Segoe UI" panose="020B0502040204020203" pitchFamily="34" charset="0"/>
              </a:rPr>
              <a:t>Cobri as ações para não sugestionar vocês. </a:t>
            </a:r>
            <a:r>
              <a:rPr lang="pt-BR" sz="1400" dirty="0" err="1">
                <a:effectLst/>
                <a:latin typeface="Segoe UI" panose="020B0502040204020203" pitchFamily="34" charset="0"/>
              </a:rPr>
              <a:t>Experimenter</a:t>
            </a:r>
            <a:r>
              <a:rPr lang="pt-BR" sz="1400" dirty="0">
                <a:effectLst/>
                <a:latin typeface="Segoe UI" panose="020B0502040204020203" pitchFamily="34" charset="0"/>
              </a:rPr>
              <a:t> </a:t>
            </a:r>
            <a:r>
              <a:rPr lang="pt-BR" sz="1400" dirty="0" err="1">
                <a:effectLst/>
                <a:latin typeface="Segoe UI" panose="020B0502040204020203" pitchFamily="34" charset="0"/>
              </a:rPr>
              <a:t>effect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4235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F15E0-2913-4E93-BFD7-61AD05405505}"/>
              </a:ext>
            </a:extLst>
          </p:cNvPr>
          <p:cNvSpPr/>
          <p:nvPr/>
        </p:nvSpPr>
        <p:spPr>
          <a:xfrm>
            <a:off x="0" y="1381125"/>
            <a:ext cx="12191999" cy="3457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EA92CC9-74CC-4E92-B9D8-C4E51321FEDE}"/>
              </a:ext>
            </a:extLst>
          </p:cNvPr>
          <p:cNvSpPr txBox="1">
            <a:spLocks/>
          </p:cNvSpPr>
          <p:nvPr/>
        </p:nvSpPr>
        <p:spPr>
          <a:xfrm>
            <a:off x="673628" y="2540000"/>
            <a:ext cx="10844742" cy="2298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pt-BR" sz="4400" dirty="0">
                <a:solidFill>
                  <a:schemeClr val="bg1"/>
                </a:solidFill>
              </a:rPr>
              <a:t>Avaliação do primeiro jogo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D79147-07CD-4C7D-80F3-17CD610C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64B82C-0ACD-4798-8923-CDBA4A66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688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DE24-F8A5-4C31-B7F0-41ED65F4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Primeiro jogo</a:t>
            </a:r>
            <a:br>
              <a:rPr lang="pt-BR" b="1" dirty="0"/>
            </a:br>
            <a:r>
              <a:rPr lang="pt-BR" sz="2400" b="1" dirty="0"/>
              <a:t>Jogo do ultimato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6D4B45-DD84-40CB-92A0-B460CE06F1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25" y="1752602"/>
                <a:ext cx="10734676" cy="442436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just">
                  <a:buNone/>
                </a:pPr>
                <a:r>
                  <a:rPr lang="pt-BR" b="1" dirty="0"/>
                  <a:t>Jogo do ultimato</a:t>
                </a:r>
              </a:p>
              <a:p>
                <a:pPr algn="just"/>
                <a:r>
                  <a:rPr lang="pt-BR" dirty="0"/>
                  <a:t>Qual seria o equilíbrio perfeito em subjogo?</a:t>
                </a:r>
              </a:p>
              <a:p>
                <a:pPr algn="just"/>
                <a:r>
                  <a:rPr lang="pt-BR" dirty="0"/>
                  <a:t>Se o Proposer é racional e sabe que o Responder também é, ele deve fazer a oferta de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pt-BR" dirty="0"/>
              </a:p>
              <a:p>
                <a:pPr algn="just"/>
                <a:r>
                  <a:rPr lang="pt-BR" dirty="0"/>
                  <a:t>Se o Responder é racional, ele deve aceitar qualquer oferta não nula</a:t>
                </a:r>
              </a:p>
              <a:p>
                <a:pPr algn="just"/>
                <a:r>
                  <a:rPr lang="pt-BR" dirty="0"/>
                  <a:t>Proposer termina com payoff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pt-BR" dirty="0"/>
                  <a:t> e Responder com payoff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pt-BR" dirty="0"/>
                  <a:t>a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Güth et al. (1982) e Kahneman et al. (1986) muitos outros mostram que empiricamente 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Oosterbeek et al (2004): oferta média do Proposer comumente acima de 40%, variando entre culturas.</a:t>
                </a:r>
              </a:p>
              <a:p>
                <a:pPr lvl="1" algn="just"/>
                <a:r>
                  <a:rPr lang="pt-BR" dirty="0"/>
                  <a:t>Ofertas menores que de 20% são rejeitadas metade das vezes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6D4B45-DD84-40CB-92A0-B460CE06F1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752602"/>
                <a:ext cx="10734676" cy="4424363"/>
              </a:xfrm>
              <a:blipFill>
                <a:blip r:embed="rId2"/>
                <a:stretch>
                  <a:fillRect l="-738" t="-2897" r="-7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00CB2E0-4FE1-45D1-B127-81EE1112FDD5}"/>
              </a:ext>
            </a:extLst>
          </p:cNvPr>
          <p:cNvSpPr/>
          <p:nvPr/>
        </p:nvSpPr>
        <p:spPr>
          <a:xfrm>
            <a:off x="447675" y="2486026"/>
            <a:ext cx="11296650" cy="3870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722D5-F360-E34C-1BF7-F1B0D1C7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8CBF5-9458-FB8A-FA69-7A40EB13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614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DE24-F8A5-4C31-B7F0-41ED65F4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Primeiro jogo</a:t>
            </a:r>
            <a:br>
              <a:rPr lang="pt-BR" b="1" dirty="0"/>
            </a:br>
            <a:r>
              <a:rPr lang="pt-BR" sz="2400" b="1" dirty="0"/>
              <a:t>Jogo do ultimato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6D4B45-DD84-40CB-92A0-B460CE06F1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25" y="1752602"/>
                <a:ext cx="10734676" cy="442436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just">
                  <a:buNone/>
                </a:pPr>
                <a:r>
                  <a:rPr lang="pt-BR" b="1" dirty="0"/>
                  <a:t>Jogo do ultimato</a:t>
                </a:r>
              </a:p>
              <a:p>
                <a:pPr algn="just"/>
                <a:r>
                  <a:rPr lang="pt-BR" dirty="0"/>
                  <a:t>Qual seria o equilíbrio perfeito em subjogo?</a:t>
                </a:r>
              </a:p>
              <a:p>
                <a:pPr algn="just"/>
                <a:r>
                  <a:rPr lang="pt-BR" dirty="0"/>
                  <a:t>Se o Proposer é racional e sabe que o Responder também é, ele deve fazer a oferta de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pt-BR" dirty="0"/>
              </a:p>
              <a:p>
                <a:pPr algn="just"/>
                <a:r>
                  <a:rPr lang="pt-BR" dirty="0"/>
                  <a:t>Se o Responder é racional, ele deve aceitar qualquer oferta não nula</a:t>
                </a:r>
              </a:p>
              <a:p>
                <a:pPr algn="just"/>
                <a:r>
                  <a:rPr lang="pt-BR" dirty="0"/>
                  <a:t>Proposer termina com payoff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pt-BR" dirty="0"/>
                  <a:t> e Responder com payoff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Güth et al. (1982) e Kahneman et al. (1986) muitos outros mostram que empiricamente 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Oosterbeek et al (2004): oferta média do Proposer comumente acima de 40%, variando entre culturas.</a:t>
                </a:r>
              </a:p>
              <a:p>
                <a:pPr lvl="1" algn="just"/>
                <a:r>
                  <a:rPr lang="pt-BR" dirty="0"/>
                  <a:t>Ofertas menores que de 20% são rejeitadas metade das vezes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6D4B45-DD84-40CB-92A0-B460CE06F1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752602"/>
                <a:ext cx="10734676" cy="4424363"/>
              </a:xfrm>
              <a:blipFill>
                <a:blip r:embed="rId3"/>
                <a:stretch>
                  <a:fillRect l="-738" t="-2897" r="-7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00CB2E0-4FE1-45D1-B127-81EE1112FDD5}"/>
              </a:ext>
            </a:extLst>
          </p:cNvPr>
          <p:cNvSpPr/>
          <p:nvPr/>
        </p:nvSpPr>
        <p:spPr>
          <a:xfrm>
            <a:off x="447675" y="3752850"/>
            <a:ext cx="11296650" cy="274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E100D-2247-8B45-25A6-7AD02EBE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C3611-A65F-B148-6B6A-70686377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18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B646-34D5-BF4E-9442-9847197A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4543E-D765-4DAF-7ECD-478A3B2CE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spcBef>
                <a:spcPts val="1500"/>
              </a:spcBef>
              <a:spcAft>
                <a:spcPts val="1500"/>
              </a:spcAft>
            </a:pPr>
            <a:r>
              <a:rPr lang="pt-BR" dirty="0"/>
              <a:t>A teoria econômica é criada para descrever a realidade (nos permitindo prever o que irá acontecer) e prescrever ações (dar conselhos sobre o que deve ser feito em cada caso).</a:t>
            </a:r>
          </a:p>
          <a:p>
            <a:pPr algn="just">
              <a:spcBef>
                <a:spcPts val="1500"/>
              </a:spcBef>
              <a:spcAft>
                <a:spcPts val="1500"/>
              </a:spcAft>
            </a:pPr>
            <a:r>
              <a:rPr lang="pt-BR" dirty="0"/>
              <a:t>Quanto à teoria dos jogos tradicional, que vimos no curso, há muitas críticas sobre como suas previsões tendem a errar quando confrontamos os modelos com as interações sociais na prática (ver Colman, 2003).</a:t>
            </a:r>
          </a:p>
          <a:p>
            <a:pPr algn="just">
              <a:spcBef>
                <a:spcPts val="1500"/>
              </a:spcBef>
              <a:spcAft>
                <a:spcPts val="500"/>
              </a:spcAft>
            </a:pPr>
            <a:r>
              <a:rPr lang="pt-BR" dirty="0"/>
              <a:t>As discrepâncias, entretanto, não invalidam toda a teoria, mas principalmente a hipótese de que os jogadores são estritamente racionais e self-</a:t>
            </a:r>
            <a:r>
              <a:rPr lang="pt-BR" dirty="0" err="1"/>
              <a:t>interested</a:t>
            </a:r>
            <a:r>
              <a:rPr lang="pt-BR" dirty="0"/>
              <a:t> (</a:t>
            </a:r>
            <a:r>
              <a:rPr lang="pt-BR" dirty="0" err="1"/>
              <a:t>Camerer</a:t>
            </a:r>
            <a:r>
              <a:rPr lang="pt-BR" dirty="0"/>
              <a:t>, 2003).</a:t>
            </a:r>
          </a:p>
          <a:p>
            <a:pPr lvl="1" algn="just">
              <a:spcBef>
                <a:spcPts val="1500"/>
              </a:spcBef>
              <a:spcAft>
                <a:spcPts val="500"/>
              </a:spcAft>
            </a:pPr>
            <a:r>
              <a:rPr lang="pt-BR" dirty="0"/>
              <a:t>Jogadores racionais e egoístas jogando contra jogadores que eles sabem que também são racionais e egoístas. </a:t>
            </a:r>
          </a:p>
          <a:p>
            <a:pPr lvl="1" algn="just">
              <a:spcAft>
                <a:spcPts val="15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071F2-C06D-F0BF-FF2B-D37455D4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F896-8994-68F7-0AE0-86D1E78B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43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DE24-F8A5-4C31-B7F0-41ED65F4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Primeiro jogo</a:t>
            </a:r>
            <a:br>
              <a:rPr lang="pt-BR" b="1" dirty="0"/>
            </a:br>
            <a:r>
              <a:rPr lang="pt-BR" sz="2400" b="1" dirty="0"/>
              <a:t>Jogo do ultimato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6D4B45-DD84-40CB-92A0-B460CE06F1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25" y="1752602"/>
                <a:ext cx="10734676" cy="442436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just">
                  <a:buNone/>
                </a:pPr>
                <a:r>
                  <a:rPr lang="pt-BR" b="1" dirty="0"/>
                  <a:t>Jogo do ultimato</a:t>
                </a:r>
              </a:p>
              <a:p>
                <a:pPr algn="just"/>
                <a:r>
                  <a:rPr lang="pt-BR" dirty="0"/>
                  <a:t>Qual seria o equilíbrio perfeito em subjogo?</a:t>
                </a:r>
              </a:p>
              <a:p>
                <a:pPr algn="just"/>
                <a:r>
                  <a:rPr lang="pt-BR" dirty="0"/>
                  <a:t>Se o Proposer é racional e sabe que o Responder também é, ele deve fazer a oferta de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pt-BR" dirty="0"/>
              </a:p>
              <a:p>
                <a:pPr algn="just"/>
                <a:r>
                  <a:rPr lang="pt-BR" dirty="0"/>
                  <a:t>Se o Responder é racional, ele deve aceitar qualquer oferta não nula</a:t>
                </a:r>
              </a:p>
              <a:p>
                <a:pPr algn="just"/>
                <a:r>
                  <a:rPr lang="pt-BR" dirty="0"/>
                  <a:t>Proposer termina com payoff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pt-BR" dirty="0"/>
                  <a:t> e Responder com payoff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Güth et al. (1982), Kahneman et al. (1986) e muitos outros mostram que essa predição teórica não é validada empiricamente.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Oosterbeek et al (2004): oferta média do Proposer comumente acima de 40%, variando entre culturas.</a:t>
                </a:r>
              </a:p>
              <a:p>
                <a:pPr lvl="1" algn="just"/>
                <a:r>
                  <a:rPr lang="pt-BR" dirty="0"/>
                  <a:t>Ofertas menores que 20% são rejeitadas pelos responders metade das vezes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6D4B45-DD84-40CB-92A0-B460CE06F1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752602"/>
                <a:ext cx="10734676" cy="4424363"/>
              </a:xfrm>
              <a:blipFill>
                <a:blip r:embed="rId3"/>
                <a:stretch>
                  <a:fillRect l="-738" t="-2897" r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53967-64A1-2037-6F7D-1A3B8EA1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A0738-919E-FC0F-C673-7A1DA453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273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111B-9B61-4D8C-BAE2-AEA98C3A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Primeiro jogo</a:t>
            </a:r>
            <a:br>
              <a:rPr lang="pt-BR" b="1" dirty="0"/>
            </a:br>
            <a:r>
              <a:rPr lang="pt-BR" sz="2400" b="1" dirty="0"/>
              <a:t>Jogo do ultimato</a:t>
            </a: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7ED1AF-B284-42C2-8E74-4148EAB8C7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pt-BR" dirty="0"/>
                  <a:t>Anomalia ou artefato do ambiente experimental (</a:t>
                </a:r>
                <a:r>
                  <a:rPr lang="en-US" dirty="0"/>
                  <a:t>Camerer &amp; Thaler, 1995</a:t>
                </a:r>
                <a:r>
                  <a:rPr lang="pt-BR" dirty="0"/>
                  <a:t>)?</a:t>
                </a:r>
              </a:p>
              <a:p>
                <a:pPr lvl="1" algn="just"/>
                <a:r>
                  <a:rPr lang="pt-BR" dirty="0"/>
                  <a:t>A baixa relevância dos payoffs (</a:t>
                </a:r>
                <a:r>
                  <a:rPr lang="pt-BR" i="1" dirty="0"/>
                  <a:t>low stakes</a:t>
                </a:r>
                <a:r>
                  <a:rPr lang="pt-BR" dirty="0"/>
                  <a:t>) poderia ser a causa desses achados?</a:t>
                </a:r>
              </a:p>
              <a:p>
                <a:pPr algn="just"/>
                <a:endParaRPr lang="pt-BR" dirty="0"/>
              </a:p>
              <a:p>
                <a:pPr algn="just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pt-BR" dirty="0"/>
                  <a:t>Hoffman et al (1996): pares de jogadores decidindo como dividir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$10</m:t>
                    </m:r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$100</m:t>
                    </m:r>
                  </m:oMath>
                </a14:m>
                <a:r>
                  <a:rPr lang="pt-BR" dirty="0"/>
                  <a:t> sob duas regras de atribuição do proposer:</a:t>
                </a:r>
              </a:p>
              <a:p>
                <a:pPr lvl="1" algn="just">
                  <a:spcAft>
                    <a:spcPts val="500"/>
                  </a:spcAft>
                </a:pPr>
                <a:r>
                  <a:rPr lang="pt-BR" dirty="0"/>
                  <a:t>O proposer é determinado pela natureza (sorteio)</a:t>
                </a:r>
              </a:p>
              <a:p>
                <a:pPr lvl="1" algn="just">
                  <a:spcAft>
                    <a:spcPts val="500"/>
                  </a:spcAft>
                </a:pPr>
                <a:r>
                  <a:rPr lang="pt-BR" dirty="0"/>
                  <a:t>O proposer é determinado pelo outcome de um quiz (</a:t>
                </a:r>
                <a:r>
                  <a:rPr lang="pt-BR" i="1" dirty="0"/>
                  <a:t>quiz contest</a:t>
                </a:r>
                <a:r>
                  <a:rPr lang="pt-BR" dirty="0"/>
                  <a:t>)</a:t>
                </a:r>
              </a:p>
              <a:p>
                <a:pPr lvl="1" algn="just">
                  <a:spcAft>
                    <a:spcPts val="500"/>
                  </a:spcAft>
                </a:pPr>
                <a:endParaRPr lang="pt-BR" dirty="0"/>
              </a:p>
              <a:p>
                <a:pPr algn="just">
                  <a:spcAft>
                    <a:spcPts val="500"/>
                  </a:spcAft>
                </a:pPr>
                <a:r>
                  <a:rPr lang="pt-BR" dirty="0"/>
                  <a:t>As proporções oferecidas nos jogos de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$10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$100</m:t>
                    </m:r>
                  </m:oMath>
                </a14:m>
                <a:r>
                  <a:rPr lang="pt-BR" dirty="0"/>
                  <a:t> não foram significativamente diferentes para cada uma das regras de atribuição do proposer</a:t>
                </a:r>
              </a:p>
              <a:p>
                <a:pPr algn="just">
                  <a:spcAft>
                    <a:spcPts val="500"/>
                  </a:spcAft>
                </a:pPr>
                <a:endParaRPr lang="pt-BR" dirty="0"/>
              </a:p>
              <a:p>
                <a:pPr algn="just">
                  <a:spcAft>
                    <a:spcPts val="500"/>
                  </a:spcAft>
                </a:pPr>
                <a:r>
                  <a:rPr lang="pt-BR" dirty="0"/>
                  <a:t>O </a:t>
                </a:r>
                <a:r>
                  <a:rPr lang="pt-BR" i="1" dirty="0"/>
                  <a:t>direito de propriedade </a:t>
                </a:r>
                <a:r>
                  <a:rPr lang="pt-BR" dirty="0"/>
                  <a:t>criado pelo quiz, entretanto, legitimiza menores ofertas por parte dos proposers, que são aceitas por parte dos responders.</a:t>
                </a:r>
              </a:p>
              <a:p>
                <a:pPr lvl="1" algn="just"/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7ED1AF-B284-42C2-8E74-4148EAB8C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2801" r="-696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BC623-A69F-53FC-8020-48A741B4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0C9E1-03F9-8F1D-C353-F06FE151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872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EC63E4-8EEB-471F-97D3-534ED7755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206" y="1277605"/>
            <a:ext cx="9062973" cy="5001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0CA9AF-7180-4931-A1B2-A149E04B7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205" y="244971"/>
            <a:ext cx="9062973" cy="111629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A253A-D680-1AF7-48CC-AD1C3857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32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E719A-99C5-89D5-404C-50B78F7D3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6251011"/>
            <a:ext cx="9486394" cy="1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31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B9E616-E08F-4516-8CCA-148F0A0571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2602"/>
                <a:ext cx="10515600" cy="4424363"/>
              </a:xfrm>
            </p:spPr>
            <p:txBody>
              <a:bodyPr>
                <a:normAutofit fontScale="85000" lnSpcReduction="20000"/>
              </a:bodyPr>
              <a:lstStyle/>
              <a:p>
                <a:pPr algn="just"/>
                <a:r>
                  <a:rPr lang="pt-BR" dirty="0"/>
                  <a:t>Esse desvio do E.N.P.S. se dá por </a:t>
                </a:r>
                <a:r>
                  <a:rPr lang="pt-BR" i="1" dirty="0"/>
                  <a:t>altruísmo </a:t>
                </a:r>
                <a:r>
                  <a:rPr lang="pt-BR" dirty="0"/>
                  <a:t>dos proposers ou por medo de rejeição após uma oferta </a:t>
                </a:r>
                <a:r>
                  <a:rPr lang="pt-BR" i="1" dirty="0"/>
                  <a:t>injusta</a:t>
                </a:r>
                <a:r>
                  <a:rPr lang="pt-BR" dirty="0"/>
                  <a:t>?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Se os responders rejeitam ofertas pequenas porque acham </a:t>
                </a:r>
                <a:r>
                  <a:rPr lang="pt-BR" i="1" dirty="0"/>
                  <a:t>injustas</a:t>
                </a:r>
                <a:r>
                  <a:rPr lang="pt-BR" dirty="0"/>
                  <a:t>, então sua propensão a rejeitar deve depender do que eles acham que os proposers estão mantendo pra si</a:t>
                </a:r>
              </a:p>
              <a:p>
                <a:pPr algn="just"/>
                <a:endParaRPr lang="pt-BR" dirty="0"/>
              </a:p>
              <a:p>
                <a:pPr algn="just">
                  <a:spcAft>
                    <a:spcPts val="500"/>
                  </a:spcAft>
                </a:pPr>
                <a:r>
                  <a:rPr lang="pt-BR" dirty="0"/>
                  <a:t>Kagel et al (1996) criaram um jogo do ultimato com payoffs assimétricos e informação incompleta, em que os jogadores devem dividir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pt-BR" dirty="0"/>
                  <a:t> fichas</a:t>
                </a:r>
              </a:p>
              <a:p>
                <a:pPr lvl="1" algn="just">
                  <a:spcAft>
                    <a:spcPts val="500"/>
                  </a:spcAft>
                </a:pPr>
                <a:r>
                  <a:rPr lang="pt-BR" dirty="0"/>
                  <a:t>As fichas tinham diferentes </a:t>
                </a:r>
                <a:r>
                  <a:rPr lang="pt-BR" dirty="0" err="1"/>
                  <a:t>payoffs</a:t>
                </a:r>
                <a:r>
                  <a:rPr lang="pt-BR" dirty="0"/>
                  <a:t> monetários para cada jogador (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$0.10</m:t>
                    </m:r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$0.30</m:t>
                    </m:r>
                  </m:oMath>
                </a14:m>
                <a:r>
                  <a:rPr lang="pt-BR" dirty="0"/>
                  <a:t>)</a:t>
                </a:r>
              </a:p>
              <a:p>
                <a:pPr lvl="1" algn="just">
                  <a:spcAft>
                    <a:spcPts val="500"/>
                  </a:spcAft>
                </a:pPr>
                <a:r>
                  <a:rPr lang="pt-BR" dirty="0"/>
                  <a:t>Em alguns tratamentos, apenas um jogador sabia o </a:t>
                </a:r>
                <a:r>
                  <a:rPr lang="pt-BR" dirty="0" err="1"/>
                  <a:t>payoff</a:t>
                </a:r>
                <a:r>
                  <a:rPr lang="pt-BR" dirty="0"/>
                  <a:t> para os dois agentes. Em outros tratamentos, os dois jogadores sabiam os </a:t>
                </a:r>
                <a:r>
                  <a:rPr lang="pt-BR" dirty="0" err="1"/>
                  <a:t>payoffs</a:t>
                </a:r>
                <a:r>
                  <a:rPr lang="pt-BR" dirty="0"/>
                  <a:t> para os dois agentes.</a:t>
                </a:r>
              </a:p>
              <a:p>
                <a:pPr lvl="1" algn="just">
                  <a:spcAft>
                    <a:spcPts val="500"/>
                  </a:spcAft>
                </a:pPr>
                <a:r>
                  <a:rPr lang="pt-BR" dirty="0"/>
                  <a:t>A presença ou ausência de informação é de conhecimento comum de todos os jogadores</a:t>
                </a:r>
              </a:p>
              <a:p>
                <a:pPr lvl="1" algn="just"/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B9E616-E08F-4516-8CCA-148F0A057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2602"/>
                <a:ext cx="10515600" cy="4424363"/>
              </a:xfrm>
              <a:blipFill>
                <a:blip r:embed="rId3"/>
                <a:stretch>
                  <a:fillRect l="-812" t="-3172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9C2348-439D-47CE-B59A-B26F2E27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Primeiro jogo</a:t>
            </a:r>
            <a:br>
              <a:rPr lang="pt-BR" b="1" dirty="0"/>
            </a:br>
            <a:r>
              <a:rPr lang="pt-BR" sz="2400" b="1" dirty="0"/>
              <a:t>Jogo do ultimato</a:t>
            </a:r>
            <a:endParaRPr lang="pt-BR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4AB24E-5D71-2CC7-23DB-5C09D148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EB0D9-8583-503F-A299-25D052F2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909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ED95B-A038-442B-A2F4-18813AAD5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No caso em que ambos tem o mesmo payoff e ambos </a:t>
                </a:r>
                <a:r>
                  <a:rPr lang="pt-BR" i="1" dirty="0"/>
                  <a:t>sabem</a:t>
                </a:r>
                <a:r>
                  <a:rPr lang="pt-BR" dirty="0"/>
                  <a:t> disso, as ofertas convergem para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50%</m:t>
                    </m:r>
                  </m:oMath>
                </a14:m>
                <a:r>
                  <a:rPr lang="pt-BR" dirty="0"/>
                  <a:t> </a:t>
                </a:r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Já quando o proposer sabe que as fichas valem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$0,30</m:t>
                    </m:r>
                  </m:oMath>
                </a14:m>
                <a:r>
                  <a:rPr lang="pt-BR" dirty="0"/>
                  <a:t> para si mas somente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$0,10</m:t>
                    </m:r>
                  </m:oMath>
                </a14:m>
                <a:r>
                  <a:rPr lang="pt-BR" dirty="0"/>
                  <a:t> para o responder, uma divisão </a:t>
                </a:r>
                <a:r>
                  <a:rPr lang="pt-BR" i="1" dirty="0"/>
                  <a:t>justa </a:t>
                </a:r>
                <a:r>
                  <a:rPr lang="pt-BR" dirty="0"/>
                  <a:t>implicaria uma oferta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75%</m:t>
                    </m:r>
                  </m:oMath>
                </a14:m>
                <a:r>
                  <a:rPr lang="pt-BR" dirty="0"/>
                  <a:t> </a:t>
                </a:r>
              </a:p>
              <a:p>
                <a:pPr algn="just">
                  <a:spcBef>
                    <a:spcPts val="1500"/>
                  </a:spcBef>
                  <a:spcAft>
                    <a:spcPts val="500"/>
                  </a:spcAft>
                </a:pPr>
                <a:r>
                  <a:rPr lang="pt-BR" dirty="0"/>
                  <a:t>Mas quando somente o proposer sabe que a cotação dele é alta, ele pode oferecer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50%</m:t>
                    </m:r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e</a:t>
                </a:r>
                <a:r>
                  <a:rPr lang="pt-BR" i="1" dirty="0"/>
                  <a:t> </a:t>
                </a:r>
                <a:r>
                  <a:rPr lang="pt-BR" dirty="0"/>
                  <a:t>ainda assim </a:t>
                </a:r>
                <a:r>
                  <a:rPr lang="pt-BR" i="1" dirty="0"/>
                  <a:t>parecer </a:t>
                </a:r>
                <a:r>
                  <a:rPr lang="pt-BR" dirty="0"/>
                  <a:t>justo</a:t>
                </a:r>
              </a:p>
              <a:p>
                <a:pPr lvl="1" algn="just">
                  <a:spcAft>
                    <a:spcPts val="1500"/>
                  </a:spcAft>
                </a:pPr>
                <a:r>
                  <a:rPr lang="pt-BR" dirty="0"/>
                  <a:t>Quando apenas o jogador 1 é informado, a oferta média foi em torno de 46.9%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pt-BR" dirty="0"/>
                  <a:t> justiça ou altruísmo)</a:t>
                </a:r>
              </a:p>
              <a:p>
                <a:pPr algn="just"/>
                <a:r>
                  <a:rPr lang="pt-BR" dirty="0"/>
                  <a:t>Empiricamente, ofertas nessa condição são de aproximadamente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50%</m:t>
                    </m:r>
                  </m:oMath>
                </a14:m>
                <a:r>
                  <a:rPr lang="pt-BR" dirty="0"/>
                  <a:t>, sugerindo que a aparência de justiça é suficiente para os proposers</a:t>
                </a:r>
              </a:p>
              <a:p>
                <a:pPr lvl="1" algn="just">
                  <a:spcBef>
                    <a:spcPts val="1000"/>
                  </a:spcBef>
                  <a:spcAft>
                    <a:spcPts val="1000"/>
                  </a:spcAft>
                </a:pPr>
                <a:r>
                  <a:rPr lang="pt-BR" dirty="0"/>
                  <a:t>O desvio do E.N.P.S se dá por mais</a:t>
                </a:r>
                <a:r>
                  <a:rPr lang="pt-BR" i="1" dirty="0"/>
                  <a:t> </a:t>
                </a:r>
                <a:r>
                  <a:rPr lang="pt-BR" dirty="0"/>
                  <a:t>por medo de rejeição do que por altruísmo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ED95B-A038-442B-A2F4-18813AAD5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322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5E7795CF-43BD-4E16-B334-72587D9D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>
            <a:normAutofit/>
          </a:bodyPr>
          <a:lstStyle/>
          <a:p>
            <a:r>
              <a:rPr lang="pt-BR" b="1" dirty="0"/>
              <a:t>Primeiro jogo</a:t>
            </a:r>
            <a:br>
              <a:rPr lang="pt-BR" b="1" dirty="0"/>
            </a:br>
            <a:r>
              <a:rPr lang="pt-BR" sz="2400" b="1" dirty="0"/>
              <a:t>Jogo do ultimato</a:t>
            </a:r>
            <a:endParaRPr lang="pt-BR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C8CD24-E0CB-566C-0197-C194505E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A384B-3DDB-0FF0-2FD7-B95D0441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3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F15E0-2913-4E93-BFD7-61AD05405505}"/>
              </a:ext>
            </a:extLst>
          </p:cNvPr>
          <p:cNvSpPr/>
          <p:nvPr/>
        </p:nvSpPr>
        <p:spPr>
          <a:xfrm>
            <a:off x="0" y="1381125"/>
            <a:ext cx="12191999" cy="3457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EA92CC9-74CC-4E92-B9D8-C4E51321FEDE}"/>
              </a:ext>
            </a:extLst>
          </p:cNvPr>
          <p:cNvSpPr txBox="1">
            <a:spLocks/>
          </p:cNvSpPr>
          <p:nvPr/>
        </p:nvSpPr>
        <p:spPr>
          <a:xfrm>
            <a:off x="673628" y="2540000"/>
            <a:ext cx="10844742" cy="2298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pt-BR" sz="4400" dirty="0">
                <a:solidFill>
                  <a:schemeClr val="bg1"/>
                </a:solidFill>
              </a:rPr>
              <a:t>Avaliação do segundo jogo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D79147-07CD-4C7D-80F3-17CD610C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64B82C-0ACD-4798-8923-CDBA4A66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655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111B-9B61-4D8C-BAE2-AEA98C3A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Segundo jogo</a:t>
            </a:r>
            <a:br>
              <a:rPr lang="pt-BR" b="1" dirty="0"/>
            </a:br>
            <a:r>
              <a:rPr lang="pt-BR" sz="2400" b="1" dirty="0"/>
              <a:t>Dilema dos prisioneiros</a:t>
            </a: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7ED1AF-B284-42C2-8E74-4148EAB8C7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:r>
                  <a:rPr lang="pt-BR" b="1" dirty="0"/>
                  <a:t>Dilema dos prisioneiros repetido até 10 vezes</a:t>
                </a:r>
              </a:p>
              <a:p>
                <a:pPr algn="just">
                  <a:spcBef>
                    <a:spcPts val="1500"/>
                  </a:spcBef>
                  <a:spcAft>
                    <a:spcPts val="500"/>
                  </a:spcAft>
                </a:pPr>
                <a:r>
                  <a:rPr lang="pt-BR" dirty="0"/>
                  <a:t>Qual seria o equilíbrio perfeito em subjogo?</a:t>
                </a:r>
              </a:p>
              <a:p>
                <a:pPr algn="just">
                  <a:spcBef>
                    <a:spcPts val="0"/>
                  </a:spcBef>
                </a:pPr>
                <a:endParaRPr lang="pt-BR" dirty="0"/>
              </a:p>
              <a:p>
                <a:pPr algn="just">
                  <a:spcBef>
                    <a:spcPts val="0"/>
                  </a:spcBef>
                </a:pPr>
                <a:r>
                  <a:rPr lang="pt-BR" dirty="0"/>
                  <a:t>Indução retroativa nos diz que o único equilíbrio desse jogo envolve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em cada repetição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dirty="0"/>
              </a:p>
              <a:p>
                <a:pPr algn="just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pt-BR" dirty="0"/>
                  <a:t>Kreps et al (1982) introduzem (por meio de informação incompleta) a possibilidade de existência de equilíbrio com cooperação no jogo finitamente repetido </a:t>
                </a:r>
              </a:p>
              <a:p>
                <a:pPr lvl="1" algn="just">
                  <a:spcBef>
                    <a:spcPts val="1000"/>
                  </a:spcBef>
                  <a:spcAft>
                    <a:spcPts val="1000"/>
                  </a:spcAft>
                </a:pPr>
                <a:r>
                  <a:rPr lang="pt-BR" dirty="0"/>
                  <a:t>Crença de que há uma proporção de oponentes altruístas, portanto o jogo pode começar com ambos os jogadores cooperando.</a:t>
                </a:r>
              </a:p>
              <a:p>
                <a:pPr lvl="1" algn="just">
                  <a:spcAft>
                    <a:spcPts val="500"/>
                  </a:spcAft>
                </a:pPr>
                <a:r>
                  <a:rPr lang="pt-BR" dirty="0"/>
                  <a:t>A adoção de uma estratégia </a:t>
                </a:r>
                <a:r>
                  <a:rPr lang="pt-BR" i="1" dirty="0"/>
                  <a:t>tit-for-</a:t>
                </a:r>
                <a:r>
                  <a:rPr lang="pt-BR" i="1" dirty="0" err="1"/>
                  <a:t>tat</a:t>
                </a:r>
                <a:r>
                  <a:rPr lang="pt-BR" dirty="0"/>
                  <a:t> pode sustentar cooperação até o último round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7ED1AF-B284-42C2-8E74-4148EAB8C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FFB0721-E056-400C-9C20-524E700C13F2}"/>
              </a:ext>
            </a:extLst>
          </p:cNvPr>
          <p:cNvSpPr/>
          <p:nvPr/>
        </p:nvSpPr>
        <p:spPr>
          <a:xfrm>
            <a:off x="304800" y="2757948"/>
            <a:ext cx="11774129" cy="3654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68DCC4-3C9D-4D92-9F62-189E67581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112" y="4293679"/>
            <a:ext cx="6581775" cy="19877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BF293-E329-94B4-B747-727FACE4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BF9A8-51E5-0105-B1A3-34D9D59A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955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111B-9B61-4D8C-BAE2-AEA98C3A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Segundo jogo</a:t>
            </a:r>
            <a:br>
              <a:rPr lang="pt-BR" b="1" dirty="0"/>
            </a:br>
            <a:r>
              <a:rPr lang="pt-BR" sz="2400" b="1" dirty="0"/>
              <a:t>Dilema dos prisioneiros</a:t>
            </a: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7ED1AF-B284-42C2-8E74-4148EAB8C7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:r>
                  <a:rPr lang="pt-BR" b="1" dirty="0"/>
                  <a:t>Dilema dos prisioneiros repetido até 10 vezes</a:t>
                </a:r>
              </a:p>
              <a:p>
                <a:pPr algn="just">
                  <a:spcBef>
                    <a:spcPts val="1500"/>
                  </a:spcBef>
                  <a:spcAft>
                    <a:spcPts val="500"/>
                  </a:spcAft>
                </a:pPr>
                <a:r>
                  <a:rPr lang="pt-BR" dirty="0"/>
                  <a:t>Qual seria o equilíbrio perfeito em subjogo?</a:t>
                </a:r>
              </a:p>
              <a:p>
                <a:pPr algn="just">
                  <a:spcBef>
                    <a:spcPts val="0"/>
                  </a:spcBef>
                </a:pPr>
                <a:endParaRPr lang="pt-BR" dirty="0"/>
              </a:p>
              <a:p>
                <a:pPr algn="just">
                  <a:spcBef>
                    <a:spcPts val="0"/>
                  </a:spcBef>
                </a:pPr>
                <a:r>
                  <a:rPr lang="pt-BR" dirty="0"/>
                  <a:t>Indução retroativa nos diz que o único equilíbrio desse jogo envolve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em cada repetição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dirty="0"/>
              </a:p>
              <a:p>
                <a:pPr algn="just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pt-BR" dirty="0"/>
                  <a:t>Kreps et al (1982) introduzem (por meio de informação incompleta) a possibilidade de existência de equilíbrio com cooperação no jogo finitamente repetido </a:t>
                </a:r>
              </a:p>
              <a:p>
                <a:pPr lvl="1" algn="just">
                  <a:spcBef>
                    <a:spcPts val="1000"/>
                  </a:spcBef>
                  <a:spcAft>
                    <a:spcPts val="1000"/>
                  </a:spcAft>
                </a:pPr>
                <a:r>
                  <a:rPr lang="pt-BR" dirty="0"/>
                  <a:t>Crença de que há uma proporção de oponentes altruístas, portanto o jogo pode começar com ambos os jogadores cooperando.</a:t>
                </a:r>
              </a:p>
              <a:p>
                <a:pPr lvl="1" algn="just">
                  <a:spcAft>
                    <a:spcPts val="500"/>
                  </a:spcAft>
                </a:pPr>
                <a:r>
                  <a:rPr lang="pt-BR" dirty="0"/>
                  <a:t>A adoção de uma estratégia </a:t>
                </a:r>
                <a:r>
                  <a:rPr lang="pt-BR" i="1" dirty="0"/>
                  <a:t>tit-for-</a:t>
                </a:r>
                <a:r>
                  <a:rPr lang="pt-BR" i="1" dirty="0" err="1"/>
                  <a:t>tat</a:t>
                </a:r>
                <a:r>
                  <a:rPr lang="pt-BR" dirty="0"/>
                  <a:t> pode sustentar cooperação até o último round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7ED1AF-B284-42C2-8E74-4148EAB8C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35BD8AC-00FB-44FF-BAF6-B9F70A426FAE}"/>
              </a:ext>
            </a:extLst>
          </p:cNvPr>
          <p:cNvSpPr txBox="1"/>
          <p:nvPr/>
        </p:nvSpPr>
        <p:spPr>
          <a:xfrm>
            <a:off x="304800" y="6516689"/>
            <a:ext cx="1197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Kreps, D., Milgrom, P., Roberts, J., &amp; Wilson, R. (1982). Rational Cooperation in the Finitely Repeated Prisoner’s Dilemma, Journal of Economic Theory 17, 245–252.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FB0721-E056-400C-9C20-524E700C13F2}"/>
              </a:ext>
            </a:extLst>
          </p:cNvPr>
          <p:cNvSpPr/>
          <p:nvPr/>
        </p:nvSpPr>
        <p:spPr>
          <a:xfrm>
            <a:off x="304800" y="3775586"/>
            <a:ext cx="11774129" cy="3048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9BCCCD-9F93-4CDE-8EDB-53B94DFBF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112" y="4293679"/>
            <a:ext cx="6581775" cy="19877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7C4DF-6C58-055C-7171-E962CD8B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8FE8A-F87D-9357-9F85-C5631E3C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530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111B-9B61-4D8C-BAE2-AEA98C3A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Segundo jogo</a:t>
            </a:r>
            <a:br>
              <a:rPr lang="pt-BR" b="1" dirty="0"/>
            </a:br>
            <a:r>
              <a:rPr lang="pt-BR" sz="2400" b="1" dirty="0"/>
              <a:t>Dilema dos prisioneiros</a:t>
            </a: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7ED1AF-B284-42C2-8E74-4148EAB8C7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:r>
                  <a:rPr lang="pt-BR" b="1" dirty="0"/>
                  <a:t>Dilema dos prisioneiros repetido até 10 vezes</a:t>
                </a:r>
              </a:p>
              <a:p>
                <a:pPr algn="just">
                  <a:spcBef>
                    <a:spcPts val="1500"/>
                  </a:spcBef>
                  <a:spcAft>
                    <a:spcPts val="500"/>
                  </a:spcAft>
                </a:pPr>
                <a:r>
                  <a:rPr lang="pt-BR" dirty="0"/>
                  <a:t>Qual seria o equilíbrio perfeito em subjogo?</a:t>
                </a:r>
              </a:p>
              <a:p>
                <a:pPr algn="just">
                  <a:spcBef>
                    <a:spcPts val="0"/>
                  </a:spcBef>
                </a:pPr>
                <a:endParaRPr lang="pt-BR" dirty="0"/>
              </a:p>
              <a:p>
                <a:pPr algn="just">
                  <a:spcBef>
                    <a:spcPts val="0"/>
                  </a:spcBef>
                </a:pPr>
                <a:r>
                  <a:rPr lang="pt-BR" dirty="0"/>
                  <a:t>Indução retroativa nos diz que o único equilíbrio desse jogo envolve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em cada repetição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dirty="0"/>
              </a:p>
              <a:p>
                <a:pPr algn="just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pt-BR" dirty="0"/>
                  <a:t>Kreps et al (1982) introduzem (por meio de informação incompleta) a possibilidade de existência de equilíbrio com cooperação no jogo finitamente repetido </a:t>
                </a:r>
              </a:p>
              <a:p>
                <a:pPr lvl="1" algn="just">
                  <a:spcBef>
                    <a:spcPts val="1000"/>
                  </a:spcBef>
                  <a:spcAft>
                    <a:spcPts val="1000"/>
                  </a:spcAft>
                </a:pPr>
                <a:r>
                  <a:rPr lang="pt-BR" dirty="0"/>
                  <a:t>Crença de que há uma proporção de oponentes altruístas, portanto o jogo pode começar com ambos os jogadores cooperando.</a:t>
                </a:r>
              </a:p>
              <a:p>
                <a:pPr lvl="1" algn="just">
                  <a:spcAft>
                    <a:spcPts val="500"/>
                  </a:spcAft>
                </a:pPr>
                <a:r>
                  <a:rPr lang="pt-BR" dirty="0"/>
                  <a:t>A adoção de uma estratégia </a:t>
                </a:r>
                <a:r>
                  <a:rPr lang="pt-BR" i="1" dirty="0"/>
                  <a:t>tit-for</a:t>
                </a:r>
                <a:r>
                  <a:rPr lang="en-US" i="1" dirty="0"/>
                  <a:t>-tat</a:t>
                </a:r>
                <a:r>
                  <a:rPr lang="pt-BR" dirty="0"/>
                  <a:t> pode sustentar cooperação até o último round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7ED1AF-B284-42C2-8E74-4148EAB8C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0610D-32C1-BC6B-1C38-D07F42B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F064B-9F68-7D1B-446F-547C6D89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826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DB4E75-3ECB-461D-8F67-F195F3508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305" y="1675901"/>
            <a:ext cx="6516947" cy="45300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890CB2E-54F3-4E0C-8336-D1A626A7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Segundo jogo</a:t>
            </a:r>
            <a:br>
              <a:rPr lang="pt-BR" b="1" dirty="0"/>
            </a:br>
            <a:r>
              <a:rPr lang="pt-BR" sz="2400" b="1" dirty="0"/>
              <a:t>Dilema dos prisioneiros</a:t>
            </a:r>
            <a:endParaRPr lang="pt-BR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C7D442-C9D3-8EEE-604D-739A781D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4A5CA0-85D9-17D6-75A8-24C057CA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54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6257A-50DF-1464-64F3-61999C270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Há entretanto, diversas abordagens mais recentes sobre como modelar preferências sociais que endogenizam quando jogadores querem ajudar ou prejudicar outros</a:t>
            </a:r>
          </a:p>
          <a:p>
            <a:pPr lvl="1" algn="just">
              <a:spcBef>
                <a:spcPts val="1000"/>
              </a:spcBef>
              <a:spcAft>
                <a:spcPts val="1500"/>
              </a:spcAft>
            </a:pPr>
            <a:r>
              <a:rPr lang="pt-BR" dirty="0"/>
              <a:t>Teoria da justiça de Rabin (Rabin, 1993) - o jogador A trata a jogada de outro jogador como se esta estivesse dando a ele (A) uma recompensa boa ou ruim, e forma um julgamento sobre se o outro jogador está sendo bom ou mau.</a:t>
            </a:r>
          </a:p>
          <a:p>
            <a:pPr algn="just">
              <a:spcBef>
                <a:spcPts val="2000"/>
              </a:spcBef>
            </a:pPr>
            <a:r>
              <a:rPr lang="pt-BR" dirty="0"/>
              <a:t>A Teoria dos Jogos Comportamental passa a incorporar, matematicamente, critérios como justiça, equidade, altruísmo, reciprocidade, etc. gerando cooperação de forma diferente daquela que vimos nas aulas 5 e 6 de jogos repetidos.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2C4F8-B6DB-B641-E2F7-2FF10592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2EC7A-0400-76E9-FCFC-18CBD74D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EED4E60-97D1-61D1-06C4-ADB8B126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/>
              <a:t>Introdução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7160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F15E0-2913-4E93-BFD7-61AD05405505}"/>
              </a:ext>
            </a:extLst>
          </p:cNvPr>
          <p:cNvSpPr/>
          <p:nvPr/>
        </p:nvSpPr>
        <p:spPr>
          <a:xfrm>
            <a:off x="0" y="1381125"/>
            <a:ext cx="12191999" cy="3457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EA92CC9-74CC-4E92-B9D8-C4E51321FEDE}"/>
              </a:ext>
            </a:extLst>
          </p:cNvPr>
          <p:cNvSpPr txBox="1">
            <a:spLocks/>
          </p:cNvSpPr>
          <p:nvPr/>
        </p:nvSpPr>
        <p:spPr>
          <a:xfrm>
            <a:off x="673628" y="2540000"/>
            <a:ext cx="10844742" cy="2298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pt-BR" sz="4400" dirty="0">
                <a:solidFill>
                  <a:schemeClr val="bg1"/>
                </a:solidFill>
              </a:rPr>
              <a:t>Logística de um experimento “in a </a:t>
            </a:r>
            <a:r>
              <a:rPr lang="pt-BR" sz="4400" dirty="0" err="1">
                <a:solidFill>
                  <a:schemeClr val="bg1"/>
                </a:solidFill>
              </a:rPr>
              <a:t>nutshell</a:t>
            </a:r>
            <a:r>
              <a:rPr lang="pt-BR" sz="44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D79147-07CD-4C7D-80F3-17CD610C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64B82C-0ACD-4798-8923-CDBA4A66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5367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F1BA-268C-4FA6-BF92-5BEB8912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Logística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1D139-A1D4-4BD8-B906-8B2F4F58C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62" y="1893211"/>
            <a:ext cx="10747439" cy="35232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163351-D968-476B-8D5C-6EA0759F7FE6}"/>
              </a:ext>
            </a:extLst>
          </p:cNvPr>
          <p:cNvSpPr txBox="1"/>
          <p:nvPr/>
        </p:nvSpPr>
        <p:spPr>
          <a:xfrm>
            <a:off x="1431010" y="6153851"/>
            <a:ext cx="932997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dirty="0"/>
              <a:t>Exemplo de laboratório: CentERlab, da Universidade de Tilburg, Holanda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2B577-93C7-BF00-A049-93D73A9B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181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9DC4-320F-4DD4-AD2F-F0BF37FF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515" y="320675"/>
            <a:ext cx="10515601" cy="1231900"/>
          </a:xfrm>
        </p:spPr>
        <p:txBody>
          <a:bodyPr>
            <a:normAutofit/>
          </a:bodyPr>
          <a:lstStyle/>
          <a:p>
            <a:r>
              <a:rPr lang="en-US" sz="4900" b="1" dirty="0"/>
              <a:t>Z-Tree </a:t>
            </a:r>
            <a:br>
              <a:rPr lang="en-US" b="1" dirty="0"/>
            </a:br>
            <a:r>
              <a:rPr lang="en-US" sz="2400" b="1" dirty="0"/>
              <a:t>Zurich Toolbox for Readymade Economic Experiments</a:t>
            </a:r>
            <a:endParaRPr lang="pt-BR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48B82FA-37BC-439C-A5EE-211DCCAB5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913" y="1769559"/>
            <a:ext cx="6272172" cy="4181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22E77-FC51-4861-A0F3-563B740E6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40" y="455613"/>
            <a:ext cx="981075" cy="9620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8DEA61-C021-4DB0-A20D-BB89A5908E2D}"/>
              </a:ext>
            </a:extLst>
          </p:cNvPr>
          <p:cNvSpPr/>
          <p:nvPr/>
        </p:nvSpPr>
        <p:spPr>
          <a:xfrm>
            <a:off x="4391237" y="6050178"/>
            <a:ext cx="3409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5"/>
              </a:rPr>
              <a:t>https://www.ztree.uzh.ch/en.html</a:t>
            </a:r>
            <a:endParaRPr 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23FDA-BF43-E822-944B-1E89BC74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B9B7E-323A-C6F5-CF76-D194DB5B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3031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4E82-5FB3-46E8-90CF-FB7CC301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Aaaaaaa</a:t>
            </a:r>
            <a:br>
              <a:rPr lang="pt-BR" dirty="0"/>
            </a:br>
            <a:r>
              <a:rPr lang="en-US" sz="2400" b="1" dirty="0"/>
              <a:t>Open-source platform for behavioral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7B3B0-F329-44A2-872F-E5378146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500"/>
              </a:spcBef>
              <a:spcAft>
                <a:spcPts val="1500"/>
              </a:spcAft>
            </a:pPr>
            <a:r>
              <a:rPr lang="pt-BR" sz="3000" dirty="0"/>
              <a:t>Programação em Python </a:t>
            </a:r>
          </a:p>
          <a:p>
            <a:pPr algn="just">
              <a:spcBef>
                <a:spcPts val="1500"/>
              </a:spcBef>
              <a:spcAft>
                <a:spcPts val="1500"/>
              </a:spcAft>
            </a:pPr>
            <a:r>
              <a:rPr lang="pt-BR" sz="3000" dirty="0"/>
              <a:t>Não requer instalação no dispositivo do participante</a:t>
            </a:r>
          </a:p>
          <a:p>
            <a:pPr algn="just">
              <a:spcBef>
                <a:spcPts val="1500"/>
              </a:spcBef>
              <a:spcAft>
                <a:spcPts val="1500"/>
              </a:spcAft>
            </a:pPr>
            <a:r>
              <a:rPr lang="pt-BR" sz="3000" dirty="0"/>
              <a:t>Integração com o </a:t>
            </a:r>
            <a:r>
              <a:rPr lang="pt-BR" sz="3000" dirty="0" err="1"/>
              <a:t>Amazon</a:t>
            </a:r>
            <a:r>
              <a:rPr lang="pt-BR" sz="3000" dirty="0"/>
              <a:t> </a:t>
            </a:r>
            <a:r>
              <a:rPr lang="pt-BR" sz="3000" dirty="0" err="1"/>
              <a:t>Mechanical</a:t>
            </a:r>
            <a:r>
              <a:rPr lang="pt-BR" sz="3000" dirty="0"/>
              <a:t> Turk (</a:t>
            </a:r>
            <a:r>
              <a:rPr lang="pt-BR" sz="3000" dirty="0">
                <a:hlinkClick r:id="rId3"/>
              </a:rPr>
              <a:t>link</a:t>
            </a:r>
            <a:r>
              <a:rPr lang="pt-BR" sz="3000" dirty="0"/>
              <a:t>)</a:t>
            </a:r>
          </a:p>
          <a:p>
            <a:pPr algn="just">
              <a:spcBef>
                <a:spcPts val="1500"/>
              </a:spcBef>
              <a:spcAft>
                <a:spcPts val="1500"/>
              </a:spcAft>
            </a:pPr>
            <a:r>
              <a:rPr lang="en-US" sz="3000" dirty="0" err="1"/>
              <a:t>Documentação</a:t>
            </a:r>
            <a:r>
              <a:rPr lang="en-US" sz="3000" dirty="0"/>
              <a:t> (</a:t>
            </a:r>
            <a:r>
              <a:rPr lang="en-US" sz="3000" dirty="0">
                <a:hlinkClick r:id="rId4"/>
              </a:rPr>
              <a:t>link</a:t>
            </a:r>
            <a:r>
              <a:rPr lang="en-US" sz="3000" dirty="0"/>
              <a:t>) e</a:t>
            </a:r>
            <a:r>
              <a:rPr lang="pt-BR" sz="3000" dirty="0"/>
              <a:t> demonstrações </a:t>
            </a:r>
            <a:r>
              <a:rPr lang="en-US" sz="3000" dirty="0"/>
              <a:t>(</a:t>
            </a:r>
            <a:r>
              <a:rPr lang="en-US" sz="3000" dirty="0">
                <a:hlinkClick r:id="rId5"/>
              </a:rPr>
              <a:t>link</a:t>
            </a:r>
            <a:r>
              <a:rPr lang="en-US" sz="3000" dirty="0"/>
              <a:t>)</a:t>
            </a:r>
            <a:endParaRPr lang="pt-BR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08B54-6777-4ECA-87F4-B022863D97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320676"/>
            <a:ext cx="2182523" cy="78217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71EC7-8FE8-4DB6-D995-DB4FB176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DE00F-6F6E-5EBA-E877-1711BFEE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4627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CD01-F76F-43E3-BF98-9B1E165F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Livros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54A9F-3587-4A8F-BD3B-2E09B8502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Camerer, C. F. (2011). </a:t>
            </a:r>
            <a:r>
              <a:rPr lang="en-US" i="1" dirty="0"/>
              <a:t>Behavioral game theory: Experiments in strategic interaction</a:t>
            </a:r>
            <a:r>
              <a:rPr lang="en-US" dirty="0"/>
              <a:t>. Princeton University Press.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Kagel, John H., and Alvin E. Roth, editors. </a:t>
            </a:r>
            <a:r>
              <a:rPr lang="en-US" i="1" dirty="0"/>
              <a:t>The Handbook of Experimental Economics</a:t>
            </a:r>
            <a:r>
              <a:rPr lang="en-US" dirty="0"/>
              <a:t>. Princeton University Press, 1995.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Dhami, S. (2016). </a:t>
            </a:r>
            <a:r>
              <a:rPr lang="en-US" i="1" dirty="0"/>
              <a:t>The foundations of behavioral economic analysis.</a:t>
            </a:r>
            <a:r>
              <a:rPr lang="en-US" dirty="0"/>
              <a:t> Oxford University Press.</a:t>
            </a:r>
          </a:p>
          <a:p>
            <a:pPr marL="0" indent="0" algn="just">
              <a:buNone/>
            </a:pPr>
            <a:br>
              <a:rPr lang="en-US" dirty="0"/>
            </a:b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F6978-5A5E-23F8-324B-E88E317F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657E8-4DA6-4AB8-5F05-010BA5F6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7162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4DF9-20A7-4241-9162-6B3331AF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Fontes de artigos </a:t>
            </a:r>
            <a:endParaRPr lang="pt-B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D0DB-FB27-4111-8287-3BD4E1614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New Economics Papers Working papers (</a:t>
            </a:r>
            <a:r>
              <a:rPr lang="pt-BR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pt-BR" dirty="0"/>
              <a:t>)</a:t>
            </a:r>
          </a:p>
          <a:p>
            <a:pPr>
              <a:spcAft>
                <a:spcPts val="1000"/>
              </a:spcAft>
            </a:pPr>
            <a:r>
              <a:rPr lang="en-US" dirty="0"/>
              <a:t>Journal of Economic Behavior &amp; Organization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>
              <a:spcAft>
                <a:spcPts val="1000"/>
              </a:spcAft>
            </a:pPr>
            <a:r>
              <a:rPr lang="pt-BR" dirty="0"/>
              <a:t>Games and Economic Behavior (</a:t>
            </a:r>
            <a:r>
              <a:rPr lang="pt-BR" dirty="0">
                <a:hlinkClick r:id="rId4"/>
              </a:rPr>
              <a:t>link</a:t>
            </a:r>
            <a:r>
              <a:rPr lang="pt-BR" dirty="0"/>
              <a:t>)</a:t>
            </a:r>
          </a:p>
          <a:p>
            <a:pPr>
              <a:spcAft>
                <a:spcPts val="1000"/>
              </a:spcAft>
            </a:pPr>
            <a:r>
              <a:rPr lang="pt-BR" dirty="0"/>
              <a:t>Experimental Economics (</a:t>
            </a:r>
            <a:r>
              <a:rPr lang="pt-BR" dirty="0">
                <a:hlinkClick r:id="rId5"/>
              </a:rPr>
              <a:t>link</a:t>
            </a:r>
            <a:r>
              <a:rPr lang="pt-BR" dirty="0"/>
              <a:t>)</a:t>
            </a:r>
          </a:p>
          <a:p>
            <a:pPr>
              <a:spcAft>
                <a:spcPts val="1000"/>
              </a:spcAft>
            </a:pPr>
            <a:r>
              <a:rPr lang="pt-BR" dirty="0"/>
              <a:t>Econometrica (</a:t>
            </a:r>
            <a:r>
              <a:rPr lang="pt-BR" dirty="0">
                <a:hlinkClick r:id="rId6"/>
              </a:rPr>
              <a:t>link</a:t>
            </a:r>
            <a:r>
              <a:rPr lang="pt-BR" dirty="0"/>
              <a:t>)</a:t>
            </a:r>
            <a:endParaRPr lang="en-US" dirty="0"/>
          </a:p>
          <a:p>
            <a:pPr>
              <a:spcAft>
                <a:spcPts val="1000"/>
              </a:spcAft>
            </a:pPr>
            <a:r>
              <a:rPr lang="en-US" dirty="0"/>
              <a:t>Quarterly Journal of Economics </a:t>
            </a:r>
            <a:r>
              <a:rPr lang="pt-BR" dirty="0"/>
              <a:t>(</a:t>
            </a:r>
            <a:r>
              <a:rPr lang="pt-BR" dirty="0">
                <a:hlinkClick r:id="rId7"/>
              </a:rPr>
              <a:t>link</a:t>
            </a:r>
            <a:r>
              <a:rPr lang="pt-BR" dirty="0"/>
              <a:t>)</a:t>
            </a:r>
          </a:p>
          <a:p>
            <a:pPr>
              <a:spcAft>
                <a:spcPts val="1000"/>
              </a:spcAft>
            </a:pPr>
            <a:r>
              <a:rPr lang="pt-BR" dirty="0"/>
              <a:t>American Economic Review (</a:t>
            </a:r>
            <a:r>
              <a:rPr lang="pt-BR" dirty="0">
                <a:hlinkClick r:id="rId8"/>
              </a:rPr>
              <a:t>link</a:t>
            </a:r>
            <a:r>
              <a:rPr lang="pt-BR" dirty="0"/>
              <a:t>)</a:t>
            </a:r>
          </a:p>
          <a:p>
            <a:pPr>
              <a:spcAft>
                <a:spcPts val="1000"/>
              </a:spcAft>
            </a:pPr>
            <a:r>
              <a:rPr lang="en-US" dirty="0"/>
              <a:t>Journal of Political Economy </a:t>
            </a:r>
            <a:r>
              <a:rPr lang="pt-BR" dirty="0"/>
              <a:t>(</a:t>
            </a:r>
            <a:r>
              <a:rPr lang="pt-BR" dirty="0">
                <a:hlinkClick r:id="rId9"/>
              </a:rPr>
              <a:t>link</a:t>
            </a:r>
            <a:r>
              <a:rPr lang="pt-BR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A124D-CA57-5394-798A-23B40F91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A43FE-F1C0-46F2-2FD9-6D7ACD61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45</a:t>
            </a:fld>
            <a:endParaRPr lang="pt-BR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B348F95-FF91-9E1E-684F-C539D2B6F6B1}"/>
              </a:ext>
            </a:extLst>
          </p:cNvPr>
          <p:cNvSpPr/>
          <p:nvPr/>
        </p:nvSpPr>
        <p:spPr>
          <a:xfrm>
            <a:off x="8610600" y="1690688"/>
            <a:ext cx="2952750" cy="1220787"/>
          </a:xfrm>
          <a:prstGeom prst="wedgeRectCallout">
            <a:avLst>
              <a:gd name="adj1" fmla="val -89919"/>
              <a:gd name="adj2" fmla="val -33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Segoe UI" panose="020B0502040204020203" pitchFamily="34" charset="0"/>
              </a:rPr>
              <a:t>Cognitive and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Behavioural</a:t>
            </a:r>
            <a:r>
              <a:rPr lang="en-US" sz="1800" dirty="0">
                <a:effectLst/>
                <a:latin typeface="Segoe UI" panose="020B0502040204020203" pitchFamily="34" charset="0"/>
              </a:rPr>
              <a:t> Economics, Experimental Economics, Game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4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4A3FA-0A56-B4A7-A633-A8216747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500"/>
              </a:spcBef>
              <a:spcAft>
                <a:spcPts val="1500"/>
              </a:spcAft>
            </a:pPr>
            <a:r>
              <a:rPr lang="pt-BR" sz="3000" dirty="0"/>
              <a:t>A economia experimental, por sua vez, guia a economia comportamental criando cenários para validar suas teorias. </a:t>
            </a:r>
          </a:p>
          <a:p>
            <a:pPr algn="just">
              <a:spcBef>
                <a:spcPts val="1500"/>
              </a:spcBef>
              <a:spcAft>
                <a:spcPts val="1500"/>
              </a:spcAft>
            </a:pPr>
            <a:r>
              <a:rPr lang="pt-BR" sz="3000" dirty="0"/>
              <a:t>Isso é possível já que o experimentador tem controle sobre os mais diversos aspectos das interações entre os agentes econômicos analisados.</a:t>
            </a:r>
          </a:p>
          <a:p>
            <a:pPr algn="just">
              <a:spcBef>
                <a:spcPts val="1500"/>
              </a:spcBef>
              <a:spcAft>
                <a:spcPts val="1500"/>
              </a:spcAft>
            </a:pPr>
            <a:r>
              <a:rPr lang="pt-BR" sz="3000" dirty="0"/>
              <a:t>Exemplos: </a:t>
            </a:r>
            <a:r>
              <a:rPr lang="pt-BR" sz="3000" dirty="0" err="1"/>
              <a:t>framing</a:t>
            </a:r>
            <a:r>
              <a:rPr lang="pt-BR" sz="3000" dirty="0"/>
              <a:t>, </a:t>
            </a:r>
            <a:r>
              <a:rPr lang="pt-BR" sz="3000" dirty="0" err="1"/>
              <a:t>anchoring</a:t>
            </a:r>
            <a:r>
              <a:rPr lang="pt-BR" sz="3000" dirty="0"/>
              <a:t>, </a:t>
            </a:r>
            <a:r>
              <a:rPr lang="pt-BR" sz="3000" dirty="0" err="1"/>
              <a:t>enforcement</a:t>
            </a:r>
            <a:r>
              <a:rPr lang="pt-BR" sz="3000" dirty="0"/>
              <a:t>, identidade</a:t>
            </a:r>
            <a:r>
              <a:rPr lang="en-US" sz="3000" dirty="0"/>
              <a:t> </a:t>
            </a:r>
            <a:r>
              <a:rPr lang="en-US" sz="3000" dirty="0" err="1"/>
              <a:t>ou</a:t>
            </a:r>
            <a:r>
              <a:rPr lang="en-US" sz="3000" dirty="0"/>
              <a:t> </a:t>
            </a:r>
            <a:r>
              <a:rPr lang="en-US" sz="3000" dirty="0" err="1"/>
              <a:t>anonimato</a:t>
            </a:r>
            <a:r>
              <a:rPr lang="pt-BR" sz="3000" dirty="0"/>
              <a:t>, comunicação, demais fatores de confundimento, </a:t>
            </a:r>
            <a:r>
              <a:rPr lang="pt-BR" sz="3000" dirty="0" err="1"/>
              <a:t>observabilidade</a:t>
            </a:r>
            <a:r>
              <a:rPr lang="pt-BR" sz="3000" dirty="0"/>
              <a:t> dos desfechos.</a:t>
            </a:r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EE10-C0A4-B0F4-F5BF-FF4E6FE1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5139A-FE2D-CECB-3EFB-70600F01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5EB8C6-CAA5-EF22-B0AB-CED2CB0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/>
              <a:t>Introdução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521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7C35-2C17-4567-845E-DF4A5C2F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9187-02A6-4E6F-AB83-CCBC0D51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/>
              <a:t>Hoje jogaremos dois jogos populares em teoria dos jogos.</a:t>
            </a:r>
          </a:p>
          <a:p>
            <a:pPr lvl="1" algn="just"/>
            <a:r>
              <a:rPr lang="pt-BR" sz="2800" dirty="0"/>
              <a:t>“Ultimatum Game” e “</a:t>
            </a:r>
            <a:r>
              <a:rPr lang="pt-BR" sz="2800" dirty="0" err="1"/>
              <a:t>Repeated</a:t>
            </a:r>
            <a:r>
              <a:rPr lang="pt-BR" sz="2800" dirty="0"/>
              <a:t> </a:t>
            </a:r>
            <a:r>
              <a:rPr lang="en-US" sz="2800" dirty="0"/>
              <a:t>Prisoner's Dilemma game”</a:t>
            </a:r>
            <a:endParaRPr lang="pt-BR" sz="2800" dirty="0"/>
          </a:p>
          <a:p>
            <a:pPr algn="just"/>
            <a:endParaRPr lang="pt-BR" sz="3200" dirty="0"/>
          </a:p>
          <a:p>
            <a:pPr algn="just"/>
            <a:r>
              <a:rPr lang="pt-BR" sz="3200" dirty="0"/>
              <a:t>As atividades serão ilustrativas, não valendo pontuação ou qualquer tipo de recompensa além da participação.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/>
              <a:t>Atenção às instruções, evite comunicação sobre o jogo entre os participantes e mantenha o anonimato.</a:t>
            </a:r>
          </a:p>
          <a:p>
            <a:pPr algn="just"/>
            <a:endParaRPr lang="pt-BR" sz="3200" dirty="0"/>
          </a:p>
          <a:p>
            <a:pPr algn="just"/>
            <a:endParaRPr lang="pt-BR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F7378-4790-2C52-4901-D877016F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1D1CF-9DAD-C29C-4D90-F8E258F4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91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D3D734-59E3-464A-8881-55DF57633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639" y="1741112"/>
            <a:ext cx="8103798" cy="46243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BF1F246-B856-4061-A26E-87AC2951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/>
          <a:lstStyle/>
          <a:p>
            <a:r>
              <a:rPr lang="pt-BR" b="1" dirty="0"/>
              <a:t>Introdução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9AD526-CA19-8FDA-D65D-638FB5C5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172C4B-E747-F534-470B-8A0A0401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81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F15E0-2913-4E93-BFD7-61AD05405505}"/>
              </a:ext>
            </a:extLst>
          </p:cNvPr>
          <p:cNvSpPr/>
          <p:nvPr/>
        </p:nvSpPr>
        <p:spPr>
          <a:xfrm>
            <a:off x="0" y="1381125"/>
            <a:ext cx="12191999" cy="3457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EA92CC9-74CC-4E92-B9D8-C4E51321FEDE}"/>
              </a:ext>
            </a:extLst>
          </p:cNvPr>
          <p:cNvSpPr txBox="1">
            <a:spLocks/>
          </p:cNvSpPr>
          <p:nvPr/>
        </p:nvSpPr>
        <p:spPr>
          <a:xfrm>
            <a:off x="673628" y="2540000"/>
            <a:ext cx="10844742" cy="2298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pt-BR" sz="4400" dirty="0">
                <a:solidFill>
                  <a:schemeClr val="bg1"/>
                </a:solidFill>
              </a:rPr>
              <a:t>Primeiro jogo - Ultimatum Game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D79147-07CD-4C7D-80F3-17CD610C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64B82C-0ACD-4798-8923-CDBA4A66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55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25C23-06BB-1499-43DF-67570CFB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9</a:t>
            </a:fld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D3A085-977B-C8D4-5169-D70855AAE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70" y="821221"/>
            <a:ext cx="11166259" cy="509628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69E12F1-E828-2309-CC58-8AB31E597B03}"/>
              </a:ext>
            </a:extLst>
          </p:cNvPr>
          <p:cNvSpPr txBox="1">
            <a:spLocks/>
          </p:cNvSpPr>
          <p:nvPr/>
        </p:nvSpPr>
        <p:spPr>
          <a:xfrm>
            <a:off x="2242902" y="5705924"/>
            <a:ext cx="7706194" cy="862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hlinkClick r:id="rId3"/>
              </a:rPr>
              <a:t>https://economics-games.com/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2371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25192</TotalTime>
  <Words>3444</Words>
  <Application>Microsoft Macintosh PowerPoint</Application>
  <PresentationFormat>Widescreen</PresentationFormat>
  <Paragraphs>389</Paragraphs>
  <Slides>45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Segoe UI</vt:lpstr>
      <vt:lpstr>Office Theme</vt:lpstr>
      <vt:lpstr>Teoria dos Jogos</vt:lpstr>
      <vt:lpstr>PowerPoint Presentation</vt:lpstr>
      <vt:lpstr>Introdução</vt:lpstr>
      <vt:lpstr>Introdução</vt:lpstr>
      <vt:lpstr>Introdução</vt:lpstr>
      <vt:lpstr>Introdução</vt:lpstr>
      <vt:lpstr>Introdução</vt:lpstr>
      <vt:lpstr>PowerPoint Presentation</vt:lpstr>
      <vt:lpstr>PowerPoint Presentation</vt:lpstr>
      <vt:lpstr>PowerPoint Presentation</vt:lpstr>
      <vt:lpstr>Primeiro jogo - Ultimatum Game</vt:lpstr>
      <vt:lpstr>Primeiro jogo - Ultimatum Game</vt:lpstr>
      <vt:lpstr>Instruções - Ultimatum Game</vt:lpstr>
      <vt:lpstr>Instruções - Ultimatum Game</vt:lpstr>
      <vt:lpstr>Instruções - Proposer</vt:lpstr>
      <vt:lpstr>Instruções - Responder</vt:lpstr>
      <vt:lpstr>Instruções - Responder</vt:lpstr>
      <vt:lpstr>Resultado - Ultimatum Game</vt:lpstr>
      <vt:lpstr>Final do primeiro jogo</vt:lpstr>
      <vt:lpstr>PowerPoint Presentation</vt:lpstr>
      <vt:lpstr>Segundo jogo - Repeated Prisoner's Dilemma</vt:lpstr>
      <vt:lpstr>Segundo jogo - Repeated Prisoner's Dilemma</vt:lpstr>
      <vt:lpstr>Segundo jogo - Repeated Prisoner's Dilemma</vt:lpstr>
      <vt:lpstr>Segundo jogo - Repeated Prisoner's Dilemma</vt:lpstr>
      <vt:lpstr>Segundo jogo - Repeated Prisoner's Dilemma</vt:lpstr>
      <vt:lpstr>Segundo jogo - Repeated Prisoner's Dilemma</vt:lpstr>
      <vt:lpstr>PowerPoint Presentation</vt:lpstr>
      <vt:lpstr>Primeiro jogo Jogo do ultimato</vt:lpstr>
      <vt:lpstr>Primeiro jogo Jogo do ultimato</vt:lpstr>
      <vt:lpstr>Primeiro jogo Jogo do ultimato</vt:lpstr>
      <vt:lpstr>Primeiro jogo Jogo do ultimato</vt:lpstr>
      <vt:lpstr>PowerPoint Presentation</vt:lpstr>
      <vt:lpstr>Primeiro jogo Jogo do ultimato</vt:lpstr>
      <vt:lpstr>Primeiro jogo Jogo do ultimato</vt:lpstr>
      <vt:lpstr>PowerPoint Presentation</vt:lpstr>
      <vt:lpstr>Segundo jogo Dilema dos prisioneiros</vt:lpstr>
      <vt:lpstr>Segundo jogo Dilema dos prisioneiros</vt:lpstr>
      <vt:lpstr>Segundo jogo Dilema dos prisioneiros</vt:lpstr>
      <vt:lpstr>Segundo jogo Dilema dos prisioneiros</vt:lpstr>
      <vt:lpstr>PowerPoint Presentation</vt:lpstr>
      <vt:lpstr>Logística</vt:lpstr>
      <vt:lpstr>Z-Tree  Zurich Toolbox for Readymade Economic Experiments</vt:lpstr>
      <vt:lpstr>Aaaaaaa Open-source platform for behavioral research</vt:lpstr>
      <vt:lpstr>Livros</vt:lpstr>
      <vt:lpstr>Fontes de artigos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e Produção Científica em Economia 2 Universidade Católica de Brasília Programa de Pós-graduação de Economia</dc:title>
  <dc:creator>Robson Tigre</dc:creator>
  <cp:lastModifiedBy>Robson Douglas Tigre Santos</cp:lastModifiedBy>
  <cp:revision>1345</cp:revision>
  <dcterms:created xsi:type="dcterms:W3CDTF">2020-08-04T19:55:28Z</dcterms:created>
  <dcterms:modified xsi:type="dcterms:W3CDTF">2024-06-19T01:15:57Z</dcterms:modified>
</cp:coreProperties>
</file>